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59" r:id="rId10"/>
    <p:sldId id="269" r:id="rId11"/>
    <p:sldId id="260" r:id="rId12"/>
    <p:sldId id="261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62" r:id="rId29"/>
    <p:sldId id="286" r:id="rId30"/>
    <p:sldId id="287" r:id="rId31"/>
    <p:sldId id="263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94" autoAdjust="0"/>
  </p:normalViewPr>
  <p:slideViewPr>
    <p:cSldViewPr snapToGrid="0" snapToObjects="1">
      <p:cViewPr varScale="1">
        <p:scale>
          <a:sx n="112" d="100"/>
          <a:sy n="112" d="100"/>
        </p:scale>
        <p:origin x="-1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1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9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42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2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3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9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5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3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Cyrl-CS" smtClean="0"/>
              <a:t>Click to edit Master text styles</a:t>
            </a:r>
          </a:p>
          <a:p>
            <a:pPr lvl="1"/>
            <a:r>
              <a:rPr lang="sr-Cyrl-CS" smtClean="0"/>
              <a:t>Second level</a:t>
            </a:r>
          </a:p>
          <a:p>
            <a:pPr lvl="2"/>
            <a:r>
              <a:rPr lang="sr-Cyrl-CS" smtClean="0"/>
              <a:t>Third level</a:t>
            </a:r>
          </a:p>
          <a:p>
            <a:pPr lvl="3"/>
            <a:r>
              <a:rPr lang="sr-Cyrl-CS" smtClean="0"/>
              <a:t>Fourth level</a:t>
            </a:r>
          </a:p>
          <a:p>
            <a:pPr lvl="4"/>
            <a:r>
              <a:rPr lang="sr-Cyrl-C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10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r-Cyrl-C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Cyrl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69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800C5-EDE7-9544-91D6-BE77C97D4EDD}" type="datetimeFigureOut">
              <a:rPr lang="en-US" smtClean="0"/>
              <a:t>4/13/20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FBC4A-FB44-5643-BE59-2E11C00F7B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41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r-Cyrl-CS" sz="3800" dirty="0" smtClean="0"/>
              <a:t>ИСЛАМСКА ВИЗУЕЛНА КУЛТУРА НА БАЛКАНУ У 19. ВЕКУ</a:t>
            </a:r>
            <a:endParaRPr lang="en-US" sz="3800" dirty="0"/>
          </a:p>
        </p:txBody>
      </p:sp>
      <p:sp>
        <p:nvSpPr>
          <p:cNvPr id="4" name="Rectangle 3"/>
          <p:cNvSpPr/>
          <p:nvPr/>
        </p:nvSpPr>
        <p:spPr>
          <a:xfrm>
            <a:off x="5760409" y="4978553"/>
            <a:ext cx="26977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/>
              <a:t>Н. Макуљевић</a:t>
            </a: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669442" y="4899396"/>
            <a:ext cx="2879725" cy="0"/>
          </a:xfrm>
          <a:prstGeom prst="line">
            <a:avLst/>
          </a:prstGeom>
          <a:noFill/>
          <a:ln w="25400" cap="flat" cmpd="sng" algn="ctr">
            <a:solidFill>
              <a:srgbClr val="000000"/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90772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23" y="5777329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Султана Махмуда џамија, горњи град, Калемегдан, Београд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023" y="0"/>
            <a:ext cx="7924801" cy="582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494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529" y="1160929"/>
            <a:ext cx="8229600" cy="4525963"/>
          </a:xfrm>
        </p:spPr>
        <p:txBody>
          <a:bodyPr/>
          <a:lstStyle/>
          <a:p>
            <a:r>
              <a:rPr lang="sr-Cyrl-CS" dirty="0" smtClean="0"/>
              <a:t>Један од видова раскошног украшавања  џамија било је осликавање њихових унутрашњих и спољашних зидова.</a:t>
            </a:r>
          </a:p>
          <a:p>
            <a:r>
              <a:rPr lang="sr-Cyrl-CS" smtClean="0"/>
              <a:t>Стил </a:t>
            </a:r>
            <a:r>
              <a:rPr lang="sr-Cyrl-CS" smtClean="0"/>
              <a:t>декорације </a:t>
            </a:r>
            <a:r>
              <a:rPr lang="sr-Cyrl-CS" dirty="0" smtClean="0"/>
              <a:t>џамије </a:t>
            </a:r>
            <a:r>
              <a:rPr lang="sr-Cyrl-CS" smtClean="0"/>
              <a:t>припада тзв</a:t>
            </a:r>
            <a:r>
              <a:rPr lang="sr-Cyrl-CS" dirty="0" smtClean="0"/>
              <a:t>. османском бароку. То је била „мешавина“ европских маниристичких и барокних решења и старије османско-исламске праксе.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39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05" y="1797424"/>
            <a:ext cx="8229600" cy="4525963"/>
          </a:xfrm>
        </p:spPr>
        <p:txBody>
          <a:bodyPr/>
          <a:lstStyle/>
          <a:p>
            <a:r>
              <a:rPr lang="sr-Cyrl-CS" dirty="0" smtClean="0"/>
              <a:t>У репрезентативне очуване примере осликаних џамија </a:t>
            </a:r>
            <a:r>
              <a:rPr lang="sr-Cyrl-CS" smtClean="0"/>
              <a:t>спадају текија </a:t>
            </a:r>
            <a:r>
              <a:rPr lang="sr-Cyrl-CS" dirty="0" smtClean="0"/>
              <a:t>и Шарена џамија </a:t>
            </a:r>
            <a:r>
              <a:rPr lang="sr-Cyrl-CS" smtClean="0"/>
              <a:t>у Тетову, џамије у Тирани и Самокову.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91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4754" y="4990073"/>
            <a:ext cx="4751293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Шарена џамија, Тетово</a:t>
            </a:r>
            <a:endParaRPr lang="en-US" sz="2800" dirty="0"/>
          </a:p>
        </p:txBody>
      </p:sp>
      <p:pic>
        <p:nvPicPr>
          <p:cNvPr id="4" name="Content Placeholder 3" descr="DSC_058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-344276" y="1549591"/>
            <a:ext cx="6868236" cy="3769054"/>
          </a:xfrm>
        </p:spPr>
      </p:pic>
    </p:spTree>
    <p:extLst>
      <p:ext uri="{BB962C8B-B14F-4D97-AF65-F5344CB8AC3E}">
        <p14:creationId xmlns:p14="http://schemas.microsoft.com/office/powerpoint/2010/main" val="1903790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972" y="585843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Шарена џамија, Тетово</a:t>
            </a:r>
            <a:endParaRPr lang="en-US" sz="2800" dirty="0"/>
          </a:p>
        </p:txBody>
      </p:sp>
      <p:pic>
        <p:nvPicPr>
          <p:cNvPr id="4" name="Content Placeholder 3" descr="DSC_0589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449" r="-10449"/>
          <a:stretch>
            <a:fillRect/>
          </a:stretch>
        </p:blipFill>
        <p:spPr>
          <a:xfrm>
            <a:off x="-952135" y="-1"/>
            <a:ext cx="11051814" cy="6078072"/>
          </a:xfrm>
        </p:spPr>
      </p:pic>
    </p:spTree>
    <p:extLst>
      <p:ext uri="{BB962C8B-B14F-4D97-AF65-F5344CB8AC3E}">
        <p14:creationId xmlns:p14="http://schemas.microsoft.com/office/powerpoint/2010/main" val="3105000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624" y="5859649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Шарена џамија, Тетово</a:t>
            </a:r>
            <a:endParaRPr lang="en-US" sz="2800" dirty="0"/>
          </a:p>
        </p:txBody>
      </p:sp>
      <p:pic>
        <p:nvPicPr>
          <p:cNvPr id="4" name="Content Placeholder 3" descr="DSC_059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449" r="-10449"/>
          <a:stretch>
            <a:fillRect/>
          </a:stretch>
        </p:blipFill>
        <p:spPr>
          <a:xfrm>
            <a:off x="-932331" y="0"/>
            <a:ext cx="11035511" cy="6069106"/>
          </a:xfrm>
        </p:spPr>
      </p:pic>
    </p:spTree>
    <p:extLst>
      <p:ext uri="{BB962C8B-B14F-4D97-AF65-F5344CB8AC3E}">
        <p14:creationId xmlns:p14="http://schemas.microsoft.com/office/powerpoint/2010/main" val="584410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40" y="5877579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Шарена џамија, Тетово</a:t>
            </a:r>
            <a:endParaRPr lang="en-US" sz="2800" dirty="0"/>
          </a:p>
        </p:txBody>
      </p:sp>
      <p:pic>
        <p:nvPicPr>
          <p:cNvPr id="4" name="Content Placeholder 3" descr="DSC_0583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449" r="-10449"/>
          <a:stretch>
            <a:fillRect/>
          </a:stretch>
        </p:blipFill>
        <p:spPr>
          <a:xfrm>
            <a:off x="-932330" y="0"/>
            <a:ext cx="11019210" cy="6060141"/>
          </a:xfrm>
        </p:spPr>
      </p:pic>
    </p:spTree>
    <p:extLst>
      <p:ext uri="{BB962C8B-B14F-4D97-AF65-F5344CB8AC3E}">
        <p14:creationId xmlns:p14="http://schemas.microsoft.com/office/powerpoint/2010/main" val="2676648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192" y="4636008"/>
            <a:ext cx="4769224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 smtClean="0"/>
              <a:t>Хаџи Етем беја џамија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Тирана</a:t>
            </a:r>
            <a:endParaRPr lang="en-US" sz="2800" dirty="0"/>
          </a:p>
        </p:txBody>
      </p:sp>
      <p:pic>
        <p:nvPicPr>
          <p:cNvPr id="4" name="Content Placeholder 3" descr="HPIM7856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654" r="-70654"/>
          <a:stretch>
            <a:fillRect/>
          </a:stretch>
        </p:blipFill>
        <p:spPr>
          <a:xfrm>
            <a:off x="-3682385" y="0"/>
            <a:ext cx="12582205" cy="6858000"/>
          </a:xfrm>
        </p:spPr>
      </p:pic>
    </p:spTree>
    <p:extLst>
      <p:ext uri="{BB962C8B-B14F-4D97-AF65-F5344CB8AC3E}">
        <p14:creationId xmlns:p14="http://schemas.microsoft.com/office/powerpoint/2010/main" val="3658809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8" y="5841720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Хаџи Етем беја џамија, Тирана</a:t>
            </a:r>
            <a:endParaRPr lang="en-US" sz="2800" dirty="0"/>
          </a:p>
        </p:txBody>
      </p:sp>
      <p:pic>
        <p:nvPicPr>
          <p:cNvPr id="4" name="Content Placeholder 3" descr="HPIM7857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07" r="-18507"/>
          <a:stretch>
            <a:fillRect/>
          </a:stretch>
        </p:blipFill>
        <p:spPr>
          <a:xfrm>
            <a:off x="-1004048" y="0"/>
            <a:ext cx="11071412" cy="6088850"/>
          </a:xfrm>
        </p:spPr>
      </p:pic>
    </p:spTree>
    <p:extLst>
      <p:ext uri="{BB962C8B-B14F-4D97-AF65-F5344CB8AC3E}">
        <p14:creationId xmlns:p14="http://schemas.microsoft.com/office/powerpoint/2010/main" val="2818204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752" y="584172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Хаџи Етем беја џамија, Тирана</a:t>
            </a:r>
            <a:endParaRPr lang="en-US" sz="2800" dirty="0"/>
          </a:p>
        </p:txBody>
      </p:sp>
      <p:pic>
        <p:nvPicPr>
          <p:cNvPr id="4" name="Content Placeholder 3" descr="HPIM786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07" r="-18507"/>
          <a:stretch>
            <a:fillRect/>
          </a:stretch>
        </p:blipFill>
        <p:spPr>
          <a:xfrm>
            <a:off x="-941295" y="0"/>
            <a:ext cx="10999695" cy="6049409"/>
          </a:xfrm>
        </p:spPr>
      </p:pic>
    </p:spTree>
    <p:extLst>
      <p:ext uri="{BB962C8B-B14F-4D97-AF65-F5344CB8AC3E}">
        <p14:creationId xmlns:p14="http://schemas.microsoft.com/office/powerpoint/2010/main" val="44677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894" y="139874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sr-Cyrl-CS" dirty="0" smtClean="0"/>
              <a:t>Исламски верски објекти значајно су обележили визуелну културу Балкана у 19. веку. Бројне џамије биле су подигнуте још у ранијим временима и оне су све до формирања националних држава и танзиматских уредби доминирале урбаним просторима.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7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28" y="586534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Хаџи Етем беја џамија, Тирана</a:t>
            </a:r>
            <a:endParaRPr lang="en-US" sz="2800" dirty="0"/>
          </a:p>
        </p:txBody>
      </p:sp>
      <p:pic>
        <p:nvPicPr>
          <p:cNvPr id="4" name="Content Placeholder 3" descr="HPIM786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07" r="-18507"/>
          <a:stretch>
            <a:fillRect/>
          </a:stretch>
        </p:blipFill>
        <p:spPr>
          <a:xfrm>
            <a:off x="-968189" y="0"/>
            <a:ext cx="11116235" cy="6113501"/>
          </a:xfrm>
        </p:spPr>
      </p:pic>
    </p:spTree>
    <p:extLst>
      <p:ext uri="{BB962C8B-B14F-4D97-AF65-F5344CB8AC3E}">
        <p14:creationId xmlns:p14="http://schemas.microsoft.com/office/powerpoint/2010/main" val="728364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610" y="5814826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Хаџи Етем беја џамија, Тирана</a:t>
            </a:r>
            <a:endParaRPr lang="en-US" sz="2800" dirty="0"/>
          </a:p>
        </p:txBody>
      </p:sp>
      <p:pic>
        <p:nvPicPr>
          <p:cNvPr id="4" name="Content Placeholder 3" descr="HPIM786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07" r="-18507"/>
          <a:stretch>
            <a:fillRect/>
          </a:stretch>
        </p:blipFill>
        <p:spPr>
          <a:xfrm>
            <a:off x="-896472" y="0"/>
            <a:ext cx="10981765" cy="6039548"/>
          </a:xfrm>
        </p:spPr>
      </p:pic>
    </p:spTree>
    <p:extLst>
      <p:ext uri="{BB962C8B-B14F-4D97-AF65-F5344CB8AC3E}">
        <p14:creationId xmlns:p14="http://schemas.microsoft.com/office/powerpoint/2010/main" val="127904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5099" y="466017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/>
              <a:t>Хаџи Етем беја џамија</a:t>
            </a:r>
            <a:r>
              <a:rPr lang="sr-Cyrl-CS" sz="2800"/>
              <a:t>, </a:t>
            </a:r>
            <a:r>
              <a:rPr lang="sr-Cyrl-CS" sz="2800" smtClean="0"/>
              <a:t/>
            </a:r>
            <a:br>
              <a:rPr lang="sr-Cyrl-CS" sz="2800" smtClean="0"/>
            </a:br>
            <a:r>
              <a:rPr lang="sr-Cyrl-CS" sz="2800" smtClean="0"/>
              <a:t>Тирана</a:t>
            </a:r>
            <a:endParaRPr lang="en-US" sz="2800" dirty="0"/>
          </a:p>
        </p:txBody>
      </p:sp>
      <p:pic>
        <p:nvPicPr>
          <p:cNvPr id="4" name="Content Placeholder 3" descr="HPIM7864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654" r="-70654"/>
          <a:stretch>
            <a:fillRect/>
          </a:stretch>
        </p:blipFill>
        <p:spPr>
          <a:xfrm>
            <a:off x="-3646004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457738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5347" y="452287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 smtClean="0"/>
              <a:t>Шарена џамија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Травник</a:t>
            </a:r>
            <a:endParaRPr lang="en-US" sz="2800" dirty="0"/>
          </a:p>
        </p:txBody>
      </p:sp>
      <p:pic>
        <p:nvPicPr>
          <p:cNvPr id="4" name="Content Placeholder 3" descr="019adzamija-sarena-travnik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826" r="-56826"/>
          <a:stretch>
            <a:fillRect/>
          </a:stretch>
        </p:blipFill>
        <p:spPr>
          <a:xfrm>
            <a:off x="-3325965" y="0"/>
            <a:ext cx="12469965" cy="6858000"/>
          </a:xfrm>
        </p:spPr>
      </p:pic>
    </p:spTree>
    <p:extLst>
      <p:ext uri="{BB962C8B-B14F-4D97-AF65-F5344CB8AC3E}">
        <p14:creationId xmlns:p14="http://schemas.microsoft.com/office/powerpoint/2010/main" val="4003393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28222" y="462252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 smtClean="0"/>
              <a:t>Бајракли џамија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Самоков</a:t>
            </a:r>
            <a:endParaRPr lang="en-US" sz="2800" dirty="0"/>
          </a:p>
        </p:txBody>
      </p:sp>
      <p:pic>
        <p:nvPicPr>
          <p:cNvPr id="4" name="Content Placeholder 3" descr="007Samokov-mosque3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326" r="-82326"/>
          <a:stretch>
            <a:fillRect/>
          </a:stretch>
        </p:blipFill>
        <p:spPr>
          <a:xfrm>
            <a:off x="-3392424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753261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9117" y="452596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/>
              <a:t>Бајракли џамија</a:t>
            </a:r>
            <a:r>
              <a:rPr lang="sr-Cyrl-CS" sz="2800"/>
              <a:t>, </a:t>
            </a:r>
            <a:r>
              <a:rPr lang="sr-Cyrl-CS" sz="2800" smtClean="0"/>
              <a:t/>
            </a:r>
            <a:br>
              <a:rPr lang="sr-Cyrl-CS" sz="2800" smtClean="0"/>
            </a:br>
            <a:r>
              <a:rPr lang="sr-Cyrl-CS" sz="2800" smtClean="0"/>
              <a:t>Самоков</a:t>
            </a:r>
            <a:endParaRPr lang="en-US" sz="2800" dirty="0"/>
          </a:p>
        </p:txBody>
      </p:sp>
      <p:pic>
        <p:nvPicPr>
          <p:cNvPr id="4" name="Content Placeholder 3" descr="008px-Samokov-mosque-front-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1173" r="-71173"/>
          <a:stretch>
            <a:fillRect/>
          </a:stretch>
        </p:blipFill>
        <p:spPr>
          <a:xfrm>
            <a:off x="-3209544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2652196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4994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Бајракли џамија, Самоков</a:t>
            </a:r>
            <a:endParaRPr lang="en-US" sz="2800" dirty="0"/>
          </a:p>
        </p:txBody>
      </p:sp>
      <p:pic>
        <p:nvPicPr>
          <p:cNvPr id="4" name="Content Placeholder 3" descr="009px-Samokov-mosque-window-fresco-1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-835687" y="0"/>
            <a:ext cx="10815374" cy="5948039"/>
          </a:xfrm>
        </p:spPr>
      </p:pic>
    </p:spTree>
    <p:extLst>
      <p:ext uri="{BB962C8B-B14F-4D97-AF65-F5344CB8AC3E}">
        <p14:creationId xmlns:p14="http://schemas.microsoft.com/office/powerpoint/2010/main" val="1673826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840368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/>
              <a:t>Бајракли џамија, Самоков</a:t>
            </a:r>
            <a:endParaRPr lang="en-US" sz="2800" dirty="0"/>
          </a:p>
        </p:txBody>
      </p:sp>
      <p:pic>
        <p:nvPicPr>
          <p:cNvPr id="4" name="Content Placeholder 3" descr="010Samokov-mosque-window-fresco-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>
          <a:xfrm>
            <a:off x="-908328" y="0"/>
            <a:ext cx="10960655" cy="6027938"/>
          </a:xfrm>
        </p:spPr>
      </p:pic>
    </p:spTree>
    <p:extLst>
      <p:ext uri="{BB962C8B-B14F-4D97-AF65-F5344CB8AC3E}">
        <p14:creationId xmlns:p14="http://schemas.microsoft.com/office/powerpoint/2010/main" val="1790905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998" y="1404891"/>
            <a:ext cx="8229600" cy="4525963"/>
          </a:xfrm>
        </p:spPr>
        <p:txBody>
          <a:bodyPr/>
          <a:lstStyle/>
          <a:p>
            <a:r>
              <a:rPr lang="sr-Cyrl-CS" dirty="0" smtClean="0"/>
              <a:t>Политичке промене и формирање националних </a:t>
            </a:r>
            <a:r>
              <a:rPr lang="sr-Cyrl-CS" smtClean="0"/>
              <a:t>држава довели су </a:t>
            </a:r>
            <a:r>
              <a:rPr lang="sr-Cyrl-CS" dirty="0" smtClean="0"/>
              <a:t>до расељавања дела муслиманске популације. За </a:t>
            </a:r>
            <a:r>
              <a:rPr lang="sr-Cyrl-CS" smtClean="0"/>
              <a:t>потребе избеглица – мухаџира </a:t>
            </a:r>
            <a:r>
              <a:rPr lang="sr-Cyrl-CS" dirty="0" smtClean="0"/>
              <a:t>из Србије формирана су и нова насеља и ту су грађени нови верски објекти. То су џамије </a:t>
            </a:r>
            <a:r>
              <a:rPr lang="sr-Cyrl-CS" smtClean="0"/>
              <a:t>Азизије – које </a:t>
            </a:r>
            <a:r>
              <a:rPr lang="sr-Cyrl-CS" dirty="0" smtClean="0"/>
              <a:t>су добиле назив по султану Абдул Азису.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603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6165" y="425224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sr-Cyrl-CS" sz="2800" dirty="0" smtClean="0"/>
              <a:t>Азизија, Брезово поље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Брчко </a:t>
            </a:r>
            <a:r>
              <a:rPr lang="sr-Cyrl-CS" sz="2800" dirty="0" smtClean="0"/>
              <a:t>1862.</a:t>
            </a:r>
            <a:endParaRPr lang="en-US" sz="2800" dirty="0"/>
          </a:p>
        </p:txBody>
      </p:sp>
      <p:pic>
        <p:nvPicPr>
          <p:cNvPr id="4" name="Content Placeholder 3" descr="Azizija_dzamija_brcko_Brezovo_Polje_0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373" r="-86373"/>
          <a:stretch>
            <a:fillRect/>
          </a:stretch>
        </p:blipFill>
        <p:spPr>
          <a:xfrm>
            <a:off x="-3408261" y="0"/>
            <a:ext cx="12469965" cy="6858000"/>
          </a:xfrm>
        </p:spPr>
      </p:pic>
    </p:spTree>
    <p:extLst>
      <p:ext uri="{BB962C8B-B14F-4D97-AF65-F5344CB8AC3E}">
        <p14:creationId xmlns:p14="http://schemas.microsoft.com/office/powerpoint/2010/main" val="1158603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265" y="1629052"/>
            <a:ext cx="8229600" cy="4525963"/>
          </a:xfrm>
        </p:spPr>
        <p:txBody>
          <a:bodyPr/>
          <a:lstStyle/>
          <a:p>
            <a:r>
              <a:rPr lang="sr-Cyrl-CS" dirty="0" smtClean="0"/>
              <a:t>На подручју Београда почетком 19. века постојала је једна православна црква и више од десет џамија. До данас је опстала само Бајракли џамија, а </a:t>
            </a:r>
            <a:r>
              <a:rPr lang="sr-Cyrl-CS" dirty="0"/>
              <a:t>и</a:t>
            </a:r>
            <a:r>
              <a:rPr lang="sr-Cyrl-CS" dirty="0" smtClean="0"/>
              <a:t>згледи срушених  џамија сачувани </a:t>
            </a:r>
            <a:r>
              <a:rPr lang="sr-Cyrl-CS" smtClean="0"/>
              <a:t>су </a:t>
            </a:r>
            <a:r>
              <a:rPr lang="x-none" smtClean="0"/>
              <a:t>на</a:t>
            </a:r>
            <a:r>
              <a:rPr lang="sr-Cyrl-CS" smtClean="0"/>
              <a:t> </a:t>
            </a:r>
            <a:r>
              <a:rPr lang="sr-Cyrl-CS" dirty="0" smtClean="0"/>
              <a:t>цртежима </a:t>
            </a:r>
            <a:r>
              <a:rPr lang="sr-Cyrl-CS" smtClean="0"/>
              <a:t>Константина Јовановића.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21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210" y="487567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r-Cyrl-CS" sz="2800" dirty="0" smtClean="0"/>
              <a:t>Азизија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Босански </a:t>
            </a:r>
            <a:r>
              <a:rPr lang="sr-Cyrl-CS" sz="2800" dirty="0" smtClean="0"/>
              <a:t>Шамац</a:t>
            </a:r>
            <a:r>
              <a:rPr lang="sr-Cyrl-CS" sz="2800" smtClean="0"/>
              <a:t>, </a:t>
            </a:r>
            <a:br>
              <a:rPr lang="sr-Cyrl-CS" sz="2800" smtClean="0"/>
            </a:br>
            <a:r>
              <a:rPr lang="sr-Cyrl-CS" sz="2800" smtClean="0"/>
              <a:t>1867.</a:t>
            </a:r>
            <a:endParaRPr lang="en-US" sz="2800" dirty="0"/>
          </a:p>
        </p:txBody>
      </p:sp>
      <p:pic>
        <p:nvPicPr>
          <p:cNvPr id="4" name="Content Placeholder 3" descr="Azizija_dzamija_Samac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679" r="-66679"/>
          <a:stretch>
            <a:fillRect/>
          </a:stretch>
        </p:blipFill>
        <p:spPr>
          <a:xfrm>
            <a:off x="-3042500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2777030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184" y="1724487"/>
            <a:ext cx="8229600" cy="4525963"/>
          </a:xfrm>
        </p:spPr>
        <p:txBody>
          <a:bodyPr/>
          <a:lstStyle/>
          <a:p>
            <a:r>
              <a:rPr lang="sr-Cyrl-CS" dirty="0" smtClean="0"/>
              <a:t>Једна од најмонументалнијих џамија подигнутих током 19. века на Балкану налази се у Сјеници. Њу је подигла султанова мајка </a:t>
            </a:r>
            <a:r>
              <a:rPr lang="en-US" dirty="0" smtClean="0"/>
              <a:t>–</a:t>
            </a:r>
            <a:r>
              <a:rPr lang="sr-Cyrl-CS" dirty="0" smtClean="0"/>
              <a:t> па је по њој добила име Султан Валиде џамија.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50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614" y="584093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smtClean="0"/>
              <a:t>Султан Валиде џамија, Сјеница, 1870.</a:t>
            </a:r>
            <a:endParaRPr lang="en-US" sz="280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811" y="0"/>
            <a:ext cx="8025205" cy="600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36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846" y="5983588"/>
            <a:ext cx="6382871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Јахја пашина џамија, Београд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86" y="0"/>
            <a:ext cx="8892886" cy="628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676" y="5939812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Бајрам бегова џамија, Београд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57" y="0"/>
            <a:ext cx="6852638" cy="623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42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683" y="582029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smtClean="0"/>
              <a:t>Султана Мустафе </a:t>
            </a:r>
            <a:r>
              <a:rPr lang="sr-Cyrl-CS" sz="2800" dirty="0" smtClean="0"/>
              <a:t>џамија, Београд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0967" cy="601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21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12697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Турбе џамија, Београд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600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31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01431"/>
            <a:ext cx="8229600" cy="1143000"/>
          </a:xfrm>
        </p:spPr>
        <p:txBody>
          <a:bodyPr>
            <a:normAutofit/>
          </a:bodyPr>
          <a:lstStyle/>
          <a:p>
            <a:r>
              <a:rPr lang="sr-Cyrl-CS" sz="2800" dirty="0" smtClean="0"/>
              <a:t>Барјакли џамија, Београд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85"/>
            <a:ext cx="9144000" cy="628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2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9212"/>
            <a:ext cx="8229600" cy="4525963"/>
          </a:xfrm>
        </p:spPr>
        <p:txBody>
          <a:bodyPr>
            <a:normAutofit/>
          </a:bodyPr>
          <a:lstStyle/>
          <a:p>
            <a:r>
              <a:rPr lang="sr-Cyrl-CS" dirty="0" smtClean="0"/>
              <a:t>У архитектури џамија од 18. века долази до промена. Уместо доминантних купола све чешће се подижу кровови на џамијама. Једна од таквих џамија била је и Султана Махмуда која се налазила на простору горњег града у калемегданској тврђави. Ова џамија била је подигнут 18...., а потпуно уништена тек у време бомбардовања Београда у Првом светском рату.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07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410</Words>
  <Application>Microsoft Macintosh PowerPoint</Application>
  <PresentationFormat>On-screen Show (4:3)</PresentationFormat>
  <Paragraphs>34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ИСЛАМСКА ВИЗУЕЛНА КУЛТУРА НА БАЛКАНУ У 19. ВЕКУ</vt:lpstr>
      <vt:lpstr>PowerPoint Presentation</vt:lpstr>
      <vt:lpstr>PowerPoint Presentation</vt:lpstr>
      <vt:lpstr>Јахја пашина џамија, Београд</vt:lpstr>
      <vt:lpstr>Бајрам бегова џамија, Београд</vt:lpstr>
      <vt:lpstr>Султана Мустафе џамија, Београд</vt:lpstr>
      <vt:lpstr>Турбе џамија, Београд</vt:lpstr>
      <vt:lpstr>Барјакли џамија, Београд</vt:lpstr>
      <vt:lpstr>PowerPoint Presentation</vt:lpstr>
      <vt:lpstr>Султана Махмуда џамија, горњи град, Калемегдан, Београд</vt:lpstr>
      <vt:lpstr>PowerPoint Presentation</vt:lpstr>
      <vt:lpstr>PowerPoint Presentation</vt:lpstr>
      <vt:lpstr>Шарена џамија, Тетово</vt:lpstr>
      <vt:lpstr>Шарена џамија, Тетово</vt:lpstr>
      <vt:lpstr>Шарена џамија, Тетово</vt:lpstr>
      <vt:lpstr>Шарена џамија, Тетово</vt:lpstr>
      <vt:lpstr>Хаџи Етем беја џамија,  Тирана</vt:lpstr>
      <vt:lpstr>Хаџи Етем беја џамија, Тирана</vt:lpstr>
      <vt:lpstr>Хаџи Етем беја џамија, Тирана</vt:lpstr>
      <vt:lpstr>Хаџи Етем беја џамија, Тирана</vt:lpstr>
      <vt:lpstr>Хаџи Етем беја џамија, Тирана</vt:lpstr>
      <vt:lpstr>Хаџи Етем беја џамија,  Тирана</vt:lpstr>
      <vt:lpstr>Шарена џамија,  Травник</vt:lpstr>
      <vt:lpstr>Бајракли џамија,  Самоков</vt:lpstr>
      <vt:lpstr>Бајракли џамија,  Самоков</vt:lpstr>
      <vt:lpstr>Бајракли џамија, Самоков</vt:lpstr>
      <vt:lpstr>Бајракли џамија, Самоков</vt:lpstr>
      <vt:lpstr>PowerPoint Presentation</vt:lpstr>
      <vt:lpstr>Азизија, Брезово поље,  Брчко 1862.</vt:lpstr>
      <vt:lpstr>Азизија,  Босански Шамац,  1867.</vt:lpstr>
      <vt:lpstr>PowerPoint Presentation</vt:lpstr>
      <vt:lpstr>Султан Валиде џамија, Сјеница, 1870.</vt:lpstr>
    </vt:vector>
  </TitlesOfParts>
  <Company>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ИСЛАМСКА ВИЗУЕЛНА КУЛТУРА НА БАЛКАНУ У 19. ВЕКУ</dc:title>
  <dc:creator>n m</dc:creator>
  <cp:lastModifiedBy>n m</cp:lastModifiedBy>
  <cp:revision>17</cp:revision>
  <dcterms:created xsi:type="dcterms:W3CDTF">2020-04-11T10:34:49Z</dcterms:created>
  <dcterms:modified xsi:type="dcterms:W3CDTF">2020-04-13T16:13:22Z</dcterms:modified>
</cp:coreProperties>
</file>