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59" r:id="rId10"/>
    <p:sldId id="269" r:id="rId11"/>
    <p:sldId id="260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62" r:id="rId29"/>
    <p:sldId id="286" r:id="rId30"/>
    <p:sldId id="287" r:id="rId31"/>
    <p:sldId id="263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 snapToGrid="0" snapToObjects="1">
      <p:cViewPr varScale="1">
        <p:scale>
          <a:sx n="112" d="100"/>
          <a:sy n="112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9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4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2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3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5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1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800C5-EDE7-9544-91D6-BE77C97D4ED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BC4A-FB44-5643-BE59-2E11C00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CS" sz="3800" dirty="0" smtClean="0"/>
              <a:t>ИСЛАМСКА ВИЗУЕЛНА КУЛТУРА НА БАЛКАНУ У 19. ВЕКУ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5760409" y="4978553"/>
            <a:ext cx="269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/>
              <a:t>Н. Макуљевић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669442" y="4899396"/>
            <a:ext cx="287972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077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5777329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Султана Махмуда џамија, горњи град, Калемегдан, Београд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23" y="0"/>
            <a:ext cx="7924801" cy="58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9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29" y="1160929"/>
            <a:ext cx="8229600" cy="4525963"/>
          </a:xfrm>
        </p:spPr>
        <p:txBody>
          <a:bodyPr/>
          <a:lstStyle/>
          <a:p>
            <a:r>
              <a:rPr lang="sr-Cyrl-CS" dirty="0" smtClean="0"/>
              <a:t>Један од видова раскошног украшавања  џамија било је осликавање њихових унутрашњих и спољашних зидова.</a:t>
            </a:r>
          </a:p>
          <a:p>
            <a:r>
              <a:rPr lang="sr-Cyrl-CS" smtClean="0"/>
              <a:t>Стил </a:t>
            </a:r>
            <a:r>
              <a:rPr lang="sr-Cyrl-CS" smtClean="0"/>
              <a:t>декорације </a:t>
            </a:r>
            <a:r>
              <a:rPr lang="sr-Cyrl-CS" dirty="0" smtClean="0"/>
              <a:t>џамије </a:t>
            </a:r>
            <a:r>
              <a:rPr lang="sr-Cyrl-CS" smtClean="0"/>
              <a:t>припада тзв</a:t>
            </a:r>
            <a:r>
              <a:rPr lang="sr-Cyrl-CS" dirty="0" smtClean="0"/>
              <a:t>. османском бароку. То је била „мешавина“ европских маниристичких и барокних решења и старије османско-исламске праксе.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3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05" y="1797424"/>
            <a:ext cx="8229600" cy="4525963"/>
          </a:xfrm>
        </p:spPr>
        <p:txBody>
          <a:bodyPr/>
          <a:lstStyle/>
          <a:p>
            <a:r>
              <a:rPr lang="sr-Cyrl-CS" dirty="0" smtClean="0"/>
              <a:t>У репрезентативне очуване примере осликаних џамија </a:t>
            </a:r>
            <a:r>
              <a:rPr lang="sr-Cyrl-CS" smtClean="0"/>
              <a:t>спадају текија </a:t>
            </a:r>
            <a:r>
              <a:rPr lang="sr-Cyrl-CS" dirty="0" smtClean="0"/>
              <a:t>и Шарена џамија </a:t>
            </a:r>
            <a:r>
              <a:rPr lang="sr-Cyrl-CS" smtClean="0"/>
              <a:t>у Тетову, џамије у Тирани и Самокову.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1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754" y="4990073"/>
            <a:ext cx="4751293" cy="1143000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Шарена џамија, Тетово</a:t>
            </a:r>
            <a:endParaRPr lang="en-US" sz="2800" dirty="0"/>
          </a:p>
        </p:txBody>
      </p:sp>
      <p:pic>
        <p:nvPicPr>
          <p:cNvPr id="4" name="Content Placeholder 3" descr="DSC_058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344276" y="1549591"/>
            <a:ext cx="6868236" cy="3769054"/>
          </a:xfrm>
        </p:spPr>
      </p:pic>
    </p:spTree>
    <p:extLst>
      <p:ext uri="{BB962C8B-B14F-4D97-AF65-F5344CB8AC3E}">
        <p14:creationId xmlns:p14="http://schemas.microsoft.com/office/powerpoint/2010/main" val="190379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72" y="5858436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Шарена џамија, Тетово</a:t>
            </a:r>
            <a:endParaRPr lang="en-US" sz="2800" dirty="0"/>
          </a:p>
        </p:txBody>
      </p:sp>
      <p:pic>
        <p:nvPicPr>
          <p:cNvPr id="4" name="Content Placeholder 3" descr="DSC_058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49" r="-10449"/>
          <a:stretch>
            <a:fillRect/>
          </a:stretch>
        </p:blipFill>
        <p:spPr>
          <a:xfrm>
            <a:off x="-952135" y="-1"/>
            <a:ext cx="11051814" cy="6078072"/>
          </a:xfrm>
        </p:spPr>
      </p:pic>
    </p:spTree>
    <p:extLst>
      <p:ext uri="{BB962C8B-B14F-4D97-AF65-F5344CB8AC3E}">
        <p14:creationId xmlns:p14="http://schemas.microsoft.com/office/powerpoint/2010/main" val="310500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24" y="5859649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Шарена џамија, Тетово</a:t>
            </a:r>
            <a:endParaRPr lang="en-US" sz="2800" dirty="0"/>
          </a:p>
        </p:txBody>
      </p:sp>
      <p:pic>
        <p:nvPicPr>
          <p:cNvPr id="4" name="Content Placeholder 3" descr="DSC_059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49" r="-10449"/>
          <a:stretch>
            <a:fillRect/>
          </a:stretch>
        </p:blipFill>
        <p:spPr>
          <a:xfrm>
            <a:off x="-932331" y="0"/>
            <a:ext cx="11035511" cy="6069106"/>
          </a:xfrm>
        </p:spPr>
      </p:pic>
    </p:spTree>
    <p:extLst>
      <p:ext uri="{BB962C8B-B14F-4D97-AF65-F5344CB8AC3E}">
        <p14:creationId xmlns:p14="http://schemas.microsoft.com/office/powerpoint/2010/main" val="58441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40" y="5877579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Шарена џамија, Тетово</a:t>
            </a:r>
            <a:endParaRPr lang="en-US" sz="2800" dirty="0"/>
          </a:p>
        </p:txBody>
      </p:sp>
      <p:pic>
        <p:nvPicPr>
          <p:cNvPr id="4" name="Content Placeholder 3" descr="DSC_058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49" r="-10449"/>
          <a:stretch>
            <a:fillRect/>
          </a:stretch>
        </p:blipFill>
        <p:spPr>
          <a:xfrm>
            <a:off x="-932330" y="0"/>
            <a:ext cx="11019210" cy="6060141"/>
          </a:xfrm>
        </p:spPr>
      </p:pic>
    </p:spTree>
    <p:extLst>
      <p:ext uri="{BB962C8B-B14F-4D97-AF65-F5344CB8AC3E}">
        <p14:creationId xmlns:p14="http://schemas.microsoft.com/office/powerpoint/2010/main" val="267664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192" y="4636008"/>
            <a:ext cx="4769224" cy="1143000"/>
          </a:xfrm>
        </p:spPr>
        <p:txBody>
          <a:bodyPr>
            <a:normAutofit/>
          </a:bodyPr>
          <a:lstStyle/>
          <a:p>
            <a:pPr algn="l"/>
            <a:r>
              <a:rPr lang="sr-Cyrl-CS" sz="2800" dirty="0" smtClean="0"/>
              <a:t>Хаџи Етем беја џамија</a:t>
            </a:r>
            <a:r>
              <a:rPr lang="sr-Cyrl-CS" sz="2800" smtClean="0"/>
              <a:t>, </a:t>
            </a:r>
            <a:br>
              <a:rPr lang="sr-Cyrl-CS" sz="2800" smtClean="0"/>
            </a:br>
            <a:r>
              <a:rPr lang="sr-Cyrl-CS" sz="2800" smtClean="0"/>
              <a:t>Тирана</a:t>
            </a:r>
            <a:endParaRPr lang="en-US" sz="2800" dirty="0"/>
          </a:p>
        </p:txBody>
      </p:sp>
      <p:pic>
        <p:nvPicPr>
          <p:cNvPr id="4" name="Content Placeholder 3" descr="HPIM785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654" r="-70654"/>
          <a:stretch>
            <a:fillRect/>
          </a:stretch>
        </p:blipFill>
        <p:spPr>
          <a:xfrm>
            <a:off x="-3682385" y="0"/>
            <a:ext cx="12582205" cy="6858000"/>
          </a:xfrm>
        </p:spPr>
      </p:pic>
    </p:spTree>
    <p:extLst>
      <p:ext uri="{BB962C8B-B14F-4D97-AF65-F5344CB8AC3E}">
        <p14:creationId xmlns:p14="http://schemas.microsoft.com/office/powerpoint/2010/main" val="365880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8" y="584172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/>
              <a:t>Хаџи Етем беја џамија, Тирана</a:t>
            </a:r>
            <a:endParaRPr lang="en-US" sz="2800" dirty="0"/>
          </a:p>
        </p:txBody>
      </p:sp>
      <p:pic>
        <p:nvPicPr>
          <p:cNvPr id="4" name="Content Placeholder 3" descr="HPIM785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07" r="-18507"/>
          <a:stretch>
            <a:fillRect/>
          </a:stretch>
        </p:blipFill>
        <p:spPr>
          <a:xfrm>
            <a:off x="-1004048" y="0"/>
            <a:ext cx="11071412" cy="6088850"/>
          </a:xfrm>
        </p:spPr>
      </p:pic>
    </p:spTree>
    <p:extLst>
      <p:ext uri="{BB962C8B-B14F-4D97-AF65-F5344CB8AC3E}">
        <p14:creationId xmlns:p14="http://schemas.microsoft.com/office/powerpoint/2010/main" val="281820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2" y="5841721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/>
              <a:t>Хаџи Етем беја џамија, Тирана</a:t>
            </a:r>
            <a:endParaRPr lang="en-US" sz="2800" dirty="0"/>
          </a:p>
        </p:txBody>
      </p:sp>
      <p:pic>
        <p:nvPicPr>
          <p:cNvPr id="4" name="Content Placeholder 3" descr="HPIM786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07" r="-18507"/>
          <a:stretch>
            <a:fillRect/>
          </a:stretch>
        </p:blipFill>
        <p:spPr>
          <a:xfrm>
            <a:off x="-941295" y="0"/>
            <a:ext cx="10999695" cy="6049409"/>
          </a:xfrm>
        </p:spPr>
      </p:pic>
    </p:spTree>
    <p:extLst>
      <p:ext uri="{BB962C8B-B14F-4D97-AF65-F5344CB8AC3E}">
        <p14:creationId xmlns:p14="http://schemas.microsoft.com/office/powerpoint/2010/main" val="44677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94" y="13987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Cyrl-CS" dirty="0" smtClean="0"/>
              <a:t>Исламски верски објекти значајно су обележили визуелну културу Балкана у 19. веку. Бројне џамије биле су подигнуте још у ранијим временима и оне су све до формирања националних држава и танзиматских уредби доминирале урбаним просторима.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8" y="5865347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/>
              <a:t>Хаџи Етем беја џамија, Тирана</a:t>
            </a:r>
            <a:endParaRPr lang="en-US" sz="2800" dirty="0"/>
          </a:p>
        </p:txBody>
      </p:sp>
      <p:pic>
        <p:nvPicPr>
          <p:cNvPr id="4" name="Content Placeholder 3" descr="HPIM786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07" r="-18507"/>
          <a:stretch>
            <a:fillRect/>
          </a:stretch>
        </p:blipFill>
        <p:spPr>
          <a:xfrm>
            <a:off x="-968189" y="0"/>
            <a:ext cx="11116235" cy="6113501"/>
          </a:xfrm>
        </p:spPr>
      </p:pic>
    </p:spTree>
    <p:extLst>
      <p:ext uri="{BB962C8B-B14F-4D97-AF65-F5344CB8AC3E}">
        <p14:creationId xmlns:p14="http://schemas.microsoft.com/office/powerpoint/2010/main" val="72836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0" y="5814826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/>
              <a:t>Хаџи Етем беја џамија, Тирана</a:t>
            </a:r>
            <a:endParaRPr lang="en-US" sz="2800" dirty="0"/>
          </a:p>
        </p:txBody>
      </p:sp>
      <p:pic>
        <p:nvPicPr>
          <p:cNvPr id="4" name="Content Placeholder 3" descr="HPIM786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07" r="-18507"/>
          <a:stretch>
            <a:fillRect/>
          </a:stretch>
        </p:blipFill>
        <p:spPr>
          <a:xfrm>
            <a:off x="-896472" y="0"/>
            <a:ext cx="10981765" cy="6039548"/>
          </a:xfrm>
        </p:spPr>
      </p:pic>
    </p:spTree>
    <p:extLst>
      <p:ext uri="{BB962C8B-B14F-4D97-AF65-F5344CB8AC3E}">
        <p14:creationId xmlns:p14="http://schemas.microsoft.com/office/powerpoint/2010/main" val="12790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099" y="46601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Cyrl-CS" sz="2800" dirty="0"/>
              <a:t>Хаџи Етем беја џамија</a:t>
            </a:r>
            <a:r>
              <a:rPr lang="sr-Cyrl-CS" sz="2800"/>
              <a:t>, </a:t>
            </a:r>
            <a:r>
              <a:rPr lang="sr-Cyrl-CS" sz="2800" smtClean="0"/>
              <a:t/>
            </a:r>
            <a:br>
              <a:rPr lang="sr-Cyrl-CS" sz="2800" smtClean="0"/>
            </a:br>
            <a:r>
              <a:rPr lang="sr-Cyrl-CS" sz="2800" smtClean="0"/>
              <a:t>Тирана</a:t>
            </a:r>
            <a:endParaRPr lang="en-US" sz="2800" dirty="0"/>
          </a:p>
        </p:txBody>
      </p:sp>
      <p:pic>
        <p:nvPicPr>
          <p:cNvPr id="4" name="Content Placeholder 3" descr="HPIM786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654" r="-70654"/>
          <a:stretch>
            <a:fillRect/>
          </a:stretch>
        </p:blipFill>
        <p:spPr>
          <a:xfrm>
            <a:off x="-3646004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4577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347" y="45228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Cyrl-CS" sz="2800" dirty="0" smtClean="0"/>
              <a:t>Шарена џамија</a:t>
            </a:r>
            <a:r>
              <a:rPr lang="sr-Cyrl-CS" sz="2800" smtClean="0"/>
              <a:t>, </a:t>
            </a:r>
            <a:br>
              <a:rPr lang="sr-Cyrl-CS" sz="2800" smtClean="0"/>
            </a:br>
            <a:r>
              <a:rPr lang="sr-Cyrl-CS" sz="2800" smtClean="0"/>
              <a:t>Травник</a:t>
            </a:r>
            <a:endParaRPr lang="en-US" sz="2800" dirty="0"/>
          </a:p>
        </p:txBody>
      </p:sp>
      <p:pic>
        <p:nvPicPr>
          <p:cNvPr id="4" name="Content Placeholder 3" descr="019adzamija-sarena-travnik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826" r="-56826"/>
          <a:stretch>
            <a:fillRect/>
          </a:stretch>
        </p:blipFill>
        <p:spPr>
          <a:xfrm>
            <a:off x="-3325965" y="0"/>
            <a:ext cx="12469965" cy="6858000"/>
          </a:xfrm>
        </p:spPr>
      </p:pic>
    </p:spTree>
    <p:extLst>
      <p:ext uri="{BB962C8B-B14F-4D97-AF65-F5344CB8AC3E}">
        <p14:creationId xmlns:p14="http://schemas.microsoft.com/office/powerpoint/2010/main" val="400339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222" y="46225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Cyrl-CS" sz="2800" dirty="0" smtClean="0"/>
              <a:t>Бајракли џамија</a:t>
            </a:r>
            <a:r>
              <a:rPr lang="sr-Cyrl-CS" sz="2800" smtClean="0"/>
              <a:t>, </a:t>
            </a:r>
            <a:br>
              <a:rPr lang="sr-Cyrl-CS" sz="2800" smtClean="0"/>
            </a:br>
            <a:r>
              <a:rPr lang="sr-Cyrl-CS" sz="2800" smtClean="0"/>
              <a:t>Самоков</a:t>
            </a:r>
            <a:endParaRPr lang="en-US" sz="2800" dirty="0"/>
          </a:p>
        </p:txBody>
      </p:sp>
      <p:pic>
        <p:nvPicPr>
          <p:cNvPr id="4" name="Content Placeholder 3" descr="007Samokov-mosque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326" r="-82326"/>
          <a:stretch>
            <a:fillRect/>
          </a:stretch>
        </p:blipFill>
        <p:spPr>
          <a:xfrm>
            <a:off x="-3392424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75326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117" y="4525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Cyrl-CS" sz="2800" dirty="0"/>
              <a:t>Бајракли џамија</a:t>
            </a:r>
            <a:r>
              <a:rPr lang="sr-Cyrl-CS" sz="2800"/>
              <a:t>, </a:t>
            </a:r>
            <a:r>
              <a:rPr lang="sr-Cyrl-CS" sz="2800" smtClean="0"/>
              <a:t/>
            </a:r>
            <a:br>
              <a:rPr lang="sr-Cyrl-CS" sz="2800" smtClean="0"/>
            </a:br>
            <a:r>
              <a:rPr lang="sr-Cyrl-CS" sz="2800" smtClean="0"/>
              <a:t>Самоков</a:t>
            </a:r>
            <a:endParaRPr lang="en-US" sz="2800" dirty="0"/>
          </a:p>
        </p:txBody>
      </p:sp>
      <p:pic>
        <p:nvPicPr>
          <p:cNvPr id="4" name="Content Placeholder 3" descr="008px-Samokov-mosque-front-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173" r="-71173"/>
          <a:stretch>
            <a:fillRect/>
          </a:stretch>
        </p:blipFill>
        <p:spPr>
          <a:xfrm>
            <a:off x="-3209544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265219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9941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/>
              <a:t>Бајракли џамија, Самоков</a:t>
            </a:r>
            <a:endParaRPr lang="en-US" sz="2800" dirty="0"/>
          </a:p>
        </p:txBody>
      </p:sp>
      <p:pic>
        <p:nvPicPr>
          <p:cNvPr id="4" name="Content Placeholder 3" descr="009px-Samokov-mosque-window-fresco-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835687" y="0"/>
            <a:ext cx="10815374" cy="5948039"/>
          </a:xfrm>
        </p:spPr>
      </p:pic>
    </p:spTree>
    <p:extLst>
      <p:ext uri="{BB962C8B-B14F-4D97-AF65-F5344CB8AC3E}">
        <p14:creationId xmlns:p14="http://schemas.microsoft.com/office/powerpoint/2010/main" val="167382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840368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/>
              <a:t>Бајракли џамија, Самоков</a:t>
            </a:r>
            <a:endParaRPr lang="en-US" sz="2800" dirty="0"/>
          </a:p>
        </p:txBody>
      </p:sp>
      <p:pic>
        <p:nvPicPr>
          <p:cNvPr id="4" name="Content Placeholder 3" descr="010Samokov-mosque-window-fresco-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908328" y="0"/>
            <a:ext cx="10960655" cy="6027938"/>
          </a:xfrm>
        </p:spPr>
      </p:pic>
    </p:spTree>
    <p:extLst>
      <p:ext uri="{BB962C8B-B14F-4D97-AF65-F5344CB8AC3E}">
        <p14:creationId xmlns:p14="http://schemas.microsoft.com/office/powerpoint/2010/main" val="179090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98" y="1404891"/>
            <a:ext cx="8229600" cy="4525963"/>
          </a:xfrm>
        </p:spPr>
        <p:txBody>
          <a:bodyPr/>
          <a:lstStyle/>
          <a:p>
            <a:r>
              <a:rPr lang="sr-Cyrl-CS" dirty="0" smtClean="0"/>
              <a:t>Политичке промене и формирање националних </a:t>
            </a:r>
            <a:r>
              <a:rPr lang="sr-Cyrl-CS" smtClean="0"/>
              <a:t>држава довели су </a:t>
            </a:r>
            <a:r>
              <a:rPr lang="sr-Cyrl-CS" dirty="0" smtClean="0"/>
              <a:t>до расељавања дела муслиманске популације. За </a:t>
            </a:r>
            <a:r>
              <a:rPr lang="sr-Cyrl-CS" smtClean="0"/>
              <a:t>потребе избеглица – мухаџира </a:t>
            </a:r>
            <a:r>
              <a:rPr lang="sr-Cyrl-CS" dirty="0" smtClean="0"/>
              <a:t>из Србије формирана су и нова насеља и ту су грађени нови верски објекти. То су џамије </a:t>
            </a:r>
            <a:r>
              <a:rPr lang="sr-Cyrl-CS" smtClean="0"/>
              <a:t>Азизије – које </a:t>
            </a:r>
            <a:r>
              <a:rPr lang="sr-Cyrl-CS" dirty="0" smtClean="0"/>
              <a:t>су добиле назив по султану Абдул Азису.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0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165" y="42522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Cyrl-CS" sz="2800" dirty="0" smtClean="0"/>
              <a:t>Азизија, Брезово поље</a:t>
            </a:r>
            <a:r>
              <a:rPr lang="sr-Cyrl-CS" sz="2800" smtClean="0"/>
              <a:t>, </a:t>
            </a:r>
            <a:br>
              <a:rPr lang="sr-Cyrl-CS" sz="2800" smtClean="0"/>
            </a:br>
            <a:r>
              <a:rPr lang="sr-Cyrl-CS" sz="2800" smtClean="0"/>
              <a:t>Брчко </a:t>
            </a:r>
            <a:r>
              <a:rPr lang="sr-Cyrl-CS" sz="2800" dirty="0" smtClean="0"/>
              <a:t>1862.</a:t>
            </a:r>
            <a:endParaRPr lang="en-US" sz="2800" dirty="0"/>
          </a:p>
        </p:txBody>
      </p:sp>
      <p:pic>
        <p:nvPicPr>
          <p:cNvPr id="4" name="Content Placeholder 3" descr="Azizija_dzamija_brcko_Brezovo_Polje_0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73" r="-86373"/>
          <a:stretch>
            <a:fillRect/>
          </a:stretch>
        </p:blipFill>
        <p:spPr>
          <a:xfrm>
            <a:off x="-3408261" y="0"/>
            <a:ext cx="12469965" cy="6858000"/>
          </a:xfrm>
        </p:spPr>
      </p:pic>
    </p:spTree>
    <p:extLst>
      <p:ext uri="{BB962C8B-B14F-4D97-AF65-F5344CB8AC3E}">
        <p14:creationId xmlns:p14="http://schemas.microsoft.com/office/powerpoint/2010/main" val="115860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65" y="1629052"/>
            <a:ext cx="8229600" cy="4525963"/>
          </a:xfrm>
        </p:spPr>
        <p:txBody>
          <a:bodyPr/>
          <a:lstStyle/>
          <a:p>
            <a:r>
              <a:rPr lang="sr-Cyrl-CS" dirty="0" smtClean="0"/>
              <a:t>На подручју Београда почетком 19. века постојала је једна православна црква и више од десет џамија. До данас је опстала само Бајракли џамија, а </a:t>
            </a:r>
            <a:r>
              <a:rPr lang="sr-Cyrl-CS" dirty="0"/>
              <a:t>и</a:t>
            </a:r>
            <a:r>
              <a:rPr lang="sr-Cyrl-CS" dirty="0" smtClean="0"/>
              <a:t>згледи срушених  џамија сачувани </a:t>
            </a:r>
            <a:r>
              <a:rPr lang="sr-Cyrl-CS" smtClean="0"/>
              <a:t>су </a:t>
            </a:r>
            <a:r>
              <a:rPr lang="x-none" smtClean="0"/>
              <a:t>на</a:t>
            </a:r>
            <a:r>
              <a:rPr lang="sr-Cyrl-CS" smtClean="0"/>
              <a:t> </a:t>
            </a:r>
            <a:r>
              <a:rPr lang="sr-Cyrl-CS" dirty="0" smtClean="0"/>
              <a:t>цртежима </a:t>
            </a:r>
            <a:r>
              <a:rPr lang="sr-Cyrl-CS" smtClean="0"/>
              <a:t>Константина Јовановића.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1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10" y="487567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Cyrl-CS" sz="2800" dirty="0" smtClean="0"/>
              <a:t>Азизија</a:t>
            </a:r>
            <a:r>
              <a:rPr lang="sr-Cyrl-CS" sz="2800" smtClean="0"/>
              <a:t>, </a:t>
            </a:r>
            <a:br>
              <a:rPr lang="sr-Cyrl-CS" sz="2800" smtClean="0"/>
            </a:br>
            <a:r>
              <a:rPr lang="sr-Cyrl-CS" sz="2800" smtClean="0"/>
              <a:t>Босански </a:t>
            </a:r>
            <a:r>
              <a:rPr lang="sr-Cyrl-CS" sz="2800" dirty="0" smtClean="0"/>
              <a:t>Шамац</a:t>
            </a:r>
            <a:r>
              <a:rPr lang="sr-Cyrl-CS" sz="2800" smtClean="0"/>
              <a:t>, </a:t>
            </a:r>
            <a:br>
              <a:rPr lang="sr-Cyrl-CS" sz="2800" smtClean="0"/>
            </a:br>
            <a:r>
              <a:rPr lang="sr-Cyrl-CS" sz="2800" smtClean="0"/>
              <a:t>1867.</a:t>
            </a:r>
            <a:endParaRPr lang="en-US" sz="2800" dirty="0"/>
          </a:p>
        </p:txBody>
      </p:sp>
      <p:pic>
        <p:nvPicPr>
          <p:cNvPr id="4" name="Content Placeholder 3" descr="Azizija_dzamija_Samac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679" r="-66679"/>
          <a:stretch>
            <a:fillRect/>
          </a:stretch>
        </p:blipFill>
        <p:spPr>
          <a:xfrm>
            <a:off x="-3042500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277703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184" y="1724487"/>
            <a:ext cx="8229600" cy="4525963"/>
          </a:xfrm>
        </p:spPr>
        <p:txBody>
          <a:bodyPr/>
          <a:lstStyle/>
          <a:p>
            <a:r>
              <a:rPr lang="sr-Cyrl-CS" dirty="0" smtClean="0"/>
              <a:t>Једна од најмонументалнијих џамија подигнутих током 19. века на Балкану налази се у Сјеници. Њу је подигла султанова мајка </a:t>
            </a:r>
            <a:r>
              <a:rPr lang="en-US" dirty="0" smtClean="0"/>
              <a:t>–</a:t>
            </a:r>
            <a:r>
              <a:rPr lang="sr-Cyrl-CS" dirty="0" smtClean="0"/>
              <a:t> па је по њој добила име Султан Валиде џамија.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5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14" y="5840937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smtClean="0"/>
              <a:t>Султан Валиде џамија, Сјеница, 1870.</a:t>
            </a:r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1" y="0"/>
            <a:ext cx="8025205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3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846" y="5983588"/>
            <a:ext cx="6382871" cy="1143000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Јахја пашина џамија, Београд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86" y="0"/>
            <a:ext cx="8892886" cy="62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6" y="5939812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Бајрам бегова џамија, Београд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7" y="0"/>
            <a:ext cx="6852638" cy="62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4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83" y="5820297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smtClean="0"/>
              <a:t>Султана Мустафе </a:t>
            </a:r>
            <a:r>
              <a:rPr lang="sr-Cyrl-CS" sz="2800" dirty="0" smtClean="0"/>
              <a:t>џамија, Београд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0967" cy="60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2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2697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Турбе џамија, Београд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0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3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1431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Барјакли џамија, Београд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5"/>
            <a:ext cx="9144000" cy="62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3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212"/>
            <a:ext cx="8229600" cy="4525963"/>
          </a:xfrm>
        </p:spPr>
        <p:txBody>
          <a:bodyPr>
            <a:normAutofit/>
          </a:bodyPr>
          <a:lstStyle/>
          <a:p>
            <a:r>
              <a:rPr lang="sr-Cyrl-CS" dirty="0" smtClean="0"/>
              <a:t>У архитектури џамија од 18. века долази до промена. Уместо доминантних купола све чешће се подижу кровови на џамијама. Једна од таквих џамија била је и Султана Махмуда која се налазила на простору горњег града у калемегданској тврђави. Ова џамија била је подигнут 18...., а потпуно уништена тек у време бомбардовања Београда у Првом светском рату.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0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410</Words>
  <Application>Microsoft Macintosh PowerPoint</Application>
  <PresentationFormat>On-screen Show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ИСЛАМСКА ВИЗУЕЛНА КУЛТУРА НА БАЛКАНУ У 19. ВЕКУ</vt:lpstr>
      <vt:lpstr>PowerPoint Presentation</vt:lpstr>
      <vt:lpstr>PowerPoint Presentation</vt:lpstr>
      <vt:lpstr>Јахја пашина џамија, Београд</vt:lpstr>
      <vt:lpstr>Бајрам бегова џамија, Београд</vt:lpstr>
      <vt:lpstr>Султана Мустафе џамија, Београд</vt:lpstr>
      <vt:lpstr>Турбе џамија, Београд</vt:lpstr>
      <vt:lpstr>Барјакли џамија, Београд</vt:lpstr>
      <vt:lpstr>PowerPoint Presentation</vt:lpstr>
      <vt:lpstr>Султана Махмуда џамија, горњи град, Калемегдан, Београд</vt:lpstr>
      <vt:lpstr>PowerPoint Presentation</vt:lpstr>
      <vt:lpstr>PowerPoint Presentation</vt:lpstr>
      <vt:lpstr>Шарена џамија, Тетово</vt:lpstr>
      <vt:lpstr>Шарена џамија, Тетово</vt:lpstr>
      <vt:lpstr>Шарена џамија, Тетово</vt:lpstr>
      <vt:lpstr>Шарена џамија, Тетово</vt:lpstr>
      <vt:lpstr>Хаџи Етем беја џамија,  Тирана</vt:lpstr>
      <vt:lpstr>Хаџи Етем беја џамија, Тирана</vt:lpstr>
      <vt:lpstr>Хаџи Етем беја џамија, Тирана</vt:lpstr>
      <vt:lpstr>Хаџи Етем беја џамија, Тирана</vt:lpstr>
      <vt:lpstr>Хаџи Етем беја џамија, Тирана</vt:lpstr>
      <vt:lpstr>Хаџи Етем беја џамија,  Тирана</vt:lpstr>
      <vt:lpstr>Шарена џамија,  Травник</vt:lpstr>
      <vt:lpstr>Бајракли џамија,  Самоков</vt:lpstr>
      <vt:lpstr>Бајракли џамија,  Самоков</vt:lpstr>
      <vt:lpstr>Бајракли џамија, Самоков</vt:lpstr>
      <vt:lpstr>Бајракли џамија, Самоков</vt:lpstr>
      <vt:lpstr>PowerPoint Presentation</vt:lpstr>
      <vt:lpstr>Азизија, Брезово поље,  Брчко 1862.</vt:lpstr>
      <vt:lpstr>Азизија,  Босански Шамац,  1867.</vt:lpstr>
      <vt:lpstr>PowerPoint Presentation</vt:lpstr>
      <vt:lpstr>Султан Валиде џамија, Сјеница, 1870.</vt:lpstr>
    </vt:vector>
  </TitlesOfParts>
  <Company>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ИСЛАМСКА ВИЗУЕЛНА КУЛТУРА НА БАЛКАНУ У 19. ВЕКУ</dc:title>
  <dc:creator>n m</dc:creator>
  <cp:lastModifiedBy>n m</cp:lastModifiedBy>
  <cp:revision>17</cp:revision>
  <dcterms:created xsi:type="dcterms:W3CDTF">2020-04-11T10:34:49Z</dcterms:created>
  <dcterms:modified xsi:type="dcterms:W3CDTF">2020-04-13T16:13:22Z</dcterms:modified>
</cp:coreProperties>
</file>