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AC0D-A6F0-4EC8-A04D-5A19E5AD1D78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2219-1D28-4A5E-A7E6-1E4DBC60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06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AC0D-A6F0-4EC8-A04D-5A19E5AD1D78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2219-1D28-4A5E-A7E6-1E4DBC60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8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AC0D-A6F0-4EC8-A04D-5A19E5AD1D78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2219-1D28-4A5E-A7E6-1E4DBC60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29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AC0D-A6F0-4EC8-A04D-5A19E5AD1D78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2219-1D28-4A5E-A7E6-1E4DBC6071B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1853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AC0D-A6F0-4EC8-A04D-5A19E5AD1D78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2219-1D28-4A5E-A7E6-1E4DBC60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34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AC0D-A6F0-4EC8-A04D-5A19E5AD1D78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2219-1D28-4A5E-A7E6-1E4DBC60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32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AC0D-A6F0-4EC8-A04D-5A19E5AD1D78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2219-1D28-4A5E-A7E6-1E4DBC60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77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AC0D-A6F0-4EC8-A04D-5A19E5AD1D78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2219-1D28-4A5E-A7E6-1E4DBC60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72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AC0D-A6F0-4EC8-A04D-5A19E5AD1D78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2219-1D28-4A5E-A7E6-1E4DBC60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1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AC0D-A6F0-4EC8-A04D-5A19E5AD1D78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2219-1D28-4A5E-A7E6-1E4DBC60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3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AC0D-A6F0-4EC8-A04D-5A19E5AD1D78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2219-1D28-4A5E-A7E6-1E4DBC60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13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AC0D-A6F0-4EC8-A04D-5A19E5AD1D78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2219-1D28-4A5E-A7E6-1E4DBC60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AC0D-A6F0-4EC8-A04D-5A19E5AD1D78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2219-1D28-4A5E-A7E6-1E4DBC60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7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AC0D-A6F0-4EC8-A04D-5A19E5AD1D78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2219-1D28-4A5E-A7E6-1E4DBC60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AC0D-A6F0-4EC8-A04D-5A19E5AD1D78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2219-1D28-4A5E-A7E6-1E4DBC60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7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AC0D-A6F0-4EC8-A04D-5A19E5AD1D78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2219-1D28-4A5E-A7E6-1E4DBC60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7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AC0D-A6F0-4EC8-A04D-5A19E5AD1D78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2219-1D28-4A5E-A7E6-1E4DBC60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8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943AC0D-A6F0-4EC8-A04D-5A19E5AD1D78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5572219-1D28-4A5E-A7E6-1E4DBC60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51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E2BAC-6AFD-4AD4-A6BB-B183447F2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2750201"/>
            <a:ext cx="9440034" cy="1828801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Конструисање Београда као престонице по принципу </a:t>
            </a:r>
            <a:r>
              <a:rPr lang="sr-Latn-RS" dirty="0"/>
              <a:t>Translatio Hierosolymi</a:t>
            </a:r>
            <a:r>
              <a:rPr lang="sr-Cyrl-RS" dirty="0"/>
              <a:t> у време деспота Стефана Лазаревића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41DCC-16C1-4661-BE0D-E6C5A49D2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4833577"/>
            <a:ext cx="9440034" cy="1828801"/>
          </a:xfrm>
        </p:spPr>
        <p:txBody>
          <a:bodyPr>
            <a:normAutofit/>
          </a:bodyPr>
          <a:lstStyle/>
          <a:p>
            <a:endParaRPr lang="sr-Cyrl-RS" dirty="0"/>
          </a:p>
          <a:p>
            <a:r>
              <a:rPr lang="sr-Cyrl-RS" dirty="0"/>
              <a:t>Предметни професори: др Јелена Ердељан и др Иван Стевовић</a:t>
            </a:r>
          </a:p>
          <a:p>
            <a:r>
              <a:rPr lang="sr-Cyrl-RS" dirty="0"/>
              <a:t>Студент: Огњен Минић ИУ 16/50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87A643-7CF0-4960-AA99-CB19F1BED3EB}"/>
              </a:ext>
            </a:extLst>
          </p:cNvPr>
          <p:cNvSpPr/>
          <p:nvPr/>
        </p:nvSpPr>
        <p:spPr>
          <a:xfrm>
            <a:off x="3042710" y="3518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dirty="0">
                <a:solidFill>
                  <a:schemeClr val="tx2"/>
                </a:solidFill>
              </a:rPr>
              <a:t>Од Јустинијана до Сулејмана Величанственог: визуелна култура средњовековног и раног модерног света</a:t>
            </a:r>
          </a:p>
        </p:txBody>
      </p:sp>
    </p:spTree>
    <p:extLst>
      <p:ext uri="{BB962C8B-B14F-4D97-AF65-F5344CB8AC3E}">
        <p14:creationId xmlns:p14="http://schemas.microsoft.com/office/powerpoint/2010/main" val="4268998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3B8572-9771-461F-A5DD-04C5A6CD1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261" y="291547"/>
            <a:ext cx="4406348" cy="3304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D417E4-BDCC-4D50-8114-F7A252AE9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25248"/>
            <a:ext cx="4406348" cy="29351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9AC0DF-78BB-4A56-A0A2-2C0006CA2167}"/>
              </a:ext>
            </a:extLst>
          </p:cNvPr>
          <p:cNvSpPr txBox="1"/>
          <p:nvPr/>
        </p:nvSpPr>
        <p:spPr>
          <a:xfrm>
            <a:off x="728869" y="6294783"/>
            <a:ext cx="410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Остаци београдске митрополије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0D03C-6D19-4E23-BD29-A6B3D787CF9A}"/>
              </a:ext>
            </a:extLst>
          </p:cNvPr>
          <p:cNvSpPr txBox="1"/>
          <p:nvPr/>
        </p:nvSpPr>
        <p:spPr>
          <a:xfrm>
            <a:off x="7421218" y="3816626"/>
            <a:ext cx="413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Макета замка деспота Стефана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38B69C-0192-4693-9139-E554BC4C2E77}"/>
              </a:ext>
            </a:extLst>
          </p:cNvPr>
          <p:cNvSpPr txBox="1"/>
          <p:nvPr/>
        </p:nvSpPr>
        <p:spPr>
          <a:xfrm>
            <a:off x="304800" y="185530"/>
            <a:ext cx="6347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2"/>
                </a:solidFill>
              </a:rPr>
              <a:t>Митрополијска црква је била посвећена празнику Успења. У комбинацији њене посвете и позиције унутар сакралне топографије Београда, очитава се јасна паралела са Долином кидронском и Гетсиманијом, што још једном потврђује јерусалимски узор при конструкцији престонице. Како се јерусалимска литија кретала од Гетсиманије ка Сиону, вероватно је и преношење литијске руте на београдски модел.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EA5D63-38A9-4050-8E35-23A0710A50E7}"/>
              </a:ext>
            </a:extLst>
          </p:cNvPr>
          <p:cNvSpPr txBox="1"/>
          <p:nvPr/>
        </p:nvSpPr>
        <p:spPr>
          <a:xfrm>
            <a:off x="5257800" y="4692846"/>
            <a:ext cx="671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2"/>
                </a:solidFill>
              </a:rPr>
              <a:t>У том случају, и у складу са јерусалимском симболиком, уколико је место цркве Успења било замишљено и тумачено као место аналогно Гетсиманији, београдски Горњи град, са утврђеним двором деспота Стефана (који се уподобљава Давиду у његовом утврђењу) морао би да буде идеолошки изједначен са Сионом.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70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52088D-DC3A-4CED-BAA8-F68B89CDE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C9C3C8-E386-4E23-AB80-912582F257D9}"/>
              </a:ext>
            </a:extLst>
          </p:cNvPr>
          <p:cNvSpPr txBox="1"/>
          <p:nvPr/>
        </p:nvSpPr>
        <p:spPr>
          <a:xfrm>
            <a:off x="9409043" y="808383"/>
            <a:ext cx="2478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Деспотова кула, Београдска тврђава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48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B20A17-2EFB-464D-94E4-49E94A2DA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5" y="485097"/>
            <a:ext cx="7957930" cy="52920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B4EF76-F63F-4062-9A15-1A7E74C2EABD}"/>
              </a:ext>
            </a:extLst>
          </p:cNvPr>
          <p:cNvSpPr txBox="1"/>
          <p:nvPr/>
        </p:nvSpPr>
        <p:spPr>
          <a:xfrm>
            <a:off x="4306956" y="6057071"/>
            <a:ext cx="652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Остаци замка деспота Стефана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10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8562-A6DD-4971-A83A-47C771CD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11" y="380243"/>
            <a:ext cx="10353762" cy="970450"/>
          </a:xfrm>
        </p:spPr>
        <p:txBody>
          <a:bodyPr/>
          <a:lstStyle/>
          <a:p>
            <a:r>
              <a:rPr lang="sr-Cyrl-RS" dirty="0"/>
              <a:t>Закључак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BA9B41-673B-4530-A248-32FED3BEF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025" y="1745215"/>
            <a:ext cx="5631311" cy="40592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5304F0-EC08-4147-9A76-BE6D6A93DBC3}"/>
              </a:ext>
            </a:extLst>
          </p:cNvPr>
          <p:cNvSpPr txBox="1"/>
          <p:nvPr/>
        </p:nvSpPr>
        <p:spPr>
          <a:xfrm>
            <a:off x="6269425" y="5969617"/>
            <a:ext cx="505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Приказ Београда из времена деспота Стефана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2812C-BF6A-4DAC-A313-F1E8C3C60216}"/>
              </a:ext>
            </a:extLst>
          </p:cNvPr>
          <p:cNvSpPr txBox="1"/>
          <p:nvPr/>
        </p:nvSpPr>
        <p:spPr>
          <a:xfrm>
            <a:off x="477077" y="1745215"/>
            <a:ext cx="49165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2"/>
                </a:solidFill>
              </a:rPr>
              <a:t>Правећи свесне цитате на сакралну топографију Цариграда, а самим тим и Јерусалима као нуклеуса Васељене, урбанизација Београда под деспотом Стефаном Лазаревићем, спроведена је понављањем универзалних средњовековних образаца престонице као места одабраног и формираног божанском промишљу, центра ка ком се гравитира и месту обједињавања хришћанског владара који тежи идентификацији са Мојсијем, Давидом, царем Константином као првим и прототипом последњег хришћанског владара и његових поданика, односно новим Изабраним народом, Новим Израиљем.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32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C9015-DD9D-4F33-B70E-843BAE57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2" cy="848139"/>
          </a:xfrm>
        </p:spPr>
        <p:txBody>
          <a:bodyPr/>
          <a:lstStyle/>
          <a:p>
            <a:r>
              <a:rPr lang="sr-Cyrl-RS" dirty="0"/>
              <a:t>Списак литературе: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7401-5AA2-486F-8150-5E8956745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672275"/>
            <a:ext cx="10353762" cy="4946647"/>
          </a:xfrm>
        </p:spPr>
        <p:txBody>
          <a:bodyPr>
            <a:noAutofit/>
          </a:bodyPr>
          <a:lstStyle/>
          <a:p>
            <a:r>
              <a:rPr lang="sr-Cyrl-RS" sz="1600" dirty="0"/>
              <a:t>А. Веселиновић, </a:t>
            </a:r>
            <a:r>
              <a:rPr lang="sr-Cyrl-RS" sz="1600" i="1" dirty="0"/>
              <a:t>Држава српских деспота</a:t>
            </a:r>
            <a:r>
              <a:rPr lang="sr-Cyrl-RS" sz="1600" dirty="0"/>
              <a:t>, Завод за уџбенике и наставна средства, Београд, 2006.</a:t>
            </a:r>
          </a:p>
          <a:p>
            <a:endParaRPr lang="sr-Cyrl-RS" sz="1600" dirty="0"/>
          </a:p>
          <a:p>
            <a:r>
              <a:rPr lang="sr-Cyrl-RS" sz="1600" dirty="0"/>
              <a:t>Ј. Ердељан, </a:t>
            </a:r>
            <a:r>
              <a:rPr lang="sr-Cyrl-RS" sz="1600" i="1" dirty="0"/>
              <a:t>Изабрана места – конструисање Нових јерусалима код православних Словена</a:t>
            </a:r>
            <a:r>
              <a:rPr lang="sr-Cyrl-RS" sz="1600" dirty="0"/>
              <a:t>, Православни богословски факултет – институт за теолошка истраживања, Београд, 2013.</a:t>
            </a:r>
          </a:p>
          <a:p>
            <a:pPr marL="36900" indent="0">
              <a:buNone/>
            </a:pPr>
            <a:endParaRPr lang="sr-Cyrl-RS" sz="1600" dirty="0"/>
          </a:p>
          <a:p>
            <a:r>
              <a:rPr lang="sr-Cyrl-RS" sz="1600" dirty="0"/>
              <a:t>Ј. Калић-Мијушковић, </a:t>
            </a:r>
            <a:r>
              <a:rPr lang="sr-Cyrl-RS" sz="1600" i="1" dirty="0"/>
              <a:t>Београд у средњем веку</a:t>
            </a:r>
            <a:r>
              <a:rPr lang="sr-Cyrl-RS" sz="1600" dirty="0"/>
              <a:t>, Београд 1967.</a:t>
            </a:r>
          </a:p>
          <a:p>
            <a:endParaRPr lang="sr-Cyrl-RS" sz="1600" dirty="0"/>
          </a:p>
          <a:p>
            <a:r>
              <a:rPr lang="sr-Cyrl-RS" sz="1600" dirty="0"/>
              <a:t>К. Филозоф, </a:t>
            </a:r>
            <a:r>
              <a:rPr lang="sr-Cyrl-RS" sz="1600" i="1" dirty="0"/>
              <a:t>Житије деспота Стефана Лазаревића</a:t>
            </a:r>
            <a:r>
              <a:rPr lang="sr-Cyrl-RS" sz="1600" dirty="0"/>
              <a:t>, превео Л. Мирковић, приредила Г. Јовановић, Београд 1989.</a:t>
            </a:r>
          </a:p>
          <a:p>
            <a:endParaRPr lang="en-US" sz="1600" dirty="0"/>
          </a:p>
          <a:p>
            <a:r>
              <a:rPr lang="sr-Cyrl-RS" sz="1600" dirty="0"/>
              <a:t>М. Ал. Пурковић, </a:t>
            </a:r>
            <a:r>
              <a:rPr lang="sr-Cyrl-RS" sz="1600" i="1" dirty="0"/>
              <a:t>Кнез и деспот Стефан Лазаревић</a:t>
            </a:r>
            <a:r>
              <a:rPr lang="sr-Cyrl-RS" sz="1600" dirty="0"/>
              <a:t>, Београдски издавачко-графички завод, Београд, 1978.</a:t>
            </a:r>
          </a:p>
          <a:p>
            <a:pPr marL="36900" indent="0">
              <a:buNone/>
            </a:pPr>
            <a:endParaRPr lang="sr-Cyrl-RS" sz="1600" dirty="0"/>
          </a:p>
          <a:p>
            <a:r>
              <a:rPr lang="sr-Cyrl-RS" sz="1600" dirty="0"/>
              <a:t>М. Поповић, </a:t>
            </a:r>
            <a:r>
              <a:rPr lang="sr-Cyrl-RS" sz="1600" i="1" dirty="0"/>
              <a:t>Београдска тврђава, </a:t>
            </a:r>
            <a:r>
              <a:rPr lang="sr-Cyrl-RS" sz="1600" dirty="0"/>
              <a:t>Београд 1982.</a:t>
            </a:r>
          </a:p>
          <a:p>
            <a:endParaRPr lang="sr-Cyrl-RS" sz="1600" dirty="0"/>
          </a:p>
          <a:p>
            <a:r>
              <a:rPr lang="sr-Cyrl-RS" sz="1600" dirty="0"/>
              <a:t>М. Поповић, Средњовековна црква Успења Богородице у Београду, </a:t>
            </a:r>
            <a:r>
              <a:rPr lang="sr-Cyrl-RS" sz="1600" i="1" dirty="0"/>
              <a:t>ЗНМ </a:t>
            </a:r>
            <a:r>
              <a:rPr lang="sr-Cyrl-RS" sz="1600" dirty="0"/>
              <a:t>9-10 (1979)</a:t>
            </a:r>
          </a:p>
          <a:p>
            <a:endParaRPr lang="sr-Cyrl-RS" sz="1600" dirty="0"/>
          </a:p>
          <a:p>
            <a:r>
              <a:rPr lang="sr-Cyrl-RS" sz="1600" dirty="0"/>
              <a:t>М. Поповић, В. Бикић, </a:t>
            </a:r>
            <a:r>
              <a:rPr lang="sr-Cyrl-RS" sz="1600" i="1" dirty="0"/>
              <a:t>Комплекс средњовековне митрополије у Београду</a:t>
            </a:r>
            <a:r>
              <a:rPr lang="sr-Cyrl-RS" sz="1600" dirty="0"/>
              <a:t>, Београд  2004.</a:t>
            </a:r>
          </a:p>
          <a:p>
            <a:endParaRPr lang="sr-Cyrl-RS" sz="1600" dirty="0"/>
          </a:p>
        </p:txBody>
      </p:sp>
    </p:spTree>
    <p:extLst>
      <p:ext uri="{BB962C8B-B14F-4D97-AF65-F5344CB8AC3E}">
        <p14:creationId xmlns:p14="http://schemas.microsoft.com/office/powerpoint/2010/main" val="299977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ED07E-D36A-4CD6-961A-CEBC8E46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Историја Београда у старом и средњем веку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563F0-B5A3-4082-A0CB-2ACA24B4A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87621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>
                <a:effectLst/>
              </a:rPr>
              <a:t>Судећи према археолошким налазима на платоу Горњег града Београдске тврђаве, прво насеље је основано још током неолита.</a:t>
            </a:r>
          </a:p>
          <a:p>
            <a:r>
              <a:rPr lang="sr-Cyrl-RS" dirty="0">
                <a:effectLst/>
              </a:rPr>
              <a:t>Након 279. године пре н. е. Београд (тада Сингидунум) насељавају келтска, илирска, трачка и дачка племена. </a:t>
            </a:r>
          </a:p>
          <a:p>
            <a:r>
              <a:rPr lang="sr-Cyrl-RS" dirty="0">
                <a:effectLst/>
              </a:rPr>
              <a:t>Током </a:t>
            </a:r>
            <a:r>
              <a:rPr lang="sr-Latn-RS" dirty="0">
                <a:effectLst/>
              </a:rPr>
              <a:t>I</a:t>
            </a:r>
            <a:r>
              <a:rPr lang="sr-Cyrl-RS" dirty="0">
                <a:effectLst/>
              </a:rPr>
              <a:t> века, основан је први римски војни логор на територији Сингидунума. Током </a:t>
            </a:r>
            <a:r>
              <a:rPr lang="sr-Latn-RS" dirty="0">
                <a:effectLst/>
              </a:rPr>
              <a:t>II</a:t>
            </a:r>
            <a:r>
              <a:rPr lang="sr-Cyrl-RS" dirty="0">
                <a:effectLst/>
              </a:rPr>
              <a:t> века, првобитно палисадно војно утрврђење се развија у каструм, а убрзо потом, Сингидунум добија статус мунипација, а затим римске колоније.</a:t>
            </a:r>
          </a:p>
          <a:p>
            <a:r>
              <a:rPr lang="sr-Cyrl-RS" dirty="0">
                <a:effectLst/>
              </a:rPr>
              <a:t>Поделом Римског царства 395. Сингидунум улази у састав Византије (Сингидон).</a:t>
            </a:r>
          </a:p>
          <a:p>
            <a:r>
              <a:rPr lang="sr-Cyrl-RS" dirty="0">
                <a:effectLst/>
              </a:rPr>
              <a:t>Након 441. Хуни продиру на Балкан и разарају низ градова, међу којима и Сингидон.</a:t>
            </a:r>
          </a:p>
          <a:p>
            <a:r>
              <a:rPr lang="sr-Cyrl-RS" dirty="0">
                <a:effectLst/>
              </a:rPr>
              <a:t>471. Теодорих осваја Сингидон.</a:t>
            </a:r>
          </a:p>
          <a:p>
            <a:r>
              <a:rPr lang="sr-Cyrl-RS" dirty="0">
                <a:effectLst/>
              </a:rPr>
              <a:t>Нешто пре 535. Јустинијан обнавља град, схватајући његову пограничну улогу у борби против варвара.</a:t>
            </a:r>
          </a:p>
          <a:p>
            <a:r>
              <a:rPr lang="ru-RU" dirty="0">
                <a:effectLst/>
              </a:rPr>
              <a:t>Када је на рушевинама античког града настао словенски град нема поузданих података, али се претпоставља да се то десило на прелазу из VIII у IX век. Словенски облик имена града, Београд, први пут се среће 878. године. </a:t>
            </a:r>
            <a:endParaRPr lang="sr-Cyrl-RS" dirty="0">
              <a:effectLst/>
            </a:endParaRP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632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11CBAB-8E83-4095-A6B7-A74B08065D71}"/>
              </a:ext>
            </a:extLst>
          </p:cNvPr>
          <p:cNvSpPr txBox="1"/>
          <p:nvPr/>
        </p:nvSpPr>
        <p:spPr>
          <a:xfrm>
            <a:off x="357809" y="437322"/>
            <a:ext cx="11476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2"/>
                </a:solidFill>
              </a:rPr>
              <a:t>Током </a:t>
            </a:r>
            <a:r>
              <a:rPr lang="sr-Latn-RS" dirty="0">
                <a:solidFill>
                  <a:schemeClr val="tx2"/>
                </a:solidFill>
              </a:rPr>
              <a:t>IX</a:t>
            </a:r>
            <a:r>
              <a:rPr lang="sr-Cyrl-RS" dirty="0">
                <a:solidFill>
                  <a:schemeClr val="tx2"/>
                </a:solidFill>
              </a:rPr>
              <a:t> века, Београд потпада под власт бугарске државе.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2"/>
                </a:solidFill>
              </a:rPr>
              <a:t>У </a:t>
            </a:r>
            <a:r>
              <a:rPr lang="sr-Latn-RS" dirty="0">
                <a:solidFill>
                  <a:schemeClr val="tx2"/>
                </a:solidFill>
              </a:rPr>
              <a:t>XI</a:t>
            </a:r>
            <a:r>
              <a:rPr lang="sr-Cyrl-RS" dirty="0">
                <a:solidFill>
                  <a:schemeClr val="tx2"/>
                </a:solidFill>
              </a:rPr>
              <a:t> и</a:t>
            </a:r>
            <a:r>
              <a:rPr lang="sr-Latn-RS" dirty="0">
                <a:solidFill>
                  <a:schemeClr val="tx2"/>
                </a:solidFill>
              </a:rPr>
              <a:t> XII</a:t>
            </a:r>
            <a:r>
              <a:rPr lang="sr-Cyrl-RS" dirty="0">
                <a:solidFill>
                  <a:schemeClr val="tx2"/>
                </a:solidFill>
              </a:rPr>
              <a:t> веку, Београд поново држе Византинци. Манојло </a:t>
            </a:r>
            <a:r>
              <a:rPr lang="sr-Latn-RS" dirty="0">
                <a:solidFill>
                  <a:schemeClr val="tx2"/>
                </a:solidFill>
              </a:rPr>
              <a:t>I</a:t>
            </a:r>
            <a:r>
              <a:rPr lang="sr-Cyrl-RS" dirty="0">
                <a:solidFill>
                  <a:schemeClr val="tx2"/>
                </a:solidFill>
              </a:rPr>
              <a:t> Комнин обнавља утврђење града.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Током читавог XIII века Београд се са мањим прекидима налазио у рукама Угара.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2"/>
                </a:solidFill>
              </a:rPr>
              <a:t>1284. српски краљ Драгутим добија на управљање Мачву са Београдом од угарског краља Стефана </a:t>
            </a:r>
            <a:r>
              <a:rPr lang="sr-Latn-RS" dirty="0">
                <a:solidFill>
                  <a:schemeClr val="tx2"/>
                </a:solidFill>
              </a:rPr>
              <a:t>V.</a:t>
            </a:r>
            <a:endParaRPr lang="sr-Cyrl-R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2"/>
                </a:solidFill>
              </a:rPr>
              <a:t>1319. Угари поново освајају Београд, у чијим рукама ће он бити до почетка </a:t>
            </a:r>
            <a:r>
              <a:rPr lang="sr-Latn-RS" dirty="0">
                <a:solidFill>
                  <a:schemeClr val="tx2"/>
                </a:solidFill>
              </a:rPr>
              <a:t>XV </a:t>
            </a:r>
            <a:r>
              <a:rPr lang="sr-Cyrl-RS" dirty="0">
                <a:solidFill>
                  <a:schemeClr val="tx2"/>
                </a:solidFill>
              </a:rPr>
              <a:t>века.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8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8E6B2-8851-4D6A-A95F-D2B98F66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66273" y="170241"/>
            <a:ext cx="10353762" cy="970450"/>
          </a:xfrm>
        </p:spPr>
        <p:txBody>
          <a:bodyPr/>
          <a:lstStyle/>
          <a:p>
            <a:r>
              <a:rPr lang="sr-Cyrl-RS" dirty="0"/>
              <a:t>Београд као нова престоница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F81C0B-615D-4BAE-A0E1-5657B112D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6" y="1525004"/>
            <a:ext cx="2308447" cy="40592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C5262D-9AC0-4D42-B6AE-FBDD74CB9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00" y="1525004"/>
            <a:ext cx="2821169" cy="40592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BC16AC-F325-4B19-B3A7-3902202C6325}"/>
              </a:ext>
            </a:extLst>
          </p:cNvPr>
          <p:cNvSpPr txBox="1"/>
          <p:nvPr/>
        </p:nvSpPr>
        <p:spPr>
          <a:xfrm>
            <a:off x="630056" y="5662395"/>
            <a:ext cx="2308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/>
              <a:t>Ктиторска фреска деспота Стефана, Ресава, око 1417.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458E02-5ED7-4E5F-897D-355F918F88A0}"/>
              </a:ext>
            </a:extLst>
          </p:cNvPr>
          <p:cNvSpPr txBox="1"/>
          <p:nvPr/>
        </p:nvSpPr>
        <p:spPr>
          <a:xfrm>
            <a:off x="3373893" y="5662395"/>
            <a:ext cx="2941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/>
              <a:t>Жигмунд Луксембуршки, Писанело, 1433.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E324D3-A719-468F-B9EB-AC69E2E2F442}"/>
              </a:ext>
            </a:extLst>
          </p:cNvPr>
          <p:cNvSpPr txBox="1"/>
          <p:nvPr/>
        </p:nvSpPr>
        <p:spPr>
          <a:xfrm>
            <a:off x="6624031" y="955160"/>
            <a:ext cx="530647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2"/>
                </a:solidFill>
              </a:rPr>
              <a:t>Након битке код Ангоре, Стефан Лазаревић се ослобађа вазалног статуса према султану Бајазиту.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2"/>
                </a:solidFill>
              </a:rPr>
              <a:t>Убрзо након тога, исте 1402. године у Цариграду прима титулу десота.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2"/>
                </a:solidFill>
              </a:rPr>
              <a:t>Ступајући у вазални однос према угарском краљу Жигмунду, добија на управу Мачву и Београд. Тада започиње процес формирања  Београда као нове престонице државе и културног, литерарног, дворског али пре свега </a:t>
            </a:r>
            <a:r>
              <a:rPr lang="sr-Cyrl-RS" b="1" dirty="0"/>
              <a:t>сакралног центра </a:t>
            </a:r>
            <a:r>
              <a:rPr lang="sr-Cyrl-RS" dirty="0">
                <a:solidFill>
                  <a:schemeClr val="tx2"/>
                </a:solidFill>
              </a:rPr>
              <a:t>Деспотовине.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2"/>
                </a:solidFill>
              </a:rPr>
              <a:t>Ова трансформација, сакрализација и централизација Београда који постаје сублимација целокупне државне идеје, спровођена је механизмом реконтекстуализовања просторно-визуелних матрица Јерусалима као парадигме хришћанског града.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19179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73CB6-01F6-4085-A32F-089D18E5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Хоризонтална димензија Београда/Јерусалима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3856A1-0BD5-42E1-8953-EA8C8CA22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/>
              <a:t>Константин Филозоф, аутор житија деспота Стефана Лазаревића, које се сматра за прворазредни историјски извор обзиром да је Константин био Стефанов савременик, а житије је саставио непосредно после његове смрти, пореди Београд са Јерусалимом, односно њихове</a:t>
            </a:r>
            <a:r>
              <a:rPr lang="sr-Latn-RS" dirty="0"/>
              <a:t> </a:t>
            </a:r>
            <a:r>
              <a:rPr lang="sr-Cyrl-RS" dirty="0"/>
              <a:t>сублимате у виду Србије и Изабране земље речима:</a:t>
            </a:r>
          </a:p>
          <a:p>
            <a:pPr marL="36900" indent="0">
              <a:buNone/>
            </a:pPr>
            <a:r>
              <a:rPr lang="en-US" i="1" dirty="0">
                <a:solidFill>
                  <a:schemeClr val="tx1"/>
                </a:solidFill>
              </a:rPr>
              <a:t>„</a:t>
            </a:r>
            <a:r>
              <a:rPr lang="sr-Cyrl-RS" i="1" dirty="0">
                <a:solidFill>
                  <a:schemeClr val="tx1"/>
                </a:solidFill>
              </a:rPr>
              <a:t>И ова (земља) не само да, слично оној обећаној, точи мед и млеко, него као да (је) у себе примила и везала четири времена и ваздух, и из себе (их) даје осталима.“ </a:t>
            </a:r>
          </a:p>
          <a:p>
            <a:endParaRPr lang="sr-Cyrl-RS" i="1" dirty="0"/>
          </a:p>
          <a:p>
            <a:r>
              <a:rPr lang="sr-Cyrl-RS" dirty="0"/>
              <a:t>Оваквим величањем географских, климатских и физичких карактеристика престонице и целе земље чији је она нуклеус, аутор сугерише како је Београд изграђен по хришчанском принципу конструкције града (престонице) као земаљског одраза идеалног Рајског града:</a:t>
            </a:r>
          </a:p>
          <a:p>
            <a:pPr marL="36900" indent="0">
              <a:buNone/>
            </a:pPr>
            <a:r>
              <a:rPr lang="ru-RU" i="1" dirty="0">
                <a:solidFill>
                  <a:schemeClr val="tx1"/>
                </a:solidFill>
              </a:rPr>
              <a:t>„Беше од великих, древних градова и на красном месту, као што много пута рекосмо, као мало где у васељени; уз то беше пространа изгледа, као крила лађа у царском пристаништу, са свакаквим утврђењима и са могућношћу добављања разноврсне хране“</a:t>
            </a:r>
            <a:endParaRPr lang="sr-Cyrl-RS" i="1" dirty="0">
              <a:solidFill>
                <a:schemeClr val="tx1"/>
              </a:solidFill>
            </a:endParaRPr>
          </a:p>
          <a:p>
            <a:endParaRPr lang="sr-Cyrl-R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70208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BA2154-4E59-441D-8612-C77219D95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82" y="225287"/>
            <a:ext cx="6255024" cy="46912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87E6F1-7BA5-4679-9EA1-12C8EFA05391}"/>
              </a:ext>
            </a:extLst>
          </p:cNvPr>
          <p:cNvSpPr txBox="1"/>
          <p:nvPr/>
        </p:nvSpPr>
        <p:spPr>
          <a:xfrm>
            <a:off x="6440557" y="5274365"/>
            <a:ext cx="600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Реконструкција речног прилаза Београду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5D296-45AF-48AB-888A-96BC1BFF59BB}"/>
              </a:ext>
            </a:extLst>
          </p:cNvPr>
          <p:cNvSpPr txBox="1"/>
          <p:nvPr/>
        </p:nvSpPr>
        <p:spPr>
          <a:xfrm>
            <a:off x="304800" y="318052"/>
            <a:ext cx="515509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2"/>
                </a:solidFill>
              </a:rPr>
              <a:t>У прилог саображавања Београда принципима идеалног, небеског града говоре и следеће речи Констатиновог житија деспота Стефана:</a:t>
            </a:r>
          </a:p>
          <a:p>
            <a:endParaRPr lang="sr-Cyrl-RS" dirty="0"/>
          </a:p>
          <a:p>
            <a:r>
              <a:rPr lang="sr-Cyrl-RS" i="1" dirty="0"/>
              <a:t>„Треба пре свега говорити о оном што је најпотребније, тј. о злату, а уједно и о сребру, а њихови извори (тј. рудници) часни и плодни, који све више расту, уколико се више црпу, као што и извори који се исрцпљавају, све слађи бивају. И где, дакле, на истоку или западу може наћи такво и толико богатство? Ваистину нигде.“</a:t>
            </a:r>
          </a:p>
          <a:p>
            <a:endParaRPr lang="sr-Cyrl-RS" i="1" dirty="0"/>
          </a:p>
          <a:p>
            <a:r>
              <a:rPr lang="sr-Cyrl-RS" i="1" dirty="0"/>
              <a:t>„Потребно је казати и о птицама и о свему осталом, што Господ предаде, као (што је) зелење влата за храну људима, а тога свега има (ту) у изобиљу свуда, као нигде у другим земљама. Јер дају храну у изобиљу не само пустим земљама, него и насељеним, множину свега плодоноснога (биљака, дрвећа), риба и свега потребног, које Господ предаде људима како би се наслађивали изобиљем, и све што стави Творац под ноге њихове“</a:t>
            </a:r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0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A5EC4B-5013-4427-ABE0-1E568CEA8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493" y="303088"/>
            <a:ext cx="6545420" cy="5103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5EE562-9541-4579-9317-A2C191B57B41}"/>
              </a:ext>
            </a:extLst>
          </p:cNvPr>
          <p:cNvSpPr txBox="1"/>
          <p:nvPr/>
        </p:nvSpPr>
        <p:spPr>
          <a:xfrm>
            <a:off x="321087" y="303088"/>
            <a:ext cx="483704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2"/>
                </a:solidFill>
              </a:rPr>
              <a:t>Перо Константина Филозофа преноси и следеће податке кључне за разумевање просторно-визуелног конструисања Београда као богомизабраног престоничког града:</a:t>
            </a:r>
          </a:p>
          <a:p>
            <a:endParaRPr lang="sr-Cyrl-RS" dirty="0"/>
          </a:p>
          <a:p>
            <a:pPr marL="342900" indent="-342900">
              <a:buAutoNum type="arabicParenR"/>
            </a:pPr>
            <a:r>
              <a:rPr lang="sr-Cyrl-RS" dirty="0"/>
              <a:t>Аналогија Београда са царским градом</a:t>
            </a:r>
          </a:p>
          <a:p>
            <a:pPr marL="342900" indent="-342900">
              <a:buAutoNum type="arabicParenR"/>
            </a:pPr>
            <a:endParaRPr lang="sr-Cyrl-RS" dirty="0"/>
          </a:p>
          <a:p>
            <a:pPr marL="342900" indent="-342900">
              <a:buAutoNum type="arabicParenR"/>
            </a:pPr>
            <a:r>
              <a:rPr lang="sr-Cyrl-RS" dirty="0"/>
              <a:t>Повољан географско-стратешки положај</a:t>
            </a:r>
          </a:p>
          <a:p>
            <a:pPr marL="342900" indent="-342900">
              <a:buAutoNum type="arabicParenR"/>
            </a:pPr>
            <a:endParaRPr lang="sr-Cyrl-RS" dirty="0"/>
          </a:p>
          <a:p>
            <a:pPr marL="342900" indent="-342900">
              <a:buAutoNum type="arabicParenR"/>
            </a:pPr>
            <a:r>
              <a:rPr lang="sr-Cyrl-RS" dirty="0"/>
              <a:t>Посвета града Богородици</a:t>
            </a:r>
          </a:p>
          <a:p>
            <a:pPr marL="342900" indent="-342900">
              <a:buAutoNum type="arabicParenR"/>
            </a:pPr>
            <a:endParaRPr lang="sr-Cyrl-RS" dirty="0"/>
          </a:p>
          <a:p>
            <a:pPr marL="342900" indent="-342900">
              <a:buAutoNum type="arabicParenR"/>
            </a:pPr>
            <a:r>
              <a:rPr lang="sr-Cyrl-RS" dirty="0"/>
              <a:t>Раскошни двор</a:t>
            </a:r>
          </a:p>
          <a:p>
            <a:pPr marL="342900" indent="-342900">
              <a:buAutoNum type="arabicParenR"/>
            </a:pPr>
            <a:endParaRPr lang="sr-Cyrl-RS" dirty="0"/>
          </a:p>
          <a:p>
            <a:pPr marL="342900" indent="-342900">
              <a:buAutoNum type="arabicParenR"/>
            </a:pPr>
            <a:r>
              <a:rPr lang="sr-Cyrl-RS" dirty="0"/>
              <a:t>Двојни одбрамбени бедеми</a:t>
            </a:r>
          </a:p>
          <a:p>
            <a:pPr marL="342900" indent="-342900">
              <a:buAutoNum type="arabicParenR"/>
            </a:pPr>
            <a:endParaRPr lang="sr-Cyrl-RS" dirty="0"/>
          </a:p>
          <a:p>
            <a:pPr marL="342900" indent="-342900">
              <a:buAutoNum type="arabicParenR"/>
            </a:pPr>
            <a:r>
              <a:rPr lang="sr-Cyrl-RS" dirty="0"/>
              <a:t>Поређење београдског утврђења са јерусалимским брдом Сионом</a:t>
            </a:r>
          </a:p>
          <a:p>
            <a:pPr marL="342900" indent="-342900">
              <a:buAutoNum type="arabicParenR"/>
            </a:pPr>
            <a:endParaRPr lang="sr-Cyrl-RS" dirty="0"/>
          </a:p>
          <a:p>
            <a:pPr marL="342900" indent="-342900">
              <a:buAutoNum type="arabicParenR"/>
            </a:pPr>
            <a:r>
              <a:rPr lang="sr-Cyrl-RS" dirty="0"/>
              <a:t>Поређење београдског северног пристаништа за лађе са пристаништем доњег Јерусалима</a:t>
            </a:r>
          </a:p>
          <a:p>
            <a:pPr marL="342900" indent="-342900">
              <a:buAutoNum type="arabicParenR"/>
            </a:pPr>
            <a:endParaRPr lang="sr-Cyrl-RS" dirty="0"/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22765-65F9-4067-B061-8184628D13AF}"/>
              </a:ext>
            </a:extLst>
          </p:cNvPr>
          <p:cNvSpPr txBox="1"/>
          <p:nvPr/>
        </p:nvSpPr>
        <p:spPr>
          <a:xfrm>
            <a:off x="5963479" y="5698435"/>
            <a:ext cx="5774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solidFill>
                  <a:schemeClr val="tx2"/>
                </a:solidFill>
              </a:rPr>
              <a:t>Реконструкција Београда из времена деспота Стефана Лазаревића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3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08AB6-4460-4E0B-8001-925655B01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8064" cy="3613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009DA6-009A-4AFC-A982-110E75611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214" y="0"/>
            <a:ext cx="4927786" cy="36137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1B274EC-8B20-4D31-A929-20A70695548C}"/>
              </a:ext>
            </a:extLst>
          </p:cNvPr>
          <p:cNvSpPr txBox="1"/>
          <p:nvPr/>
        </p:nvSpPr>
        <p:spPr>
          <a:xfrm>
            <a:off x="2226366" y="3823468"/>
            <a:ext cx="515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Сионска гора, Јерусалим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9095A7-DA71-422E-9078-44994F09E32F}"/>
              </a:ext>
            </a:extLst>
          </p:cNvPr>
          <p:cNvSpPr txBox="1"/>
          <p:nvPr/>
        </p:nvSpPr>
        <p:spPr>
          <a:xfrm>
            <a:off x="7832034" y="3869635"/>
            <a:ext cx="4068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/>
              <a:t>Дигитална реконструкција Београда са почетка </a:t>
            </a:r>
            <a:r>
              <a:rPr lang="sr-Latn-RS" dirty="0"/>
              <a:t>XV</a:t>
            </a:r>
            <a:r>
              <a:rPr lang="sr-Cyrl-RS" dirty="0"/>
              <a:t> века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B9F5FB-8DA9-47AE-89ED-6B199A615B90}"/>
              </a:ext>
            </a:extLst>
          </p:cNvPr>
          <p:cNvSpPr txBox="1"/>
          <p:nvPr/>
        </p:nvSpPr>
        <p:spPr>
          <a:xfrm>
            <a:off x="145775" y="4771891"/>
            <a:ext cx="11940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2"/>
                </a:solidFill>
              </a:rPr>
              <a:t>Идентификацијом Београда са Сионом, деспот Стефан и његов биограф користе се раније установљеним обрасцем политичке идеологије Ромејског царства.  Кроз аналогију Београдске тврђаве са Сионском, деспотова престоница визуализује и преузима значење и функцију богомизабраног места као </a:t>
            </a:r>
            <a:r>
              <a:rPr lang="sr-Latn-RS" i="1" dirty="0">
                <a:solidFill>
                  <a:schemeClr val="tx2"/>
                </a:solidFill>
              </a:rPr>
              <a:t>umbilicus mundi</a:t>
            </a:r>
            <a:r>
              <a:rPr lang="sr-Latn-RS" dirty="0">
                <a:solidFill>
                  <a:schemeClr val="tx2"/>
                </a:solidFill>
              </a:rPr>
              <a:t>, </a:t>
            </a:r>
            <a:r>
              <a:rPr lang="sr-Cyrl-RS" dirty="0">
                <a:solidFill>
                  <a:schemeClr val="tx2"/>
                </a:solidFill>
              </a:rPr>
              <a:t>места које у себе инкорпорира идеје и топосе дома Господњег, Изабраног народа и идентитета града Давидовог, а у чијем центру почива фигура владара кроз коју се реализује божански наум и обнавља савез између Бога и Новог Израиља.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96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9D4E-3146-4D67-9E9B-D961A2021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98783"/>
            <a:ext cx="10353762" cy="970450"/>
          </a:xfrm>
        </p:spPr>
        <p:txBody>
          <a:bodyPr/>
          <a:lstStyle/>
          <a:p>
            <a:r>
              <a:rPr lang="sr-Cyrl-RS" dirty="0"/>
              <a:t>Митрополија и дворски комплекс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E59FB7-720F-4A90-9260-03A1A8DFC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4" y="1275250"/>
            <a:ext cx="5085781" cy="33905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E0769B-EA07-41F2-9B34-973B84B42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150" y="1275250"/>
            <a:ext cx="5098527" cy="3390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F04FF3-3CB9-48B6-9C5C-736E858AE969}"/>
              </a:ext>
            </a:extLst>
          </p:cNvPr>
          <p:cNvSpPr txBox="1"/>
          <p:nvPr/>
        </p:nvSpPr>
        <p:spPr>
          <a:xfrm>
            <a:off x="3202961" y="4890052"/>
            <a:ext cx="580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Остаци митрополијског двора, Београдска тврђава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94F3AC-25BE-4EE5-B30B-98DF3784BA54}"/>
              </a:ext>
            </a:extLst>
          </p:cNvPr>
          <p:cNvSpPr txBox="1"/>
          <p:nvPr/>
        </p:nvSpPr>
        <p:spPr>
          <a:xfrm>
            <a:off x="278296" y="5592417"/>
            <a:ext cx="11913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2"/>
                </a:solidFill>
              </a:rPr>
              <a:t>Београдски митрополит је у својој резиденцији чувао чудотворну икону-заштитницу града, </a:t>
            </a:r>
            <a:r>
              <a:rPr lang="sr-Cyrl-RS" dirty="0"/>
              <a:t>Богородицу Београдску</a:t>
            </a:r>
            <a:r>
              <a:rPr lang="sr-Cyrl-RS" dirty="0">
                <a:solidFill>
                  <a:schemeClr val="tx2"/>
                </a:solidFill>
              </a:rPr>
              <a:t>, која је, уподобљавајући се цариградском моделу (који такође заснива свој престонички идентитет по принципу </a:t>
            </a:r>
            <a:r>
              <a:rPr lang="sr-Latn-RS" dirty="0">
                <a:solidFill>
                  <a:schemeClr val="tx2"/>
                </a:solidFill>
              </a:rPr>
              <a:t>Translatio Hierosolymi</a:t>
            </a:r>
            <a:r>
              <a:rPr lang="sr-Cyrl-RS" dirty="0">
                <a:solidFill>
                  <a:schemeClr val="tx2"/>
                </a:solidFill>
              </a:rPr>
              <a:t>) највероватније била иконографског типа Одигитрије или Влахернитисе.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14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3167</TotalTime>
  <Words>1350</Words>
  <Application>Microsoft Office PowerPoint</Application>
  <PresentationFormat>Widescreen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Calisto MT</vt:lpstr>
      <vt:lpstr>Wingdings 2</vt:lpstr>
      <vt:lpstr>Slate</vt:lpstr>
      <vt:lpstr>Конструисање Београда као престонице по принципу Translatio Hierosolymi у време деспота Стефана Лазаревића</vt:lpstr>
      <vt:lpstr>Историја Београда у старом и средњем веку</vt:lpstr>
      <vt:lpstr>PowerPoint Presentation</vt:lpstr>
      <vt:lpstr>Београд као нова престоница</vt:lpstr>
      <vt:lpstr>Хоризонтална димензија Београда/Јерусалима</vt:lpstr>
      <vt:lpstr>PowerPoint Presentation</vt:lpstr>
      <vt:lpstr>PowerPoint Presentation</vt:lpstr>
      <vt:lpstr>PowerPoint Presentation</vt:lpstr>
      <vt:lpstr>Митрополија и дворски комплекс </vt:lpstr>
      <vt:lpstr>PowerPoint Presentation</vt:lpstr>
      <vt:lpstr>PowerPoint Presentation</vt:lpstr>
      <vt:lpstr>PowerPoint Presentation</vt:lpstr>
      <vt:lpstr>Закључак </vt:lpstr>
      <vt:lpstr>Списак литературе: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Конструисање Београда као престонице по принципу Translatio Hierosolymi у време деспота Стефана Лазаревића</dc:title>
  <dc:creator>ognjen</dc:creator>
  <cp:lastModifiedBy>ognjen</cp:lastModifiedBy>
  <cp:revision>53</cp:revision>
  <dcterms:created xsi:type="dcterms:W3CDTF">2020-04-01T13:50:17Z</dcterms:created>
  <dcterms:modified xsi:type="dcterms:W3CDTF">2020-05-03T08:52:35Z</dcterms:modified>
</cp:coreProperties>
</file>