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9" r:id="rId9"/>
    <p:sldId id="280" r:id="rId10"/>
    <p:sldId id="266" r:id="rId11"/>
    <p:sldId id="281" r:id="rId12"/>
    <p:sldId id="282" r:id="rId13"/>
    <p:sldId id="283" r:id="rId14"/>
    <p:sldId id="284" r:id="rId15"/>
    <p:sldId id="271" r:id="rId16"/>
    <p:sldId id="285" r:id="rId17"/>
    <p:sldId id="287" r:id="rId18"/>
    <p:sldId id="273" r:id="rId19"/>
    <p:sldId id="277" r:id="rId20"/>
    <p:sldId id="272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69" d="100"/>
          <a:sy n="6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r-Latn-R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82B860-F8C5-4453-AC41-937B4A3C2563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1CFB89-0D52-45CB-A7BD-FADD58B8D38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i0LfRL_L90&amp;t=191s" TargetMode="External"/><Relationship Id="rId2" Type="http://schemas.openxmlformats.org/officeDocument/2006/relationships/hyperlink" Target="https://www.youtube.com/watch?v=0zHkAowMKr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Owg6kj20Lv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2736304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Prezentacija iz predmeta: Od Justinijana do Sulejmana Veličanstvenog. Vizuelna kultura srednjevekovnog i ranog modernog sveta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Mentori: prof. Dr jelena erdeljan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Prof. Dr ivan stevović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Student: Marko Radojičić </a:t>
            </a:r>
            <a:r>
              <a:rPr lang="sr-Latn-RS" dirty="0" smtClean="0">
                <a:solidFill>
                  <a:schemeClr val="bg1"/>
                </a:solidFill>
              </a:rPr>
              <a:t>IU16/36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1.April 2020.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Umetnost i vizuelna kultura Alhambre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538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Dvorište Mirta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r="383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Umesto divana sa prestonom dvoranom u centralnom delu Alhambre se nalazi  prostrano dvorište Mirta sa bazenom i dvoranom Ambasadora u unutrašnjosti Komares palate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731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Dvorana Ambasadora/ Salon de los Embajadores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" b="379"/>
          <a:stretch>
            <a:fillRect/>
          </a:stretch>
        </p:blipFill>
        <p:spPr>
          <a:xfrm>
            <a:off x="3132138" y="549275"/>
            <a:ext cx="5867400" cy="426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2664296" cy="5545832"/>
          </a:xfrm>
        </p:spPr>
        <p:txBody>
          <a:bodyPr/>
          <a:lstStyle/>
          <a:p>
            <a:r>
              <a:rPr lang="sr-Latn-RS" dirty="0" smtClean="0"/>
              <a:t>Salon se nalazi u okviru Palate Komares</a:t>
            </a:r>
          </a:p>
          <a:p>
            <a:r>
              <a:rPr lang="sr-Latn-RS" dirty="0" smtClean="0"/>
              <a:t>Dvorana je služila kao salon za audijencije, državne posete, prijeme i sl.</a:t>
            </a:r>
          </a:p>
          <a:p>
            <a:r>
              <a:rPr lang="sr-Latn-RS" dirty="0" smtClean="0"/>
              <a:t>Rađena je po konvencijalnom modulu 3x3, pod je originalno rađen od porcelanskih pločica i jedinstven je u muslimanskom svetu na Zapadu jerg ga krasi natpis „Samo je Bog pobednik“</a:t>
            </a:r>
          </a:p>
          <a:p>
            <a:r>
              <a:rPr lang="sr-Latn-RS" dirty="0" smtClean="0"/>
              <a:t>Pod predstavlja 7 stupnjeva neba u muslimanskom kosmosu na čijem je vrhu Allahov tron. – Kuran 67:3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533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Salon Blagoslova/Salon de la Barca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 smtClean="0"/>
              <a:t>Podrazumevala je 5 kuća, blok za poslugu i prestonu dvoranu</a:t>
            </a:r>
          </a:p>
          <a:p>
            <a:r>
              <a:rPr lang="sr-Latn-RS" dirty="0" smtClean="0"/>
              <a:t>Sultanove privatne odaje bile su na severnom delu dvorskog kompleksa pri čemu je jasno izdvojen prostor u prizemlju za letnje boravište  - Salon Blagoslova (Salon de la Barca) i kula na spratu za zimski.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2999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Dvorište zlatne sobe tj. Mešuar/Patio del Cuarto Dorado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0" b="227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 smtClean="0"/>
              <a:t>Sultan je u okviru palate Komares imao:</a:t>
            </a:r>
          </a:p>
          <a:p>
            <a:r>
              <a:rPr lang="sr-Latn-RS" dirty="0" smtClean="0"/>
              <a:t>-privatan orijatorijum za svoje svakodnevne molitve – musalla</a:t>
            </a:r>
          </a:p>
          <a:p>
            <a:r>
              <a:rPr lang="sr-Latn-RS" dirty="0" smtClean="0"/>
              <a:t>-posebnu kupaonicu koja ima model u starorimskim kupatilima</a:t>
            </a:r>
          </a:p>
          <a:p>
            <a:r>
              <a:rPr lang="sr-Latn-RS" dirty="0" smtClean="0"/>
              <a:t>-dvorište-Patio del Cuarto Dorado</a:t>
            </a:r>
          </a:p>
          <a:p>
            <a:r>
              <a:rPr lang="sr-Latn-RS" dirty="0" smtClean="0"/>
              <a:t>-pomenutu halu za audijencije</a:t>
            </a:r>
          </a:p>
          <a:p>
            <a:r>
              <a:rPr lang="sr-Latn-RS" dirty="0" smtClean="0"/>
              <a:t>-istočno i zapadno od palate simetrično postavljene odaje za svoje žene (4)</a:t>
            </a:r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302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Palata Lavova/Palacio de los Leones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067079"/>
            <a:ext cx="5867400" cy="33522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Ovaj deo dvorskog kompleksa Alhambra se otvarao prema ulici.</a:t>
            </a:r>
          </a:p>
          <a:p>
            <a:r>
              <a:rPr lang="sr-Latn-RS" dirty="0" smtClean="0"/>
              <a:t>Izgrađena je za vreme Muhameda V između 1370-1380 godine</a:t>
            </a:r>
          </a:p>
          <a:p>
            <a:r>
              <a:rPr lang="sr-Latn-RS" dirty="0" smtClean="0"/>
              <a:t>Glavni arhitektonski elementi bazirani su oko dvorišta koje je rađeno po principu dve ukrštene sekire.</a:t>
            </a:r>
          </a:p>
          <a:p>
            <a:r>
              <a:rPr lang="sr-Latn-RS" dirty="0" smtClean="0"/>
              <a:t>Palata ima osnovu grčkog krsta</a:t>
            </a:r>
          </a:p>
          <a:p>
            <a:r>
              <a:rPr lang="sr-Latn-RS" dirty="0" smtClean="0"/>
              <a:t>Arkade lukova u dvorištu imaju model iz persijske umetnosti</a:t>
            </a:r>
          </a:p>
          <a:p>
            <a:r>
              <a:rPr lang="sr-Latn-RS" dirty="0" smtClean="0"/>
              <a:t>U okviru Lavlje palate se nalaze paviljoni, cisterne i kanali za vodu kao i čuvena fontana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816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692696"/>
            <a:ext cx="2664296" cy="5688632"/>
          </a:xfrm>
        </p:spPr>
        <p:txBody>
          <a:bodyPr>
            <a:noAutofit/>
          </a:bodyPr>
          <a:lstStyle/>
          <a:p>
            <a:r>
              <a:rPr lang="sr-Latn-RS" dirty="0" smtClean="0"/>
              <a:t>Pored već spomenute 3 glavne celine, na severu Alhambre su se nalazila kupatila i vrtovi.</a:t>
            </a:r>
          </a:p>
          <a:p>
            <a:r>
              <a:rPr lang="sr-Latn-RS" dirty="0" smtClean="0"/>
              <a:t>Na istoku: male palate i (kule-stražare) za kraljevsku porodicu .</a:t>
            </a:r>
          </a:p>
          <a:p>
            <a:r>
              <a:rPr lang="sr-Latn-RS" dirty="0" smtClean="0"/>
              <a:t>Na jugu: mauzolej (raudha) i dvorska džamija, kasnije pretvorena u hrišćansku crkvu. </a:t>
            </a:r>
          </a:p>
          <a:p>
            <a:r>
              <a:rPr lang="sr-Latn-RS" dirty="0" smtClean="0"/>
              <a:t>Kompletno utvrđenje je obezbeđeno sa 7 odmbrambenih kula.</a:t>
            </a:r>
          </a:p>
          <a:p>
            <a:r>
              <a:rPr lang="sr-Latn-RS" dirty="0" smtClean="0"/>
              <a:t>Nepravilan plan možda odudara od abasidskih palata, ali dopušta poređenje sa turskom dvorišnom arhitekturom.</a:t>
            </a:r>
            <a:endParaRPr lang="sr-Latn-RS" dirty="0"/>
          </a:p>
        </p:txBody>
      </p:sp>
      <p:pic>
        <p:nvPicPr>
          <p:cNvPr id="1032" name="Picture 8" descr="C:\Users\Marko\AppData\Local\Microsoft\Windows\INetCache\IE\KTTKIGVV\Granada-Alhambra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60622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Dvorana Dve sestre/ Sala de las Dos Hermanas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 b="145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 smtClean="0"/>
              <a:t>Palata Lavova je rađena na vitruvijevskom principu arhitekture i njen plan u okviru dvorskog kompleksa predstavlja villu rusticu jer je udaljena od glavne palate, a ima funkciju vile za odmor/uživanje</a:t>
            </a:r>
          </a:p>
          <a:p>
            <a:r>
              <a:rPr lang="sr-Latn-RS" dirty="0" smtClean="0"/>
              <a:t>U njoj se nalaze 4 dvorane:</a:t>
            </a:r>
          </a:p>
          <a:p>
            <a:r>
              <a:rPr lang="sr-Latn-RS" dirty="0" smtClean="0"/>
              <a:t>Dvorana Kraljeva i dvorana Mocarabes su služile za letnji boravak</a:t>
            </a:r>
          </a:p>
          <a:p>
            <a:r>
              <a:rPr lang="sr-Latn-RS" dirty="0" smtClean="0"/>
              <a:t>Dvorane Dve sestre i Abencerrajes su služile kao muzički soarei zbog svoje akustike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184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9592" y="2819400"/>
            <a:ext cx="6872808" cy="3201888"/>
          </a:xfrm>
          <a:solidFill>
            <a:schemeClr val="bg2">
              <a:lumMod val="10000"/>
            </a:schemeClr>
          </a:solidFill>
        </p:spPr>
        <p:txBody>
          <a:bodyPr>
            <a:normAutofit fontScale="92500" lnSpcReduction="20000"/>
          </a:bodyPr>
          <a:lstStyle/>
          <a:p>
            <a:pPr lvl="0" algn="l">
              <a:spcAft>
                <a:spcPts val="1000"/>
              </a:spcAft>
              <a:buClr>
                <a:srgbClr val="D16349"/>
              </a:buClr>
            </a:pPr>
            <a:r>
              <a:rPr lang="vi-VN" sz="1700" b="0" cap="none" spc="0" dirty="0">
                <a:solidFill>
                  <a:srgbClr val="FFFFFF"/>
                </a:solidFill>
              </a:rPr>
              <a:t>Alcazaba, tvrđava, jedan je od najstarijih dela Alhambre, kao što je slučaj sa Vermilionskim kulama (Torres Bermejas). </a:t>
            </a:r>
            <a:r>
              <a:rPr lang="vi-VN" sz="1700" b="0" cap="none" spc="0" dirty="0" smtClean="0">
                <a:solidFill>
                  <a:srgbClr val="FFFFFF"/>
                </a:solidFill>
              </a:rPr>
              <a:t>Smatra </a:t>
            </a:r>
            <a:r>
              <a:rPr lang="vi-VN" sz="1700" b="0" cap="none" spc="0" dirty="0">
                <a:solidFill>
                  <a:srgbClr val="FFFFFF"/>
                </a:solidFill>
              </a:rPr>
              <a:t>se da je sagrađena i pre nego što su muslimani stigli u Granadu, na istom području već bilo nekoliko građevina. Prva istorijska referenca o postojanju Alcazabe dat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uje</a:t>
            </a:r>
            <a:r>
              <a:rPr lang="vi-VN" sz="1700" b="0" cap="none" spc="0" dirty="0">
                <a:solidFill>
                  <a:srgbClr val="FFFFFF"/>
                </a:solidFill>
              </a:rPr>
              <a:t> iz 9. veka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.</a:t>
            </a:r>
          </a:p>
          <a:p>
            <a:pPr lvl="0" algn="l">
              <a:spcAft>
                <a:spcPts val="1000"/>
              </a:spcAft>
              <a:buClr>
                <a:srgbClr val="D16349"/>
              </a:buClr>
            </a:pPr>
            <a:endParaRPr lang="vi-VN" sz="1700" b="0" cap="none" spc="0" dirty="0">
              <a:solidFill>
                <a:srgbClr val="FFFFFF"/>
              </a:solidFill>
            </a:endParaRPr>
          </a:p>
          <a:p>
            <a:pPr lvl="0" algn="l">
              <a:spcAft>
                <a:spcPts val="1000"/>
              </a:spcAft>
              <a:buClr>
                <a:srgbClr val="D16349"/>
              </a:buClr>
            </a:pPr>
            <a:r>
              <a:rPr lang="vi-VN" sz="1700" b="0" cap="none" spc="0" dirty="0">
                <a:solidFill>
                  <a:srgbClr val="FFFFFF"/>
                </a:solidFill>
              </a:rPr>
              <a:t>Sadašnji kompleks sagradio je M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u</a:t>
            </a:r>
            <a:r>
              <a:rPr lang="vi-VN" sz="1700" b="0" cap="none" spc="0" dirty="0">
                <a:solidFill>
                  <a:srgbClr val="FFFFFF"/>
                </a:solidFill>
              </a:rPr>
              <a:t>hamed I, koji je 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formirao</a:t>
            </a:r>
            <a:r>
              <a:rPr lang="vi-VN" sz="1700" b="0" cap="none" spc="0" dirty="0">
                <a:solidFill>
                  <a:srgbClr val="FFFFFF"/>
                </a:solidFill>
              </a:rPr>
              <a:t> bedeme oko prethodnog dvorca, i tri nove 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 odbrambene </a:t>
            </a:r>
            <a:r>
              <a:rPr lang="vi-VN" sz="1700" b="0" cap="none" spc="0" dirty="0">
                <a:solidFill>
                  <a:srgbClr val="FFFFFF"/>
                </a:solidFill>
              </a:rPr>
              <a:t>kule: Slomljena kula (Torre Kuebrada), 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Kula oružja </a:t>
            </a:r>
            <a:r>
              <a:rPr lang="vi-VN" sz="1700" b="0" cap="none" spc="0" dirty="0">
                <a:solidFill>
                  <a:srgbClr val="FFFFFF"/>
                </a:solidFill>
              </a:rPr>
              <a:t>(Torre del Homenaje) i Stražarska kula (Torre de la Vela). Kao posledica toga, Alkazaba je postala prava tvrđava, gde je kralj osnovao 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svoju </a:t>
            </a:r>
            <a:r>
              <a:rPr lang="vi-VN" sz="1700" b="0" cap="none" spc="0" dirty="0">
                <a:solidFill>
                  <a:srgbClr val="FFFFFF"/>
                </a:solidFill>
              </a:rPr>
              <a:t>rezidenciju. Njegov sin M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u</a:t>
            </a:r>
            <a:r>
              <a:rPr lang="vi-VN" sz="1700" b="0" cap="none" spc="0" dirty="0">
                <a:solidFill>
                  <a:srgbClr val="FFFFFF"/>
                </a:solidFill>
              </a:rPr>
              <a:t>hamed II takođe je imao prebivalište u Alcazabi, sve dok pala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t</a:t>
            </a:r>
            <a:r>
              <a:rPr lang="vi-VN" sz="1700" b="0" cap="none" spc="0" dirty="0">
                <a:solidFill>
                  <a:srgbClr val="FFFFFF"/>
                </a:solidFill>
              </a:rPr>
              <a:t>e nisu dovršene. Od tada pa nadalje, Alcazaba</a:t>
            </a:r>
            <a:r>
              <a:rPr lang="sr-Latn-RS" sz="1700" b="0" cap="none" spc="0" dirty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vi-VN" sz="1700" b="0" cap="none" spc="0" dirty="0">
                <a:solidFill>
                  <a:srgbClr val="FFFFFF"/>
                </a:solidFill>
              </a:rPr>
              <a:t> je korišćena samo kao tvrđava u vojne svrhe.</a:t>
            </a: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Alcazaba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842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Kula </a:t>
            </a:r>
            <a:r>
              <a:rPr lang="sr-Latn-RS" dirty="0"/>
              <a:t>P</a:t>
            </a:r>
            <a:r>
              <a:rPr lang="sr-Latn-RS" dirty="0" smtClean="0"/>
              <a:t>omena/la </a:t>
            </a:r>
            <a:r>
              <a:rPr lang="sr-Latn-RS" dirty="0"/>
              <a:t>T</a:t>
            </a:r>
            <a:r>
              <a:rPr lang="sr-Latn-RS" dirty="0" smtClean="0"/>
              <a:t>orre del Homenaje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Kula Pomena je </a:t>
            </a:r>
            <a:r>
              <a:rPr lang="vi-VN" dirty="0" smtClean="0"/>
              <a:t>b</a:t>
            </a:r>
            <a:r>
              <a:rPr lang="sr-Latn-RS" dirty="0" smtClean="0"/>
              <a:t>ila</a:t>
            </a:r>
            <a:r>
              <a:rPr lang="vi-VN" dirty="0" smtClean="0"/>
              <a:t> strateški najvažnij</a:t>
            </a:r>
            <a:r>
              <a:rPr lang="sr-Latn-RS" dirty="0" smtClean="0"/>
              <a:t>a kula</a:t>
            </a:r>
            <a:r>
              <a:rPr lang="vi-VN" dirty="0" smtClean="0"/>
              <a:t> u Alcazabi. </a:t>
            </a:r>
            <a:endParaRPr lang="sr-Latn-RS" dirty="0" smtClean="0"/>
          </a:p>
          <a:p>
            <a:endParaRPr lang="sr-Latn-RS" dirty="0"/>
          </a:p>
          <a:p>
            <a:r>
              <a:rPr lang="vi-VN" dirty="0" smtClean="0"/>
              <a:t>Ima šest spratova, a na terasi je najviša tačka tvrđave, sa koje dominira Alhambra, </a:t>
            </a:r>
            <a:r>
              <a:rPr lang="vi-VN" dirty="0"/>
              <a:t>što takođe omogućava vizuelni kontakt sa stražarskim kulama </a:t>
            </a:r>
            <a:r>
              <a:rPr lang="vi-VN" dirty="0" smtClean="0"/>
              <a:t>ra</a:t>
            </a:r>
            <a:r>
              <a:rPr lang="sr-Latn-RS" dirty="0" smtClean="0"/>
              <a:t>sutim</a:t>
            </a:r>
            <a:r>
              <a:rPr lang="vi-VN" dirty="0" smtClean="0"/>
              <a:t> </a:t>
            </a:r>
            <a:r>
              <a:rPr lang="vi-VN" dirty="0"/>
              <a:t>po okolnim planinama. 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04900"/>
            <a:ext cx="3048000" cy="4572000"/>
          </a:xfrm>
        </p:spPr>
      </p:pic>
    </p:spTree>
    <p:extLst>
      <p:ext uri="{BB962C8B-B14F-4D97-AF65-F5344CB8AC3E}">
        <p14:creationId xmlns:p14="http://schemas.microsoft.com/office/powerpoint/2010/main" val="10702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Trg oružja/Plaza de  Armas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/>
              <a:t>Plaza de Armas bio je originalni ulaz u Alcazabu. Sačinjen je od skupa konstrukcija u kojima su stanovnicima tvrđave pružane različite usluge. Sa desne strane se </a:t>
            </a:r>
            <a:r>
              <a:rPr lang="vi-VN" dirty="0" smtClean="0"/>
              <a:t>nalazi</a:t>
            </a:r>
            <a:r>
              <a:rPr lang="sr-Latn-RS" dirty="0" smtClean="0"/>
              <a:t>la</a:t>
            </a:r>
            <a:r>
              <a:rPr lang="vi-VN" dirty="0" smtClean="0"/>
              <a:t> </a:t>
            </a:r>
            <a:r>
              <a:rPr lang="vi-VN" dirty="0"/>
              <a:t>velika </a:t>
            </a:r>
            <a:r>
              <a:rPr lang="vi-VN" dirty="0" smtClean="0"/>
              <a:t>cisterna, </a:t>
            </a:r>
            <a:r>
              <a:rPr lang="vi-VN" dirty="0"/>
              <a:t>koja je sigurno bila rezervoar za kišnicu, ali je </a:t>
            </a:r>
            <a:r>
              <a:rPr lang="sr-Latn-RS" dirty="0" smtClean="0"/>
              <a:t>od</a:t>
            </a:r>
            <a:r>
              <a:rPr lang="vi-VN" dirty="0" smtClean="0"/>
              <a:t> </a:t>
            </a:r>
            <a:r>
              <a:rPr lang="vi-VN" dirty="0"/>
              <a:t>17. veka počela da prima vodu iz kanala </a:t>
            </a:r>
            <a:r>
              <a:rPr lang="vi-VN" dirty="0" smtClean="0"/>
              <a:t>Alhambr</a:t>
            </a:r>
            <a:r>
              <a:rPr lang="sr-Latn-RS" dirty="0" smtClean="0"/>
              <a:t>e</a:t>
            </a:r>
            <a:r>
              <a:rPr lang="vi-VN" dirty="0" smtClean="0"/>
              <a:t>. </a:t>
            </a:r>
            <a:r>
              <a:rPr lang="vi-VN" dirty="0"/>
              <a:t>Blizu cisterne, levo od vrata Alcazabe, nalazi se kupatilo.</a:t>
            </a:r>
          </a:p>
          <a:p>
            <a:endParaRPr lang="vi-VN" dirty="0"/>
          </a:p>
          <a:p>
            <a:r>
              <a:rPr lang="vi-VN" dirty="0"/>
              <a:t>U središtu </a:t>
            </a:r>
            <a:r>
              <a:rPr lang="vi-VN" dirty="0" smtClean="0"/>
              <a:t>trga</a:t>
            </a:r>
            <a:r>
              <a:rPr lang="sr-Latn-RS" dirty="0" smtClean="0"/>
              <a:t> se</a:t>
            </a:r>
            <a:r>
              <a:rPr lang="vi-VN" dirty="0" smtClean="0"/>
              <a:t> nalaz</a:t>
            </a:r>
            <a:r>
              <a:rPr lang="sr-Latn-RS" dirty="0" smtClean="0"/>
              <a:t>e</a:t>
            </a:r>
            <a:r>
              <a:rPr lang="vi-VN" dirty="0" smtClean="0"/>
              <a:t> t</a:t>
            </a:r>
            <a:r>
              <a:rPr lang="sr-Latn-RS" dirty="0" smtClean="0"/>
              <a:t>e</a:t>
            </a:r>
            <a:r>
              <a:rPr lang="vi-VN" dirty="0" smtClean="0"/>
              <a:t>melj</a:t>
            </a:r>
            <a:r>
              <a:rPr lang="sr-Latn-RS" dirty="0" smtClean="0"/>
              <a:t>i</a:t>
            </a:r>
            <a:r>
              <a:rPr lang="vi-VN" dirty="0" smtClean="0"/>
              <a:t> </a:t>
            </a:r>
            <a:r>
              <a:rPr lang="vi-VN" dirty="0"/>
              <a:t>nekoliko arapskih kuća, u kojima je </a:t>
            </a:r>
            <a:r>
              <a:rPr lang="sr-Latn-RS" dirty="0" smtClean="0"/>
              <a:t>stanovalo</a:t>
            </a:r>
            <a:r>
              <a:rPr lang="vi-VN" dirty="0" smtClean="0"/>
              <a:t> </a:t>
            </a:r>
            <a:r>
              <a:rPr lang="vi-VN" dirty="0"/>
              <a:t>civilno stanovništvo zaduženo za potrebe vojnika </a:t>
            </a:r>
            <a:r>
              <a:rPr lang="vi-VN" dirty="0" smtClean="0"/>
              <a:t>koji </a:t>
            </a:r>
            <a:r>
              <a:rPr lang="vi-VN" dirty="0"/>
              <a:t>su tamo živeli. 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10360"/>
            <a:ext cx="5638800" cy="3761079"/>
          </a:xfrm>
        </p:spPr>
      </p:pic>
    </p:spTree>
    <p:extLst>
      <p:ext uri="{BB962C8B-B14F-4D97-AF65-F5344CB8AC3E}">
        <p14:creationId xmlns:p14="http://schemas.microsoft.com/office/powerpoint/2010/main" val="36471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Istorijski kontekst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Usled abasidske revolucije na istoku 750. godine, koja je zamenila dinastiju Omejada</a:t>
            </a:r>
            <a:r>
              <a:rPr lang="es-ES" dirty="0" smtClean="0"/>
              <a:t> </a:t>
            </a:r>
            <a:r>
              <a:rPr lang="es-ES" dirty="0" err="1" smtClean="0"/>
              <a:t>sa</a:t>
            </a:r>
            <a:r>
              <a:rPr lang="es-ES" dirty="0" smtClean="0"/>
              <a:t> </a:t>
            </a:r>
            <a:r>
              <a:rPr lang="es-ES" dirty="0" err="1" smtClean="0"/>
              <a:t>vlasti</a:t>
            </a:r>
            <a:r>
              <a:rPr lang="sr-Latn-RS" dirty="0" smtClean="0"/>
              <a:t>, nekolicina pripadnika ove dinastije zajedno sa predvodnikom Abdurahmanom Abdulmelikom je uspela da stigne do Španije. Uz Abdurahmana su bili jemenska i berberska plemena nakon iskrcavanja na Sredozemlje čime je oformio jaku i stabilnu vojsku.</a:t>
            </a:r>
          </a:p>
          <a:p>
            <a:r>
              <a:rPr lang="sr-Latn-RS" dirty="0" smtClean="0"/>
              <a:t>755. godine </a:t>
            </a:r>
            <a:r>
              <a:rPr lang="es-ES" dirty="0" err="1" smtClean="0"/>
              <a:t>Abdurahman</a:t>
            </a:r>
            <a:r>
              <a:rPr lang="es-ES" dirty="0" smtClean="0"/>
              <a:t> I se</a:t>
            </a:r>
            <a:r>
              <a:rPr lang="sr-Latn-RS" dirty="0" smtClean="0"/>
              <a:t> proglasio emirom sa prestonicom u Kordobi.</a:t>
            </a:r>
          </a:p>
          <a:p>
            <a:r>
              <a:rPr lang="sr-Latn-RS" dirty="0" smtClean="0"/>
              <a:t>Formirane su 3 vojne oblasti (</a:t>
            </a:r>
            <a:r>
              <a:rPr lang="es-ES" dirty="0" err="1" smtClean="0"/>
              <a:t>marke</a:t>
            </a:r>
            <a:r>
              <a:rPr lang="sr-Latn-RS" dirty="0" smtClean="0"/>
              <a:t>)</a:t>
            </a:r>
            <a:r>
              <a:rPr lang="es-ES" dirty="0" smtClean="0"/>
              <a:t> </a:t>
            </a:r>
            <a:r>
              <a:rPr lang="es-ES" dirty="0" err="1" smtClean="0"/>
              <a:t>sa</a:t>
            </a:r>
            <a:r>
              <a:rPr lang="es-ES" dirty="0" smtClean="0"/>
              <a:t> </a:t>
            </a:r>
            <a:r>
              <a:rPr lang="es-ES" dirty="0" err="1" smtClean="0"/>
              <a:t>centrima</a:t>
            </a:r>
            <a:r>
              <a:rPr lang="es-ES" dirty="0" smtClean="0"/>
              <a:t> u </a:t>
            </a:r>
            <a:r>
              <a:rPr lang="es-ES" dirty="0" err="1" smtClean="0"/>
              <a:t>Saragosi</a:t>
            </a:r>
            <a:r>
              <a:rPr lang="es-ES" dirty="0" smtClean="0"/>
              <a:t>, </a:t>
            </a:r>
            <a:r>
              <a:rPr lang="es-ES" dirty="0" err="1" smtClean="0"/>
              <a:t>Toledu</a:t>
            </a:r>
            <a:r>
              <a:rPr lang="es-ES" dirty="0" smtClean="0"/>
              <a:t> i </a:t>
            </a:r>
            <a:r>
              <a:rPr lang="es-ES" dirty="0" err="1" smtClean="0"/>
              <a:t>Meridi</a:t>
            </a:r>
            <a:r>
              <a:rPr lang="sr-Latn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247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51520" y="692696"/>
            <a:ext cx="2592288" cy="5589612"/>
          </a:xfrm>
        </p:spPr>
        <p:txBody>
          <a:bodyPr>
            <a:normAutofit fontScale="25000" lnSpcReduction="20000"/>
          </a:bodyPr>
          <a:lstStyle/>
          <a:p>
            <a:r>
              <a:rPr lang="sr-Latn-RS" sz="6400" dirty="0" smtClean="0"/>
              <a:t>Zidovi u unutrašnjosti su pokriveni pločama od štuka do tavanice i samo je donji deo zida bio oplaćen mozaikom od fajansa. </a:t>
            </a:r>
          </a:p>
          <a:p>
            <a:r>
              <a:rPr lang="sr-Latn-RS" sz="6400" dirty="0" smtClean="0"/>
              <a:t>Ovaj ukras u štuku dobija odlučujuću crtu arabeske koja će postati sveopšti idealni oblik – Palmeta  i rozeta, krizola i trolist, lanceta i rog izobilja </a:t>
            </a:r>
            <a:r>
              <a:rPr lang="sr-Latn-RS" sz="6400" dirty="0">
                <a:solidFill>
                  <a:prstClr val="white"/>
                </a:solidFill>
              </a:rPr>
              <a:t>z</a:t>
            </a:r>
            <a:r>
              <a:rPr lang="sr-Latn-RS" sz="6400" dirty="0" smtClean="0">
                <a:solidFill>
                  <a:prstClr val="white"/>
                </a:solidFill>
              </a:rPr>
              <a:t>azvijaju </a:t>
            </a:r>
            <a:r>
              <a:rPr lang="sr-Latn-RS" sz="6400" dirty="0">
                <a:solidFill>
                  <a:prstClr val="white"/>
                </a:solidFill>
              </a:rPr>
              <a:t>se iz </a:t>
            </a:r>
            <a:r>
              <a:rPr lang="sr-Latn-RS" sz="6400" dirty="0" smtClean="0">
                <a:solidFill>
                  <a:prstClr val="white"/>
                </a:solidFill>
              </a:rPr>
              <a:t>račvastog lišća praveću bukete i male žbunove.</a:t>
            </a:r>
          </a:p>
          <a:p>
            <a:r>
              <a:rPr lang="sr-Latn-RS" sz="6400" dirty="0" smtClean="0"/>
              <a:t>Dvorišne fasade i galerije zaštićene su strehama.</a:t>
            </a:r>
          </a:p>
          <a:p>
            <a:r>
              <a:rPr lang="sr-Latn-RS" sz="6400" dirty="0" smtClean="0"/>
              <a:t>Umetnička namera je bila da se postigne dekorativno svojstvo i učinak perspektive, a ne arhitektonsko oblikovanje.</a:t>
            </a:r>
          </a:p>
          <a:p>
            <a:endParaRPr lang="sr-Latn-RS" dirty="0" smtClean="0"/>
          </a:p>
          <a:p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Umesto potkovičastih i trodelnih lukova preovlađuju visoki polukružni lukovi koji leže na dvostrukim mermernim stubićima.</a:t>
            </a:r>
            <a:endParaRPr lang="sr-Latn-RS" sz="2400" dirty="0"/>
          </a:p>
        </p:txBody>
      </p:sp>
      <p:pic>
        <p:nvPicPr>
          <p:cNvPr id="2051" name="Picture 3" descr="C:\Users\Marko\AppData\Local\Microsoft\Windows\INetCache\IE\KTTKIGVV\Alhambra_-_Patio_de_los_Leones_in_the_morning_sun_-_July_20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5184576" cy="36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136904" cy="3672408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algn="just"/>
            <a:endParaRPr lang="sr-Latn-RS" sz="1800" spc="0" dirty="0" smtClean="0">
              <a:solidFill>
                <a:schemeClr val="bg1"/>
              </a:solidFill>
            </a:endParaRPr>
          </a:p>
          <a:p>
            <a:pPr algn="just"/>
            <a:endParaRPr lang="sr-Latn-RS" sz="1800" spc="0" dirty="0">
              <a:solidFill>
                <a:schemeClr val="bg1"/>
              </a:solidFill>
            </a:endParaRPr>
          </a:p>
          <a:p>
            <a:pPr algn="just"/>
            <a:r>
              <a:rPr lang="sr-Latn-RS" sz="1800" spc="0" dirty="0" smtClean="0">
                <a:solidFill>
                  <a:schemeClr val="bg1"/>
                </a:solidFill>
              </a:rPr>
              <a:t>U dekoraciji unutrašnjeg prostora zaneseno se upotrebljava ukras od stalaktita, koji se nižu u frizovima, profilišu arhitrave, površine lukova i kapitela, pojačavaju prelaz prema svodovima pomoću raskošno ukrašenih niša, da bi, najzad, dostigao vrhunac u zvezdastim kupolama npr. Dvorana dve sestre</a:t>
            </a:r>
          </a:p>
          <a:p>
            <a:pPr algn="l"/>
            <a:endParaRPr lang="sr-Latn-RS" sz="1800" dirty="0">
              <a:solidFill>
                <a:srgbClr val="FF0000"/>
              </a:solidFill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6838528" cy="1175792"/>
          </a:xfrm>
        </p:spPr>
        <p:txBody>
          <a:bodyPr/>
          <a:lstStyle/>
          <a:p>
            <a:r>
              <a:rPr lang="sr-Latn-RS" dirty="0" smtClean="0"/>
              <a:t>Unutrašnja dekoracija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09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Primenjena umetnost/Keramika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0909"/>
          <a:stretch>
            <a:fillRect/>
          </a:stretch>
        </p:blipFill>
        <p:spPr>
          <a:xfrm>
            <a:off x="3059832" y="692696"/>
            <a:ext cx="5867400" cy="426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 smtClean="0"/>
              <a:t>Najčuveniji proizvodi ovog središta su ogromne vaze sa drškama u obliku krila, tzv. Vaze iz Alhambre koje imaju žućkasto-zelenkasti odsjaj, a slikana dekoracija izvedena je plavom bojom na beloj osnovi – uticaj iz Persije.</a:t>
            </a:r>
          </a:p>
          <a:p>
            <a:r>
              <a:rPr lang="sr-Latn-RS" dirty="0" smtClean="0"/>
              <a:t>Ornamentalno pismo, arabeske, ponekad štit sa grbom kralja Granade, a izuzetno i kaligrafski stilizovane životinjske figure neke su od tema dekoracije.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546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2564904"/>
            <a:ext cx="8784976" cy="4104456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algn="just"/>
            <a:endParaRPr lang="sr-Latn-RS" spc="0" dirty="0" smtClean="0">
              <a:solidFill>
                <a:schemeClr val="bg2"/>
              </a:solidFill>
            </a:endParaRPr>
          </a:p>
          <a:p>
            <a:pPr algn="just"/>
            <a:r>
              <a:rPr lang="sr-Latn-RS" spc="0" dirty="0" smtClean="0">
                <a:solidFill>
                  <a:schemeClr val="bg2"/>
                </a:solidFill>
              </a:rPr>
              <a:t>Novi vid umetnosti muslimanskog zapada nosi sa sobom poznavanje dveju struja uticaja, koje su odredile njen dalji razvoj; sa jedne strane sirijsko-omajadska i stara abasidska. Dok se prenošenje umetničkih strujanja iz sirije naročito pokazalo u shvatanju transepta, potkovičastog luka, tipu minareta kod džamija, mozaičkog ukrasa, dotle se abasidski uticaj potvrđuje u višedelnim lukovima raznoliko rezanim, kao i u nekim bitnim crtama ukrasa, počevši od stilizacije ornamentike i životinjskih figura, ukrasa od kufskih slova na keramici itd.</a:t>
            </a:r>
          </a:p>
          <a:p>
            <a:pPr algn="just"/>
            <a:endParaRPr lang="sr-Latn-RS" spc="0" dirty="0">
              <a:solidFill>
                <a:schemeClr val="bg2"/>
              </a:solidFill>
            </a:endParaRPr>
          </a:p>
          <a:p>
            <a:pPr algn="just"/>
            <a:r>
              <a:rPr lang="sr-Latn-RS" spc="0" dirty="0" smtClean="0">
                <a:solidFill>
                  <a:schemeClr val="bg2"/>
                </a:solidFill>
              </a:rPr>
              <a:t>Krajnju istančanost i gotovo barokno prevazilaženje prethodnih shvatanja, dostigli su Nasridi u Alhambri.</a:t>
            </a:r>
            <a:endParaRPr lang="sr-Latn-RS" spc="0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99" y="533400"/>
            <a:ext cx="7523113" cy="1167408"/>
          </a:xfrm>
        </p:spPr>
        <p:txBody>
          <a:bodyPr/>
          <a:lstStyle/>
          <a:p>
            <a:r>
              <a:rPr lang="sr-Latn-RS" dirty="0" smtClean="0"/>
              <a:t>Zaključak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65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774032"/>
          </a:xfrm>
        </p:spPr>
        <p:txBody>
          <a:bodyPr/>
          <a:lstStyle/>
          <a:p>
            <a:r>
              <a:rPr lang="sr-Latn-RS" dirty="0">
                <a:hlinkClick r:id="rId2"/>
              </a:rPr>
              <a:t>https://</a:t>
            </a:r>
            <a:r>
              <a:rPr lang="sr-Latn-RS" dirty="0" smtClean="0">
                <a:hlinkClick r:id="rId2"/>
              </a:rPr>
              <a:t>www.youtube.com/watch?v=0zHkAowMKrU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>
                <a:hlinkClick r:id="rId3"/>
              </a:rPr>
              <a:t>https://</a:t>
            </a:r>
            <a:r>
              <a:rPr lang="sr-Latn-RS" dirty="0" smtClean="0">
                <a:hlinkClick r:id="rId3"/>
              </a:rPr>
              <a:t>www.youtube.com/watch?v=Pi0LfRL_L90&amp;t=191s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>
                <a:hlinkClick r:id="rId4"/>
              </a:rPr>
              <a:t>https://www.youtube.com/watch?v=Owg6kj20Lv4</a:t>
            </a:r>
            <a:endParaRPr lang="sr-Latn-RS" dirty="0" smtClean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Virtuelni dodatak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574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2743200"/>
            <a:ext cx="6840760" cy="3566120"/>
          </a:xfrm>
        </p:spPr>
        <p:txBody>
          <a:bodyPr/>
          <a:lstStyle/>
          <a:p>
            <a:r>
              <a:rPr lang="sr-Latn-RS" b="0" dirty="0" smtClean="0"/>
              <a:t>KATARINA OTO-DORN, </a:t>
            </a:r>
            <a:r>
              <a:rPr lang="sr-Latn-RS" b="0" i="1" dirty="0" smtClean="0"/>
              <a:t>ISLAMSKA UMETNOST, </a:t>
            </a:r>
            <a:r>
              <a:rPr lang="sr-Latn-RS" b="0" dirty="0" smtClean="0"/>
              <a:t>IZDAVAČKO PREDUZEĆE BRATSTVO JEDINSTVO, NOVI SAD, 1971, STR. 126-133</a:t>
            </a:r>
          </a:p>
          <a:p>
            <a:endParaRPr lang="sr-Latn-RS" b="0" dirty="0" smtClean="0"/>
          </a:p>
          <a:p>
            <a:r>
              <a:rPr lang="sr-Latn-RS" b="0" dirty="0" smtClean="0"/>
              <a:t>Jerrilyinn d.dodds, </a:t>
            </a:r>
            <a:r>
              <a:rPr lang="sr-Latn-RS" b="0" i="1" dirty="0" smtClean="0"/>
              <a:t>Al-andalus the art of islamic spain, </a:t>
            </a:r>
            <a:r>
              <a:rPr lang="sr-Latn-RS" b="0" dirty="0" smtClean="0"/>
              <a:t>james dickie, yaqub zaki „the palaces of the alhambra“, the Metropolitan museum of art, new york, 1991, str. 135-150</a:t>
            </a:r>
          </a:p>
          <a:p>
            <a:endParaRPr lang="sr-Latn-RS" b="0" dirty="0"/>
          </a:p>
          <a:p>
            <a:r>
              <a:rPr lang="sr-Latn-RS" b="0" dirty="0" smtClean="0"/>
              <a:t>Nikola samardžić, </a:t>
            </a:r>
            <a:r>
              <a:rPr lang="sr-Latn-RS" b="0" i="1" dirty="0" smtClean="0"/>
              <a:t>identitet španije</a:t>
            </a:r>
            <a:r>
              <a:rPr lang="sr-Latn-RS" b="0" dirty="0" smtClean="0"/>
              <a:t>, admiral books, beograd, 2014</a:t>
            </a:r>
          </a:p>
          <a:p>
            <a:endParaRPr lang="sr-Latn-RS" b="0" dirty="0"/>
          </a:p>
          <a:p>
            <a:endParaRPr lang="sr-Latn-RS" b="0" dirty="0" smtClean="0"/>
          </a:p>
          <a:p>
            <a:endParaRPr lang="sr-Latn-RS" b="0" dirty="0" smtClean="0"/>
          </a:p>
          <a:p>
            <a:endParaRPr lang="sr-Latn-RS" b="0" dirty="0" smtClean="0"/>
          </a:p>
          <a:p>
            <a:endParaRPr lang="sr-Latn-RS" b="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Literatura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375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Osvajanje</a:t>
            </a:r>
            <a:r>
              <a:rPr lang="es-ES" dirty="0" smtClean="0"/>
              <a:t> </a:t>
            </a:r>
            <a:r>
              <a:rPr lang="es-ES" dirty="0" err="1" smtClean="0"/>
              <a:t>iberijskog</a:t>
            </a:r>
            <a:r>
              <a:rPr lang="es-ES" dirty="0" smtClean="0"/>
              <a:t> </a:t>
            </a:r>
            <a:r>
              <a:rPr lang="es-ES" dirty="0" err="1" smtClean="0"/>
              <a:t>poluostrva</a:t>
            </a:r>
            <a:r>
              <a:rPr lang="es-ES" dirty="0" smtClean="0"/>
              <a:t> </a:t>
            </a:r>
            <a:r>
              <a:rPr lang="es-ES" dirty="0" err="1" smtClean="0"/>
              <a:t>od</a:t>
            </a:r>
            <a:r>
              <a:rPr lang="es-ES" dirty="0" smtClean="0"/>
              <a:t> </a:t>
            </a:r>
            <a:r>
              <a:rPr lang="es-ES" dirty="0" err="1" smtClean="0"/>
              <a:t>strane</a:t>
            </a:r>
            <a:r>
              <a:rPr lang="es-ES" dirty="0" smtClean="0"/>
              <a:t> </a:t>
            </a:r>
            <a:r>
              <a:rPr lang="sr-Latn-RS" dirty="0" err="1" smtClean="0"/>
              <a:t>A</a:t>
            </a:r>
            <a:r>
              <a:rPr lang="es-ES" dirty="0" err="1" smtClean="0"/>
              <a:t>rabljana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9" y="2276872"/>
            <a:ext cx="6085183" cy="3240360"/>
          </a:xfrm>
        </p:spPr>
      </p:pic>
    </p:spTree>
    <p:extLst>
      <p:ext uri="{BB962C8B-B14F-4D97-AF65-F5344CB8AC3E}">
        <p14:creationId xmlns:p14="http://schemas.microsoft.com/office/powerpoint/2010/main" val="30560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Dinastija</a:t>
            </a:r>
            <a:r>
              <a:rPr lang="es-ES" dirty="0" smtClean="0"/>
              <a:t> </a:t>
            </a:r>
            <a:r>
              <a:rPr lang="sr-Latn-RS" dirty="0" smtClean="0"/>
              <a:t>Nasr</a:t>
            </a:r>
            <a:r>
              <a:rPr lang="es-ES" dirty="0" smtClean="0"/>
              <a:t>ida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Umetnost</a:t>
            </a:r>
            <a:r>
              <a:rPr lang="es-ES" dirty="0" smtClean="0"/>
              <a:t> </a:t>
            </a:r>
            <a:r>
              <a:rPr lang="es-ES" dirty="0" err="1" smtClean="0"/>
              <a:t>islama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sr-Latn-RS" dirty="0" smtClean="0"/>
              <a:t>Zapadu dostići će svoj poslednji uspon za vreme dinastije Nasrida u XIV veku.</a:t>
            </a:r>
          </a:p>
          <a:p>
            <a:r>
              <a:rPr lang="sr-Latn-RS" dirty="0" smtClean="0"/>
              <a:t>Nasridi vode poreklo od mavarskih berberskih plemena.</a:t>
            </a:r>
          </a:p>
          <a:p>
            <a:r>
              <a:rPr lang="sr-Latn-RS" dirty="0" smtClean="0"/>
              <a:t>U periodu prve polovine XIV veka, teritorija islamske vlasti svedena je samo na južni deo Španije, sa centrom u Granadi.</a:t>
            </a:r>
          </a:p>
          <a:p>
            <a:r>
              <a:rPr lang="sr-Latn-RS" dirty="0" smtClean="0"/>
              <a:t>1492. Nasridska Kraljevina Granada je pripojena nacionalnom korpusu Španije. Zasluge za to pripadaju Izabeli od Kastilje i Ferdinandu Aragonskom.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830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Teritorija islamske vlasti u Španiji sa kraja 15. veka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80" y="1989297"/>
            <a:ext cx="6096528" cy="3647756"/>
          </a:xfrm>
        </p:spPr>
      </p:pic>
    </p:spTree>
    <p:extLst>
      <p:ext uri="{BB962C8B-B14F-4D97-AF65-F5344CB8AC3E}">
        <p14:creationId xmlns:p14="http://schemas.microsoft.com/office/powerpoint/2010/main" val="34616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ALHAMBRA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Alhambra na arapskom znači – crvena; Palata je dobila ime po crvenoj boji zidova</a:t>
            </a:r>
          </a:p>
          <a:p>
            <a:r>
              <a:rPr lang="sr-Latn-RS" dirty="0" smtClean="0"/>
              <a:t>Dvorski kompleks je podignut za vreme emira Jusufa I (1333-1353) i Muhameda V (1353-1391) na bregu koji se uzdiže nad Granadom.</a:t>
            </a:r>
          </a:p>
          <a:p>
            <a:r>
              <a:rPr lang="sr-Latn-RS" dirty="0" smtClean="0"/>
              <a:t>Alhambra je nakon rekonkviste pretrpela prepravke za vreme Karla V u 16. veku</a:t>
            </a:r>
          </a:p>
          <a:p>
            <a:r>
              <a:rPr lang="sr-Latn-RS" dirty="0" smtClean="0"/>
              <a:t>Čuvena po dekoraciji svojih zidova, bogatoj vrtnoj umetnosti i očuvanosti samog kompleksa predstavlja jedan od najlepših spomenika islamske umetnosti na Zapadu</a:t>
            </a:r>
          </a:p>
          <a:p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809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Plan kompleksa Alhambra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537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 rot="16200000">
            <a:off x="-2043444" y="3039343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http://4.bp.blogspot.com/_SZQjeWGnJoc/S5-vGvKkS7I/AAAAAAAAEdw/IODrytBUfYo/s1600-h/03_planta_alhambra_palacios.jpg</a:t>
            </a:r>
          </a:p>
        </p:txBody>
      </p:sp>
    </p:spTree>
    <p:extLst>
      <p:ext uri="{BB962C8B-B14F-4D97-AF65-F5344CB8AC3E}">
        <p14:creationId xmlns:p14="http://schemas.microsoft.com/office/powerpoint/2010/main" val="15868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Funkcionalna podela Alhambre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6 palata je za vreme vladavine nasridske dinastije grupisano u kraljevsku četvrt.</a:t>
            </a:r>
          </a:p>
          <a:p>
            <a:r>
              <a:rPr lang="sr-Latn-RS" dirty="0" smtClean="0"/>
              <a:t>Ostale su 2 sačuvane: Palata Komares (Palacio de Comares) i Palata lavova (Palacio de los Leones)</a:t>
            </a:r>
          </a:p>
          <a:p>
            <a:r>
              <a:rPr lang="sr-Latn-RS" dirty="0" smtClean="0"/>
              <a:t>Funkcije utvrđenja Alhambra:</a:t>
            </a:r>
          </a:p>
          <a:p>
            <a:r>
              <a:rPr lang="sr-Latn-RS" dirty="0" smtClean="0"/>
              <a:t>-rezidencijalna (kraljevski grad)</a:t>
            </a:r>
          </a:p>
          <a:p>
            <a:r>
              <a:rPr lang="sr-Latn-RS" dirty="0" smtClean="0"/>
              <a:t>-vojno utvrđenje</a:t>
            </a:r>
          </a:p>
          <a:p>
            <a:r>
              <a:rPr lang="sr-Latn-RS" dirty="0" smtClean="0"/>
              <a:t>-centar islamske umetnosti (keramika,poezija,muzika)</a:t>
            </a:r>
          </a:p>
        </p:txBody>
      </p:sp>
    </p:spTree>
    <p:extLst>
      <p:ext uri="{BB962C8B-B14F-4D97-AF65-F5344CB8AC3E}">
        <p14:creationId xmlns:p14="http://schemas.microsoft.com/office/powerpoint/2010/main" val="37728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Palata Komares/Palacio de Comares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 smtClean="0"/>
              <a:t>Gradnja je započeta za vreme Ismaila I, nastavljena za vreme njegovih naslednika Jusufa I i Muhameda V </a:t>
            </a:r>
          </a:p>
          <a:p>
            <a:r>
              <a:rPr lang="sr-Latn-RS" dirty="0" smtClean="0"/>
              <a:t>Završena je oko 1370. godine</a:t>
            </a:r>
          </a:p>
          <a:p>
            <a:r>
              <a:rPr lang="sr-Latn-RS" dirty="0" smtClean="0"/>
              <a:t>Primarna funkcija palate: mesto izvršne vlasti vladara</a:t>
            </a:r>
          </a:p>
          <a:p>
            <a:r>
              <a:rPr lang="sr-Latn-RS" dirty="0" smtClean="0"/>
              <a:t>Povezana je sa dvorištem Mirta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520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611</TotalTime>
  <Words>1537</Words>
  <Application>Microsoft Office PowerPoint</Application>
  <PresentationFormat>On-screen Show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Umetnost i vizuelna kultura Alhambre</vt:lpstr>
      <vt:lpstr>Istorijski kontekst</vt:lpstr>
      <vt:lpstr>Osvajanje iberijskog poluostrva od strane Arabljana</vt:lpstr>
      <vt:lpstr>Dinastija Nasrida</vt:lpstr>
      <vt:lpstr>Teritorija islamske vlasti u Španiji sa kraja 15. veka</vt:lpstr>
      <vt:lpstr>ALHAMBRA</vt:lpstr>
      <vt:lpstr>Plan kompleksa Alhambra</vt:lpstr>
      <vt:lpstr>Funkcionalna podela Alhambre</vt:lpstr>
      <vt:lpstr>Palata Komares/Palacio de Comares</vt:lpstr>
      <vt:lpstr>Dvorište Mirta</vt:lpstr>
      <vt:lpstr>Dvorana Ambasadora/ Salon de los Embajadores</vt:lpstr>
      <vt:lpstr>Salon Blagoslova/Salon de la Barca</vt:lpstr>
      <vt:lpstr>Dvorište zlatne sobe tj. Mešuar/Patio del Cuarto Dorado</vt:lpstr>
      <vt:lpstr>Palata Lavova/Palacio de los Leones</vt:lpstr>
      <vt:lpstr>PowerPoint Presentation</vt:lpstr>
      <vt:lpstr>Dvorana Dve sestre/ Sala de las Dos Hermanas</vt:lpstr>
      <vt:lpstr>Alcazaba</vt:lpstr>
      <vt:lpstr>Kula Pomena/la Torre del Homenaje</vt:lpstr>
      <vt:lpstr>Trg oružja/Plaza de  Armas</vt:lpstr>
      <vt:lpstr>PowerPoint Presentation</vt:lpstr>
      <vt:lpstr>Unutrašnja dekoracija</vt:lpstr>
      <vt:lpstr>Primenjena umetnost/Keramika</vt:lpstr>
      <vt:lpstr>Zaključak</vt:lpstr>
      <vt:lpstr>Virtuelni dodatak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Umetnost i kultura alhambre</dc:title>
  <dc:creator>Marko</dc:creator>
  <cp:lastModifiedBy>Marko</cp:lastModifiedBy>
  <cp:revision>40</cp:revision>
  <dcterms:created xsi:type="dcterms:W3CDTF">2020-03-25T17:36:11Z</dcterms:created>
  <dcterms:modified xsi:type="dcterms:W3CDTF">2020-04-01T08:55:17Z</dcterms:modified>
</cp:coreProperties>
</file>