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8" r:id="rId2"/>
    <p:sldId id="339" r:id="rId3"/>
    <p:sldId id="340" r:id="rId4"/>
    <p:sldId id="341" r:id="rId5"/>
    <p:sldId id="342" r:id="rId6"/>
    <p:sldId id="343" r:id="rId7"/>
    <p:sldId id="344" r:id="rId8"/>
    <p:sldId id="345" r:id="rId9"/>
    <p:sldId id="346" r:id="rId10"/>
    <p:sldId id="347" r:id="rId11"/>
    <p:sldId id="348" r:id="rId12"/>
    <p:sldId id="349" r:id="rId13"/>
    <p:sldId id="350" r:id="rId14"/>
    <p:sldId id="351" r:id="rId15"/>
    <p:sldId id="352" r:id="rId16"/>
    <p:sldId id="353" r:id="rId17"/>
    <p:sldId id="354" r:id="rId18"/>
    <p:sldId id="355" r:id="rId19"/>
    <p:sldId id="356" r:id="rId20"/>
    <p:sldId id="357" r:id="rId21"/>
    <p:sldId id="358" r:id="rId22"/>
    <p:sldId id="359" r:id="rId23"/>
    <p:sldId id="360" r:id="rId24"/>
    <p:sldId id="361" r:id="rId25"/>
    <p:sldId id="362" r:id="rId26"/>
    <p:sldId id="363" r:id="rId27"/>
    <p:sldId id="364" r:id="rId28"/>
    <p:sldId id="365" r:id="rId29"/>
    <p:sldId id="366" r:id="rId30"/>
    <p:sldId id="367" r:id="rId31"/>
    <p:sldId id="368" r:id="rId32"/>
    <p:sldId id="369" r:id="rId33"/>
    <p:sldId id="370" r:id="rId34"/>
    <p:sldId id="371" r:id="rId35"/>
    <p:sldId id="372" r:id="rId36"/>
    <p:sldId id="373" r:id="rId37"/>
    <p:sldId id="374" r:id="rId38"/>
    <p:sldId id="375" r:id="rId39"/>
    <p:sldId id="377" r:id="rId40"/>
    <p:sldId id="378" r:id="rId41"/>
    <p:sldId id="379" r:id="rId42"/>
    <p:sldId id="380" r:id="rId43"/>
    <p:sldId id="381" r:id="rId44"/>
    <p:sldId id="382" r:id="rId45"/>
    <p:sldId id="383" r:id="rId46"/>
    <p:sldId id="384" r:id="rId47"/>
    <p:sldId id="385" r:id="rId48"/>
    <p:sldId id="386" r:id="rId49"/>
    <p:sldId id="387" r:id="rId50"/>
    <p:sldId id="388" r:id="rId51"/>
    <p:sldId id="389" r:id="rId52"/>
    <p:sldId id="390" r:id="rId53"/>
    <p:sldId id="391" r:id="rId54"/>
    <p:sldId id="392" r:id="rId55"/>
    <p:sldId id="393" r:id="rId56"/>
    <p:sldId id="394" r:id="rId57"/>
    <p:sldId id="395" r:id="rId58"/>
    <p:sldId id="396" r:id="rId59"/>
    <p:sldId id="397" r:id="rId60"/>
    <p:sldId id="398" r:id="rId61"/>
    <p:sldId id="399" r:id="rId62"/>
    <p:sldId id="400" r:id="rId63"/>
    <p:sldId id="401" r:id="rId64"/>
    <p:sldId id="402" r:id="rId65"/>
    <p:sldId id="403" r:id="rId66"/>
    <p:sldId id="404" r:id="rId67"/>
    <p:sldId id="405" r:id="rId68"/>
    <p:sldId id="406" r:id="rId69"/>
    <p:sldId id="407" r:id="rId70"/>
    <p:sldId id="408" r:id="rId71"/>
    <p:sldId id="409" r:id="rId72"/>
    <p:sldId id="410" r:id="rId73"/>
    <p:sldId id="411" r:id="rId74"/>
    <p:sldId id="412" r:id="rId75"/>
    <p:sldId id="413" r:id="rId76"/>
    <p:sldId id="414" r:id="rId77"/>
    <p:sldId id="415" r:id="rId78"/>
    <p:sldId id="416" r:id="rId79"/>
    <p:sldId id="417" r:id="rId80"/>
    <p:sldId id="418" r:id="rId81"/>
    <p:sldId id="419" r:id="rId82"/>
    <p:sldId id="420" r:id="rId83"/>
    <p:sldId id="421" r:id="rId84"/>
    <p:sldId id="422" r:id="rId85"/>
    <p:sldId id="423" r:id="rId86"/>
    <p:sldId id="424" r:id="rId87"/>
    <p:sldId id="426" r:id="rId88"/>
    <p:sldId id="427" r:id="rId89"/>
    <p:sldId id="428" r:id="rId90"/>
    <p:sldId id="429" r:id="rId91"/>
    <p:sldId id="443" r:id="rId92"/>
    <p:sldId id="430" r:id="rId93"/>
    <p:sldId id="431" r:id="rId94"/>
    <p:sldId id="432" r:id="rId95"/>
    <p:sldId id="433" r:id="rId96"/>
    <p:sldId id="434" r:id="rId97"/>
    <p:sldId id="435" r:id="rId98"/>
    <p:sldId id="436" r:id="rId99"/>
    <p:sldId id="437"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6" d="100"/>
          <a:sy n="86" d="100"/>
        </p:scale>
        <p:origin x="-108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9DBB91-EE3E-4903-BB1C-ABF479D7CB4F}" type="datetimeFigureOut">
              <a:rPr lang="en-US" smtClean="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91DED-6348-4B5E-8FB9-F45473BB82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9DBB91-EE3E-4903-BB1C-ABF479D7CB4F}" type="datetimeFigureOut">
              <a:rPr lang="en-US" smtClean="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91DED-6348-4B5E-8FB9-F45473BB82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9DBB91-EE3E-4903-BB1C-ABF479D7CB4F}" type="datetimeFigureOut">
              <a:rPr lang="en-US" smtClean="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91DED-6348-4B5E-8FB9-F45473BB82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9DBB91-EE3E-4903-BB1C-ABF479D7CB4F}" type="datetimeFigureOut">
              <a:rPr lang="en-US" smtClean="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91DED-6348-4B5E-8FB9-F45473BB82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9DBB91-EE3E-4903-BB1C-ABF479D7CB4F}" type="datetimeFigureOut">
              <a:rPr lang="en-US" smtClean="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D91DED-6348-4B5E-8FB9-F45473BB82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9DBB91-EE3E-4903-BB1C-ABF479D7CB4F}" type="datetimeFigureOut">
              <a:rPr lang="en-US" smtClean="0"/>
              <a:pPr/>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91DED-6348-4B5E-8FB9-F45473BB82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9DBB91-EE3E-4903-BB1C-ABF479D7CB4F}" type="datetimeFigureOut">
              <a:rPr lang="en-US" smtClean="0"/>
              <a:pPr/>
              <a:t>4/13/2020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D91DED-6348-4B5E-8FB9-F45473BB82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9DBB91-EE3E-4903-BB1C-ABF479D7CB4F}" type="datetimeFigureOut">
              <a:rPr lang="en-US" smtClean="0"/>
              <a:pPr/>
              <a:t>4/13/2020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D91DED-6348-4B5E-8FB9-F45473BB82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9DBB91-EE3E-4903-BB1C-ABF479D7CB4F}" type="datetimeFigureOut">
              <a:rPr lang="en-US" smtClean="0"/>
              <a:pPr/>
              <a:t>4/13/2020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D91DED-6348-4B5E-8FB9-F45473BB82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9DBB91-EE3E-4903-BB1C-ABF479D7CB4F}" type="datetimeFigureOut">
              <a:rPr lang="en-US" smtClean="0"/>
              <a:pPr/>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91DED-6348-4B5E-8FB9-F45473BB82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9DBB91-EE3E-4903-BB1C-ABF479D7CB4F}" type="datetimeFigureOut">
              <a:rPr lang="en-US" smtClean="0"/>
              <a:pPr/>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D91DED-6348-4B5E-8FB9-F45473BB82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DBB91-EE3E-4903-BB1C-ABF479D7CB4F}" type="datetimeFigureOut">
              <a:rPr lang="en-US" smtClean="0"/>
              <a:pPr/>
              <a:t>4/13/2020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D91DED-6348-4B5E-8FB9-F45473BB82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de.wikipedia.org/wiki/Hans_Arp" TargetMode="External"/><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hyperlink" Target="http://de.wikipedia.org/wiki/Norbert_Kricke" TargetMode="Externa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hyperlink" Target="http://de.wikipedia.org/wiki/Eliot_Noyes" TargetMode="External"/><Relationship Id="rId4" Type="http://schemas.openxmlformats.org/officeDocument/2006/relationships/hyperlink" Target="http://de.wikipedia.org/wiki/Marcello_Nizzoli"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de.wikipedia.org/wiki/Herbert_Hirche" TargetMode="Externa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universes-in-universe.org/eng/bien/sao_paulo_biennial/pavilhao_ciccillo_matarazzo/03"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universes-in-universe.org/eng/bien/sao_paulo_biennial/pavilhao_ciccillo_matarazzo/04"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universes-in-universe.org/eng/bien/sao_paulo_biennial/pavilhao_ciccillo_matarazzo/05" TargetMode="Externa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universes-in-universe.org/eng/bien/sao_paulo_biennial/pavilhao_ciccillo_matarazzo/06" TargetMode="Externa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hyperlink" Target="https://bienal.iksv.org/en/16th-istanbul-biennial/the-seventh-continent"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image" Target="../media/image107.jpeg"/></Relationships>
</file>

<file path=ppt/slides/_rels/slide9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9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98.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7.jpeg"/><Relationship Id="rId2" Type="http://schemas.openxmlformats.org/officeDocument/2006/relationships/hyperlink" Target="http://manifesta.org/manifesta-9/" TargetMode="External"/><Relationship Id="rId1" Type="http://schemas.openxmlformats.org/officeDocument/2006/relationships/slideLayout" Target="../slideLayouts/slideLayout7.xml"/><Relationship Id="rId6" Type="http://schemas.openxmlformats.org/officeDocument/2006/relationships/hyperlink" Target="http://manifesta.org/manifesta-7/" TargetMode="External"/><Relationship Id="rId5" Type="http://schemas.openxmlformats.org/officeDocument/2006/relationships/image" Target="../media/image116.jpeg"/><Relationship Id="rId4" Type="http://schemas.openxmlformats.org/officeDocument/2006/relationships/hyperlink" Target="http://manifesta.org/manifesta-8/"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Rectangle 4"/>
          <p:cNvSpPr>
            <a:spLocks noGrp="1" noChangeArrowheads="1"/>
          </p:cNvSpPr>
          <p:nvPr>
            <p:ph type="title"/>
          </p:nvPr>
        </p:nvSpPr>
        <p:spPr>
          <a:xfrm>
            <a:off x="304800" y="274638"/>
            <a:ext cx="8382000" cy="1096962"/>
          </a:xfrm>
        </p:spPr>
        <p:txBody>
          <a:bodyPr/>
          <a:lstStyle/>
          <a:p>
            <a:r>
              <a:rPr lang="sr-Latn-CS"/>
              <a:t>hladnoratovski period</a:t>
            </a:r>
            <a:endParaRPr lang="en-US"/>
          </a:p>
        </p:txBody>
      </p:sp>
      <p:sp>
        <p:nvSpPr>
          <p:cNvPr id="194565" name="Rectangle 5"/>
          <p:cNvSpPr>
            <a:spLocks noGrp="1" noChangeArrowheads="1"/>
          </p:cNvSpPr>
          <p:nvPr>
            <p:ph type="body" sz="half" idx="1"/>
          </p:nvPr>
        </p:nvSpPr>
        <p:spPr>
          <a:xfrm>
            <a:off x="457200" y="1981200"/>
            <a:ext cx="4038600" cy="4144963"/>
          </a:xfrm>
        </p:spPr>
        <p:txBody>
          <a:bodyPr/>
          <a:lstStyle/>
          <a:p>
            <a:pPr marL="533400" indent="-533400">
              <a:buFontTx/>
              <a:buAutoNum type="arabicPeriod"/>
            </a:pPr>
            <a:r>
              <a:rPr lang="en-US" sz="3600" b="1" dirty="0">
                <a:latin typeface="Calibri" pitchFamily="34" charset="0"/>
              </a:rPr>
              <a:t>Bi</a:t>
            </a:r>
            <a:r>
              <a:rPr lang="sr-Latn-CS" sz="3600" b="1" dirty="0">
                <a:latin typeface="Calibri" pitchFamily="34" charset="0"/>
              </a:rPr>
              <a:t>j</a:t>
            </a:r>
            <a:r>
              <a:rPr lang="en-US" sz="3600" b="1" dirty="0" err="1">
                <a:latin typeface="Calibri" pitchFamily="34" charset="0"/>
              </a:rPr>
              <a:t>enal</a:t>
            </a:r>
            <a:r>
              <a:rPr lang="sr-Latn-CS" sz="3600" b="1" dirty="0">
                <a:latin typeface="Calibri" pitchFamily="34" charset="0"/>
              </a:rPr>
              <a:t>e,</a:t>
            </a:r>
            <a:r>
              <a:rPr lang="en-US" sz="3600" b="1" dirty="0">
                <a:latin typeface="Calibri" pitchFamily="34" charset="0"/>
              </a:rPr>
              <a:t> Sao Paolo</a:t>
            </a:r>
          </a:p>
          <a:p>
            <a:pPr marL="533400" indent="-533400">
              <a:buFontTx/>
              <a:buAutoNum type="arabicPeriod"/>
            </a:pPr>
            <a:r>
              <a:rPr lang="en-US" sz="3600" b="1" dirty="0" err="1">
                <a:latin typeface="Calibri" pitchFamily="34" charset="0"/>
              </a:rPr>
              <a:t>documenta</a:t>
            </a:r>
            <a:r>
              <a:rPr lang="en-US" sz="3600" b="1" dirty="0">
                <a:latin typeface="Calibri" pitchFamily="34" charset="0"/>
              </a:rPr>
              <a:t>, Kassel</a:t>
            </a:r>
            <a:endParaRPr lang="sr-Latn-CS" sz="3600" b="1" dirty="0">
              <a:latin typeface="Calibri" pitchFamily="34" charset="0"/>
            </a:endParaRPr>
          </a:p>
          <a:p>
            <a:pPr marL="533400" indent="-533400">
              <a:buFontTx/>
              <a:buAutoNum type="arabicPeriod"/>
            </a:pPr>
            <a:endParaRPr lang="en-US" sz="3600" b="1" dirty="0">
              <a:latin typeface="Calibri" pitchFamily="34" charset="0"/>
            </a:endParaRPr>
          </a:p>
          <a:p>
            <a:pPr marL="533400" indent="-533400"/>
            <a:endParaRPr lang="en-US" dirty="0"/>
          </a:p>
          <a:p>
            <a:pPr marL="533400" indent="-533400"/>
            <a:endParaRPr lang="en-US" dirty="0"/>
          </a:p>
        </p:txBody>
      </p:sp>
      <p:sp>
        <p:nvSpPr>
          <p:cNvPr id="194566" name="Rectangle 6"/>
          <p:cNvSpPr>
            <a:spLocks noGrp="1" noChangeArrowheads="1"/>
          </p:cNvSpPr>
          <p:nvPr>
            <p:ph type="body" sz="half" idx="2"/>
          </p:nvPr>
        </p:nvSpPr>
        <p:spPr>
          <a:xfrm>
            <a:off x="4648200" y="2057400"/>
            <a:ext cx="4038600" cy="4068763"/>
          </a:xfrm>
        </p:spPr>
        <p:txBody>
          <a:bodyPr/>
          <a:lstStyle/>
          <a:p>
            <a:r>
              <a:rPr lang="sr-Latn-CS" sz="3200" dirty="0">
                <a:latin typeface="Calibri" pitchFamily="34" charset="0"/>
              </a:rPr>
              <a:t>Do 1989. </a:t>
            </a:r>
            <a:r>
              <a:rPr lang="sr-Latn-CS" sz="3200" dirty="0" smtClean="0">
                <a:latin typeface="Calibri" pitchFamily="34" charset="0"/>
              </a:rPr>
              <a:t>postajalo </a:t>
            </a:r>
            <a:r>
              <a:rPr lang="sr-Latn-CS" sz="3200" dirty="0">
                <a:latin typeface="Calibri" pitchFamily="34" charset="0"/>
              </a:rPr>
              <a:t>ne više od 30 internacionalnih bijenalnih (trijenalnih, kvadrijenalnih) </a:t>
            </a:r>
            <a:r>
              <a:rPr lang="sr-Latn-CS" sz="3200" dirty="0" smtClean="0">
                <a:latin typeface="Calibri" pitchFamily="34" charset="0"/>
              </a:rPr>
              <a:t>manifestacija</a:t>
            </a:r>
            <a:endParaRPr lang="en-US" sz="3200" dirty="0">
              <a:latin typeface="Calibri"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Image result for Aquiver Histórico Wanda Svevo"/>
          <p:cNvPicPr>
            <a:picLocks noChangeAspect="1" noChangeArrowheads="1"/>
          </p:cNvPicPr>
          <p:nvPr/>
        </p:nvPicPr>
        <p:blipFill>
          <a:blip r:embed="rId2"/>
          <a:srcRect/>
          <a:stretch>
            <a:fillRect/>
          </a:stretch>
        </p:blipFill>
        <p:spPr bwMode="auto">
          <a:xfrm>
            <a:off x="0" y="76200"/>
            <a:ext cx="4267200" cy="2841625"/>
          </a:xfrm>
          <a:prstGeom prst="rect">
            <a:avLst/>
          </a:prstGeom>
          <a:noFill/>
        </p:spPr>
      </p:pic>
      <p:sp>
        <p:nvSpPr>
          <p:cNvPr id="96259" name="Rectangle 3"/>
          <p:cNvSpPr>
            <a:spLocks noChangeArrowheads="1"/>
          </p:cNvSpPr>
          <p:nvPr/>
        </p:nvSpPr>
        <p:spPr bwMode="auto">
          <a:xfrm>
            <a:off x="4572000" y="76200"/>
            <a:ext cx="4267200" cy="6463308"/>
          </a:xfrm>
          <a:prstGeom prst="rect">
            <a:avLst/>
          </a:prstGeom>
          <a:noFill/>
          <a:ln w="9525">
            <a:noFill/>
            <a:miter lim="800000"/>
            <a:headEnd/>
            <a:tailEnd/>
          </a:ln>
          <a:effectLst/>
        </p:spPr>
        <p:txBody>
          <a:bodyPr wrap="square">
            <a:spAutoFit/>
          </a:bodyPr>
          <a:lstStyle/>
          <a:p>
            <a:r>
              <a:rPr lang="en-US" dirty="0"/>
              <a:t>Aquiver </a:t>
            </a:r>
            <a:r>
              <a:rPr lang="en-US" dirty="0" err="1"/>
              <a:t>Histórico</a:t>
            </a:r>
            <a:r>
              <a:rPr lang="en-US" dirty="0"/>
              <a:t> Wanda </a:t>
            </a:r>
            <a:r>
              <a:rPr lang="en-US" dirty="0" err="1"/>
              <a:t>Svevo</a:t>
            </a:r>
            <a:r>
              <a:rPr lang="en-US" dirty="0"/>
              <a:t> </a:t>
            </a:r>
            <a:r>
              <a:rPr lang="en-US" dirty="0" smtClean="0"/>
              <a:t>(</a:t>
            </a:r>
            <a:r>
              <a:rPr lang="sr-Latn-CS" dirty="0" smtClean="0"/>
              <a:t>istorijski arhiv </a:t>
            </a:r>
            <a:r>
              <a:rPr lang="en-US" dirty="0" smtClean="0"/>
              <a:t>Wanda </a:t>
            </a:r>
            <a:r>
              <a:rPr lang="en-US" dirty="0" err="1" smtClean="0"/>
              <a:t>Svevo</a:t>
            </a:r>
            <a:r>
              <a:rPr lang="en-US" dirty="0" smtClean="0"/>
              <a:t>) </a:t>
            </a:r>
            <a:r>
              <a:rPr lang="sr-Latn-CS" dirty="0"/>
              <a:t>predstavlja važan </a:t>
            </a:r>
            <a:r>
              <a:rPr lang="sr-Latn-CS" dirty="0" smtClean="0"/>
              <a:t>segment manifestacije </a:t>
            </a:r>
            <a:r>
              <a:rPr lang="sr-Latn-CS" dirty="0"/>
              <a:t>i vodi računa o kulturnom nasleđu na kojem se Bijenale </a:t>
            </a:r>
            <a:r>
              <a:rPr lang="sr-Latn-CS" dirty="0" smtClean="0"/>
              <a:t>zasniva</a:t>
            </a:r>
            <a:r>
              <a:rPr lang="sr-Latn-RS" dirty="0" smtClean="0"/>
              <a:t>. Na</a:t>
            </a:r>
            <a:endParaRPr lang="sr-Latn-CS" dirty="0"/>
          </a:p>
          <a:p>
            <a:r>
              <a:rPr lang="en-US" dirty="0" smtClean="0"/>
              <a:t>28</a:t>
            </a:r>
            <a:r>
              <a:rPr lang="sr-Latn-RS" dirty="0" smtClean="0"/>
              <a:t>.</a:t>
            </a:r>
            <a:r>
              <a:rPr lang="en-US" dirty="0" smtClean="0"/>
              <a:t> </a:t>
            </a:r>
            <a:r>
              <a:rPr lang="en-US" dirty="0"/>
              <a:t>bi</a:t>
            </a:r>
            <a:r>
              <a:rPr lang="sr-Latn-CS" dirty="0" smtClean="0"/>
              <a:t>jenalu</a:t>
            </a:r>
            <a:r>
              <a:rPr lang="en-US" dirty="0" smtClean="0"/>
              <a:t> </a:t>
            </a:r>
            <a:r>
              <a:rPr lang="en-US" dirty="0"/>
              <a:t>(2008)</a:t>
            </a:r>
            <a:r>
              <a:rPr lang="sr-Latn-CS" dirty="0"/>
              <a:t> – pokrenuta je inicijativa da se sakupe publikacije svih bijenala i periodičnih umetničkih izložbi </a:t>
            </a:r>
            <a:r>
              <a:rPr lang="en-US" dirty="0"/>
              <a:t> </a:t>
            </a:r>
            <a:r>
              <a:rPr lang="sr-Latn-CS" dirty="0"/>
              <a:t>iz celog sveta –</a:t>
            </a:r>
            <a:r>
              <a:rPr lang="en-US" dirty="0"/>
              <a:t> </a:t>
            </a:r>
            <a:r>
              <a:rPr lang="sr-Latn-CS" dirty="0"/>
              <a:t>priliv knjiga je doprineo proširenju i kontekstualizaciji postojećeg Arhiva </a:t>
            </a:r>
            <a:r>
              <a:rPr lang="en-US" dirty="0"/>
              <a:t>Wanda </a:t>
            </a:r>
            <a:r>
              <a:rPr lang="en-US" dirty="0" err="1"/>
              <a:t>Svevo</a:t>
            </a:r>
            <a:r>
              <a:rPr lang="en-US" dirty="0"/>
              <a:t>.</a:t>
            </a:r>
            <a:endParaRPr lang="sr-Latn-CS" dirty="0"/>
          </a:p>
          <a:p>
            <a:endParaRPr lang="en-US" dirty="0"/>
          </a:p>
          <a:p>
            <a:r>
              <a:rPr lang="sr-Latn-CS" dirty="0"/>
              <a:t>Namera ovog projekta bila je da se pokaže širok spektar bijenala koji postoji danas.</a:t>
            </a:r>
          </a:p>
          <a:p>
            <a:r>
              <a:rPr lang="sr-Latn-CS" dirty="0"/>
              <a:t>Preko 200 bijenala je registrovano, neka od njih </a:t>
            </a:r>
            <a:r>
              <a:rPr lang="sr-Latn-CS" dirty="0" smtClean="0"/>
              <a:t>(npr. ono u Johanesburgu) </a:t>
            </a:r>
            <a:r>
              <a:rPr lang="sr-Latn-CS" dirty="0"/>
              <a:t>više ne postoje </a:t>
            </a:r>
            <a:r>
              <a:rPr lang="sr-Latn-CS" dirty="0" smtClean="0"/>
              <a:t>odnosno sada postoje </a:t>
            </a:r>
            <a:r>
              <a:rPr lang="sr-Latn-CS" dirty="0"/>
              <a:t>samo putem istorijske građe/dokumentacije</a:t>
            </a:r>
          </a:p>
          <a:p>
            <a:r>
              <a:rPr lang="sr-Latn-CS" dirty="0"/>
              <a:t>Druga bijenala su pak aktivne institucije koje se pojavljuju u ‘novom kostimu’ sa svakim izdanjem, pa u njihovom slučaju katalozi i ostale publikacije u ovom Arhivu pružaju vredan uvid u istoriju bijenala.</a:t>
            </a:r>
            <a:endParaRPr lang="en-US" dirty="0"/>
          </a:p>
        </p:txBody>
      </p:sp>
      <p:sp>
        <p:nvSpPr>
          <p:cNvPr id="96260" name="AutoShape 4" descr="Image result for Aquiver Histórico Wanda Svevo"/>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96261" name="AutoShape 5" descr="Image result for Aquiver Histórico Wanda Svevo"/>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96262" name="Picture 6" descr="Related image"/>
          <p:cNvPicPr>
            <a:picLocks noChangeAspect="1" noChangeArrowheads="1"/>
          </p:cNvPicPr>
          <p:nvPr/>
        </p:nvPicPr>
        <p:blipFill>
          <a:blip r:embed="rId3"/>
          <a:srcRect/>
          <a:stretch>
            <a:fillRect/>
          </a:stretch>
        </p:blipFill>
        <p:spPr bwMode="auto">
          <a:xfrm>
            <a:off x="381000" y="3048000"/>
            <a:ext cx="3656013" cy="3656013"/>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kassel-01"/>
          <p:cNvPicPr>
            <a:picLocks noChangeAspect="1" noChangeArrowheads="1"/>
          </p:cNvPicPr>
          <p:nvPr/>
        </p:nvPicPr>
        <p:blipFill>
          <a:blip r:embed="rId2"/>
          <a:srcRect/>
          <a:stretch>
            <a:fillRect/>
          </a:stretch>
        </p:blipFill>
        <p:spPr bwMode="auto">
          <a:xfrm>
            <a:off x="1428750" y="2262188"/>
            <a:ext cx="6286500" cy="2333625"/>
          </a:xfrm>
          <a:prstGeom prst="rect">
            <a:avLst/>
          </a:prstGeom>
          <a:noFill/>
        </p:spPr>
      </p:pic>
      <p:pic>
        <p:nvPicPr>
          <p:cNvPr id="97283" name="Picture 3" descr="kassel-01"/>
          <p:cNvPicPr>
            <a:picLocks noChangeAspect="1" noChangeArrowheads="1"/>
          </p:cNvPicPr>
          <p:nvPr/>
        </p:nvPicPr>
        <p:blipFill>
          <a:blip r:embed="rId2"/>
          <a:srcRect/>
          <a:stretch>
            <a:fillRect/>
          </a:stretch>
        </p:blipFill>
        <p:spPr bwMode="auto">
          <a:xfrm>
            <a:off x="0" y="304800"/>
            <a:ext cx="9220200" cy="4168775"/>
          </a:xfrm>
          <a:prstGeom prst="rect">
            <a:avLst/>
          </a:prstGeom>
          <a:noFill/>
        </p:spPr>
      </p:pic>
      <p:sp>
        <p:nvSpPr>
          <p:cNvPr id="97284" name="Rectangle 4"/>
          <p:cNvSpPr>
            <a:spLocks noChangeArrowheads="1"/>
          </p:cNvSpPr>
          <p:nvPr/>
        </p:nvSpPr>
        <p:spPr bwMode="auto">
          <a:xfrm>
            <a:off x="0" y="4800600"/>
            <a:ext cx="8915400" cy="1920875"/>
          </a:xfrm>
          <a:prstGeom prst="rect">
            <a:avLst/>
          </a:prstGeom>
          <a:noFill/>
          <a:ln w="9525">
            <a:noFill/>
            <a:miter lim="800000"/>
            <a:headEnd/>
            <a:tailEnd/>
          </a:ln>
          <a:effectLst/>
        </p:spPr>
        <p:txBody>
          <a:bodyPr>
            <a:spAutoFit/>
          </a:bodyPr>
          <a:lstStyle/>
          <a:p>
            <a:r>
              <a:rPr lang="en-US" sz="2400">
                <a:solidFill>
                  <a:schemeClr val="tx2"/>
                </a:solidFill>
              </a:rPr>
              <a:t>Kassel </a:t>
            </a:r>
            <a:r>
              <a:rPr lang="sr-Latn-CS" sz="2400">
                <a:solidFill>
                  <a:schemeClr val="tx2"/>
                </a:solidFill>
              </a:rPr>
              <a:t>(</a:t>
            </a:r>
            <a:r>
              <a:rPr lang="en-US" sz="2400" b="1">
                <a:solidFill>
                  <a:schemeClr val="tx2"/>
                </a:solidFill>
              </a:rPr>
              <a:t>documenta</a:t>
            </a:r>
            <a:r>
              <a:rPr lang="sr-Latn-CS" sz="2400" b="1">
                <a:solidFill>
                  <a:schemeClr val="tx2"/>
                </a:solidFill>
              </a:rPr>
              <a:t>)</a:t>
            </a:r>
            <a:r>
              <a:rPr lang="en-US" sz="2400"/>
              <a:t> </a:t>
            </a:r>
            <a:endParaRPr lang="sr-Latn-CS" sz="2400"/>
          </a:p>
          <a:p>
            <a:endParaRPr lang="sr-Latn-CS" sz="2400"/>
          </a:p>
          <a:p>
            <a:r>
              <a:rPr lang="sr-Latn-CS"/>
              <a:t>1955. godine, u Nemačkoj, u Kasselu, gradiću koji je do kraja Drugog svetskog rata proizvodio oružje, zahvaljujući naporima slikara i profesora Arnolda Bodea, pokrenuta nova internacionalna izložba pod nazivom documenta, zamišljena da se održava prvo na kvadrijenalno, a od 1972. godine na pet godina</a:t>
            </a: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81000" y="228600"/>
            <a:ext cx="8229600" cy="152400"/>
          </a:xfrm>
        </p:spPr>
        <p:txBody>
          <a:bodyPr>
            <a:normAutofit fontScale="90000"/>
          </a:bodyPr>
          <a:lstStyle/>
          <a:p>
            <a:endParaRPr lang="en-US" sz="4000"/>
          </a:p>
        </p:txBody>
      </p:sp>
      <p:sp>
        <p:nvSpPr>
          <p:cNvPr id="98307" name="Rectangle 3"/>
          <p:cNvSpPr>
            <a:spLocks noGrp="1" noChangeArrowheads="1"/>
          </p:cNvSpPr>
          <p:nvPr>
            <p:ph type="body" idx="1"/>
          </p:nvPr>
        </p:nvSpPr>
        <p:spPr>
          <a:xfrm>
            <a:off x="457200" y="685800"/>
            <a:ext cx="8229600" cy="5440363"/>
          </a:xfrm>
        </p:spPr>
        <p:txBody>
          <a:bodyPr/>
          <a:lstStyle/>
          <a:p>
            <a:pPr>
              <a:lnSpc>
                <a:spcPct val="90000"/>
              </a:lnSpc>
            </a:pPr>
            <a:r>
              <a:rPr lang="sr-Latn-CS" sz="2400" dirty="0"/>
              <a:t>Struktura documenta je posve različita od strukture venecijanskog Bijenala ili onog u Sao Paolu, a njeni uticaji će se unekoliko osetiti u strukturi i koncepcijama međunarodnih umetničkih izložbi koje će tokom poslednje decenije XX veka biti pokretane.</a:t>
            </a:r>
          </a:p>
          <a:p>
            <a:pPr>
              <a:lnSpc>
                <a:spcPct val="90000"/>
              </a:lnSpc>
            </a:pPr>
            <a:endParaRPr lang="sr-Latn-CS" sz="2400" dirty="0"/>
          </a:p>
          <a:p>
            <a:pPr>
              <a:lnSpc>
                <a:spcPct val="90000"/>
              </a:lnSpc>
            </a:pPr>
            <a:r>
              <a:rPr lang="sr-Latn-CS" sz="2400" dirty="0"/>
              <a:t>napušta koncept nacionalnih selekcija, i insistira na internacionalnom izboru individualnih umetnika koji imaju svoju nespornu (ili skoro nespornu) poziciju na savremenoj svetskoj umetničkoj sceni.</a:t>
            </a:r>
          </a:p>
          <a:p>
            <a:pPr>
              <a:lnSpc>
                <a:spcPct val="90000"/>
              </a:lnSpc>
              <a:buFontTx/>
              <a:buNone/>
            </a:pPr>
            <a:endParaRPr lang="sr-Latn-CS" sz="2400" dirty="0"/>
          </a:p>
          <a:p>
            <a:pPr>
              <a:lnSpc>
                <a:spcPct val="90000"/>
              </a:lnSpc>
              <a:buFontTx/>
              <a:buNone/>
            </a:pPr>
            <a:r>
              <a:rPr lang="sr-Latn-CS" sz="2400" dirty="0"/>
              <a:t>(prvobitno,</a:t>
            </a:r>
            <a:r>
              <a:rPr lang="en-US" sz="2400" dirty="0"/>
              <a:t> </a:t>
            </a:r>
            <a:r>
              <a:rPr lang="en-US" sz="2400" b="1" dirty="0" err="1"/>
              <a:t>documenta</a:t>
            </a:r>
            <a:r>
              <a:rPr lang="en-US" sz="2400" dirty="0"/>
              <a:t> </a:t>
            </a:r>
            <a:r>
              <a:rPr lang="sr-Latn-CS" sz="2400" dirty="0"/>
              <a:t>su planirana kao sporedni događaj koji je trebalo da prati Bundesgartenschau</a:t>
            </a:r>
            <a:r>
              <a:rPr lang="en-US" sz="2400" dirty="0"/>
              <a:t> (Federal</a:t>
            </a:r>
            <a:r>
              <a:rPr lang="sr-Latn-CS" sz="2400" dirty="0"/>
              <a:t>nu izložbu hortikulture</a:t>
            </a:r>
            <a:r>
              <a:rPr lang="en-US" sz="2400" dirty="0"/>
              <a:t>)</a:t>
            </a:r>
            <a:r>
              <a:rPr lang="sr-Latn-CS" sz="2400" dirty="0"/>
              <a:t>;</a:t>
            </a:r>
            <a:r>
              <a:rPr lang="en-US" sz="2400" dirty="0"/>
              <a:t> </a:t>
            </a:r>
            <a:r>
              <a:rPr lang="sr-Latn-CS" sz="2400" dirty="0"/>
              <a:t>no, </a:t>
            </a:r>
            <a:r>
              <a:rPr lang="sr-Latn-CS" sz="2400" dirty="0" smtClean="0"/>
              <a:t>izložba je imala neočekivano </a:t>
            </a:r>
            <a:r>
              <a:rPr lang="sr-Latn-CS" sz="2400" dirty="0"/>
              <a:t>veliki uspeh)</a:t>
            </a:r>
            <a:endParaRPr lang="en-US"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274638"/>
            <a:ext cx="8229600" cy="487362"/>
          </a:xfrm>
        </p:spPr>
        <p:txBody>
          <a:bodyPr>
            <a:normAutofit fontScale="90000"/>
          </a:bodyPr>
          <a:lstStyle/>
          <a:p>
            <a:endParaRPr lang="en-US" sz="4000"/>
          </a:p>
        </p:txBody>
      </p:sp>
      <p:sp>
        <p:nvSpPr>
          <p:cNvPr id="99331" name="Rectangle 3"/>
          <p:cNvSpPr>
            <a:spLocks noGrp="1" noChangeArrowheads="1"/>
          </p:cNvSpPr>
          <p:nvPr>
            <p:ph type="body" idx="1"/>
          </p:nvPr>
        </p:nvSpPr>
        <p:spPr>
          <a:xfrm>
            <a:off x="457200" y="914400"/>
            <a:ext cx="8229600" cy="5211763"/>
          </a:xfrm>
        </p:spPr>
        <p:txBody>
          <a:bodyPr/>
          <a:lstStyle/>
          <a:p>
            <a:r>
              <a:rPr lang="sr-Latn-CS" sz="2800" dirty="0">
                <a:latin typeface="Calibri" pitchFamily="34" charset="0"/>
              </a:rPr>
              <a:t>Naziv izložbe je izmišljena </a:t>
            </a:r>
            <a:r>
              <a:rPr lang="sr-Latn-CS" sz="2800" dirty="0" smtClean="0">
                <a:latin typeface="Calibri" pitchFamily="34" charset="0"/>
              </a:rPr>
              <a:t>reč, skovao je Arnold Bode – trebalo je </a:t>
            </a:r>
            <a:r>
              <a:rPr lang="sr-Latn-CS" sz="2800" dirty="0">
                <a:latin typeface="Calibri" pitchFamily="34" charset="0"/>
              </a:rPr>
              <a:t>da pokaže nameru izložbe da bude ‘dokument(acija) o modernoj umetnosti’ koja nije bila dostupna nemačkoj publici u periodu nacističke Nemačke</a:t>
            </a:r>
          </a:p>
          <a:p>
            <a:pPr>
              <a:buFontTx/>
              <a:buNone/>
            </a:pPr>
            <a:endParaRPr lang="sr-Latn-CS" sz="2800" dirty="0">
              <a:latin typeface="Calibri" pitchFamily="34" charset="0"/>
            </a:endParaRPr>
          </a:p>
          <a:p>
            <a:r>
              <a:rPr lang="sr-Latn-CS" sz="2800" dirty="0" smtClean="0">
                <a:latin typeface="Calibri" pitchFamily="34" charset="0"/>
              </a:rPr>
              <a:t>za </a:t>
            </a:r>
            <a:r>
              <a:rPr lang="sr-Latn-CS" sz="2800" dirty="0">
                <a:latin typeface="Calibri" pitchFamily="34" charset="0"/>
              </a:rPr>
              <a:t>ovu </a:t>
            </a:r>
            <a:r>
              <a:rPr lang="sr-Latn-CS" sz="2800" dirty="0" smtClean="0">
                <a:latin typeface="Calibri" pitchFamily="34" charset="0"/>
              </a:rPr>
              <a:t>kovanicu, prema svedočenju bliskih saradnika Arnolda Bodea, bilo je </a:t>
            </a:r>
            <a:r>
              <a:rPr lang="sr-Latn-CS" sz="2800" dirty="0">
                <a:latin typeface="Calibri" pitchFamily="34" charset="0"/>
              </a:rPr>
              <a:t>relevantno da reč ‘documentum’ na latinskom može da se razdvoji na ‘docere’ (učiti) i ‘mens’ (intelekt)</a:t>
            </a:r>
            <a:endParaRPr lang="en-US" sz="2800" dirty="0">
              <a:latin typeface="Calibri"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File:Kniende Lehmbruck.jpg"/>
          <p:cNvPicPr>
            <a:picLocks noChangeAspect="1" noChangeArrowheads="1"/>
          </p:cNvPicPr>
          <p:nvPr/>
        </p:nvPicPr>
        <p:blipFill>
          <a:blip r:embed="rId2"/>
          <a:srcRect/>
          <a:stretch>
            <a:fillRect/>
          </a:stretch>
        </p:blipFill>
        <p:spPr bwMode="auto">
          <a:xfrm>
            <a:off x="685800" y="0"/>
            <a:ext cx="3646488" cy="6858000"/>
          </a:xfrm>
          <a:prstGeom prst="rect">
            <a:avLst/>
          </a:prstGeom>
          <a:noFill/>
        </p:spPr>
      </p:pic>
      <p:sp>
        <p:nvSpPr>
          <p:cNvPr id="101379" name="Rectangle 3"/>
          <p:cNvSpPr>
            <a:spLocks noChangeArrowheads="1"/>
          </p:cNvSpPr>
          <p:nvPr/>
        </p:nvSpPr>
        <p:spPr bwMode="auto">
          <a:xfrm>
            <a:off x="4572000" y="6324600"/>
            <a:ext cx="3003550" cy="366713"/>
          </a:xfrm>
          <a:prstGeom prst="rect">
            <a:avLst/>
          </a:prstGeom>
          <a:noFill/>
          <a:ln w="9525">
            <a:noFill/>
            <a:miter lim="800000"/>
            <a:headEnd/>
            <a:tailEnd/>
          </a:ln>
          <a:effectLst/>
        </p:spPr>
        <p:txBody>
          <a:bodyPr wrap="none" anchor="ctr">
            <a:spAutoFit/>
          </a:bodyPr>
          <a:lstStyle/>
          <a:p>
            <a:r>
              <a:rPr lang="en-US" dirty="0"/>
              <a:t>Wilhelm </a:t>
            </a:r>
            <a:r>
              <a:rPr lang="en-US" dirty="0" err="1"/>
              <a:t>Lehmbrucks</a:t>
            </a:r>
            <a:r>
              <a:rPr lang="sr-Latn-CS" dirty="0"/>
              <a:t>, 1911</a:t>
            </a:r>
            <a:r>
              <a:rPr lang="en-US" dirty="0"/>
              <a:t> </a:t>
            </a:r>
          </a:p>
        </p:txBody>
      </p:sp>
      <p:sp>
        <p:nvSpPr>
          <p:cNvPr id="4" name="Rectangle 3"/>
          <p:cNvSpPr/>
          <p:nvPr/>
        </p:nvSpPr>
        <p:spPr>
          <a:xfrm>
            <a:off x="4800600" y="152400"/>
            <a:ext cx="3962400" cy="4801314"/>
          </a:xfrm>
          <a:prstGeom prst="rect">
            <a:avLst/>
          </a:prstGeom>
        </p:spPr>
        <p:txBody>
          <a:bodyPr wrap="square">
            <a:spAutoFit/>
          </a:bodyPr>
          <a:lstStyle/>
          <a:p>
            <a:pPr marL="533400" indent="-533400">
              <a:lnSpc>
                <a:spcPct val="90000"/>
              </a:lnSpc>
            </a:pPr>
            <a:r>
              <a:rPr lang="sr-Latn-CS" sz="2000" dirty="0" smtClean="0"/>
              <a:t>Prva tri izdanja ove manifestacije imala su istorijski i dokumentarno/rekonstruktivni pristup:</a:t>
            </a:r>
          </a:p>
          <a:p>
            <a:pPr marL="533400" indent="-533400">
              <a:lnSpc>
                <a:spcPct val="90000"/>
              </a:lnSpc>
            </a:pPr>
            <a:endParaRPr lang="sr-Latn-CS" sz="2000" dirty="0" smtClean="0"/>
          </a:p>
          <a:p>
            <a:pPr marL="533400" indent="-533400">
              <a:lnSpc>
                <a:spcPct val="90000"/>
              </a:lnSpc>
              <a:buFontTx/>
              <a:buAutoNum type="arabicPeriod"/>
            </a:pPr>
            <a:r>
              <a:rPr lang="sr-Latn-CS" sz="2000" b="1" dirty="0" smtClean="0"/>
              <a:t>documenta 1</a:t>
            </a:r>
            <a:r>
              <a:rPr lang="sr-Latn-CS" sz="2000" dirty="0" smtClean="0"/>
              <a:t> bila su koncentrisana na predratni evropski modernizam, 'degenerativnu umetnost‘, predstavljanje mlade nemačke umetnosti i uspostavljanja novih veza sa evropskim zemljama. U tom smislu documenta 1 bila su prvi posleratni forum na kojem su se nemački i evropski umetnici susreli.</a:t>
            </a:r>
            <a:endParaRPr lang="en-US"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152400"/>
            <a:ext cx="8229600" cy="106362"/>
          </a:xfrm>
        </p:spPr>
        <p:txBody>
          <a:bodyPr>
            <a:normAutofit fontScale="90000"/>
          </a:bodyPr>
          <a:lstStyle/>
          <a:p>
            <a:endParaRPr lang="en-US" sz="4000" dirty="0"/>
          </a:p>
        </p:txBody>
      </p:sp>
      <p:sp>
        <p:nvSpPr>
          <p:cNvPr id="102403" name="Rectangle 3"/>
          <p:cNvSpPr>
            <a:spLocks noGrp="1" noChangeArrowheads="1"/>
          </p:cNvSpPr>
          <p:nvPr>
            <p:ph type="body" idx="1"/>
          </p:nvPr>
        </p:nvSpPr>
        <p:spPr>
          <a:xfrm>
            <a:off x="304800" y="457200"/>
            <a:ext cx="8458200" cy="6324600"/>
          </a:xfrm>
        </p:spPr>
        <p:txBody>
          <a:bodyPr/>
          <a:lstStyle/>
          <a:p>
            <a:pPr>
              <a:lnSpc>
                <a:spcPct val="80000"/>
              </a:lnSpc>
              <a:buFontTx/>
              <a:buNone/>
            </a:pPr>
            <a:r>
              <a:rPr lang="sr-Latn-CS" sz="2300" dirty="0">
                <a:latin typeface="Calibri" pitchFamily="34" charset="0"/>
              </a:rPr>
              <a:t>2. </a:t>
            </a:r>
            <a:r>
              <a:rPr lang="sr-Latn-CS" sz="2300" b="1" dirty="0">
                <a:latin typeface="Calibri" pitchFamily="34" charset="0"/>
              </a:rPr>
              <a:t>d2 1959 </a:t>
            </a:r>
            <a:r>
              <a:rPr lang="sr-Latn-CS" sz="2300" dirty="0" smtClean="0">
                <a:latin typeface="Calibri" pitchFamily="34" charset="0"/>
              </a:rPr>
              <a:t>– izložba posvećena </a:t>
            </a:r>
            <a:r>
              <a:rPr lang="sr-Latn-CS" sz="2300" u="sng" dirty="0" smtClean="0">
                <a:latin typeface="Calibri" pitchFamily="34" charset="0"/>
              </a:rPr>
              <a:t>umetnosti </a:t>
            </a:r>
            <a:r>
              <a:rPr lang="sr-Latn-CS" sz="2300" u="sng" dirty="0">
                <a:latin typeface="Calibri" pitchFamily="34" charset="0"/>
              </a:rPr>
              <a:t>nakon 1945</a:t>
            </a:r>
            <a:r>
              <a:rPr lang="sr-Latn-CS" sz="2300" dirty="0">
                <a:latin typeface="Calibri" pitchFamily="34" charset="0"/>
              </a:rPr>
              <a:t> - ta godina </a:t>
            </a:r>
            <a:r>
              <a:rPr lang="sr-Latn-CS" sz="2300" dirty="0" smtClean="0">
                <a:latin typeface="Calibri" pitchFamily="34" charset="0"/>
              </a:rPr>
              <a:t>nije uzeta samo </a:t>
            </a:r>
            <a:r>
              <a:rPr lang="sr-Latn-CS" sz="2300" dirty="0">
                <a:latin typeface="Calibri" pitchFamily="34" charset="0"/>
              </a:rPr>
              <a:t>kao jasna politička cezura već je trebalo </a:t>
            </a:r>
            <a:r>
              <a:rPr lang="sr-Latn-CS" sz="2300" dirty="0" smtClean="0">
                <a:latin typeface="Calibri" pitchFamily="34" charset="0"/>
              </a:rPr>
              <a:t>da označi </a:t>
            </a:r>
            <a:r>
              <a:rPr lang="sr-Latn-CS" sz="2300" dirty="0">
                <a:latin typeface="Calibri" pitchFamily="34" charset="0"/>
              </a:rPr>
              <a:t>i </a:t>
            </a:r>
            <a:r>
              <a:rPr lang="sr-Latn-CS" sz="2300" dirty="0" smtClean="0">
                <a:latin typeface="Calibri" pitchFamily="34" charset="0"/>
              </a:rPr>
              <a:t>početak savremene umetnosti koju je </a:t>
            </a:r>
            <a:r>
              <a:rPr lang="sr-Latn-CS" sz="2300" dirty="0">
                <a:latin typeface="Calibri" pitchFamily="34" charset="0"/>
              </a:rPr>
              <a:t>istoričar umetnosti i idejni tvorac prva tri izdanja documenta, Werner Haftmann, </a:t>
            </a:r>
            <a:r>
              <a:rPr lang="sr-Latn-CS" sz="2300" dirty="0" smtClean="0">
                <a:latin typeface="Calibri" pitchFamily="34" charset="0"/>
              </a:rPr>
              <a:t>prepoznavao i sagledavao u </a:t>
            </a:r>
            <a:r>
              <a:rPr lang="sr-Latn-CS" sz="2300" dirty="0">
                <a:latin typeface="Calibri" pitchFamily="34" charset="0"/>
              </a:rPr>
              <a:t>okvirima ideje «apstrakcije kao jezika sveta», prvi put objavljene </a:t>
            </a:r>
            <a:r>
              <a:rPr lang="sr-Latn-CS" sz="2300" dirty="0" smtClean="0">
                <a:latin typeface="Calibri" pitchFamily="34" charset="0"/>
              </a:rPr>
              <a:t>1954. godine u </a:t>
            </a:r>
            <a:r>
              <a:rPr lang="sr-Latn-CS" sz="2300" dirty="0">
                <a:latin typeface="Calibri" pitchFamily="34" charset="0"/>
              </a:rPr>
              <a:t>njegovoj knjizi «Slikarstvo XX </a:t>
            </a:r>
            <a:r>
              <a:rPr lang="sr-Latn-CS" sz="2300" dirty="0" smtClean="0">
                <a:latin typeface="Calibri" pitchFamily="34" charset="0"/>
              </a:rPr>
              <a:t>veka».</a:t>
            </a:r>
            <a:endParaRPr lang="sr-Latn-CS" sz="2300" dirty="0">
              <a:latin typeface="Calibri" pitchFamily="34" charset="0"/>
            </a:endParaRPr>
          </a:p>
          <a:p>
            <a:pPr>
              <a:lnSpc>
                <a:spcPct val="80000"/>
              </a:lnSpc>
              <a:buFontTx/>
              <a:buNone/>
            </a:pPr>
            <a:endParaRPr lang="sr-Latn-CS" sz="2300" dirty="0">
              <a:latin typeface="Calibri" pitchFamily="34" charset="0"/>
            </a:endParaRPr>
          </a:p>
          <a:p>
            <a:pPr>
              <a:lnSpc>
                <a:spcPct val="80000"/>
              </a:lnSpc>
              <a:buFontTx/>
              <a:buNone/>
            </a:pPr>
            <a:r>
              <a:rPr lang="sr-Latn-CS" sz="2300" dirty="0">
                <a:latin typeface="Calibri" pitchFamily="34" charset="0"/>
              </a:rPr>
              <a:t>(jednu šestinu izloženih radova činila su dela apstraktnog ekspresionizma, koja su tu stigla zahvaljujući MoMA iz Njujorka, a čiji je izbor izvršio Porter McCray, kustos MoMA-e, zadužen za Internacionalni program ovog muzeja, jer se smatralo da nemački selektori ne bi napravili adekvatan izbor. Ovaj čin transatlantske 'podrške' jednoj mladoj evropskoj umetničkoj manifestaciji svedoči ne toliko o internacionalnom karakteru ove manifestacije, koliko je to priznanje njenom potencijalu. Činjenica da je MoMA upravo ovu manifestaciju, uz venecijansko Bijenale i ostale velike evropske centre, uvrstila u promotivnu kampanju američke umetnosti, a preko umetnosti </a:t>
            </a:r>
            <a:r>
              <a:rPr lang="sr-Latn-CS" sz="2300" dirty="0" smtClean="0">
                <a:latin typeface="Calibri" pitchFamily="34" charset="0"/>
              </a:rPr>
              <a:t>i u promociju </a:t>
            </a:r>
            <a:r>
              <a:rPr lang="sr-Latn-CS" sz="2300" dirty="0">
                <a:latin typeface="Calibri" pitchFamily="34" charset="0"/>
              </a:rPr>
              <a:t>svoje kulture i načina života, govori u prilog tome da su documenta percepirana kao važno kulturno i političko čvorište)</a:t>
            </a:r>
            <a:endParaRPr lang="en-US" sz="2300" dirty="0">
              <a:latin typeface="Calibri"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File:Bundesarchiv B 145 Bild-F007142-0002, Kassel, Documenta, Picasso-Skulptur.jpg"/>
          <p:cNvPicPr>
            <a:picLocks noChangeAspect="1" noChangeArrowheads="1"/>
          </p:cNvPicPr>
          <p:nvPr/>
        </p:nvPicPr>
        <p:blipFill>
          <a:blip r:embed="rId2"/>
          <a:srcRect/>
          <a:stretch>
            <a:fillRect/>
          </a:stretch>
        </p:blipFill>
        <p:spPr bwMode="auto">
          <a:xfrm>
            <a:off x="838200" y="304800"/>
            <a:ext cx="7591425" cy="5715000"/>
          </a:xfrm>
          <a:prstGeom prst="rect">
            <a:avLst/>
          </a:prstGeom>
          <a:noFill/>
        </p:spPr>
      </p:pic>
      <p:sp>
        <p:nvSpPr>
          <p:cNvPr id="103427" name="Rectangle 3"/>
          <p:cNvSpPr>
            <a:spLocks noChangeArrowheads="1"/>
          </p:cNvSpPr>
          <p:nvPr/>
        </p:nvSpPr>
        <p:spPr bwMode="auto">
          <a:xfrm>
            <a:off x="1371600" y="6248400"/>
            <a:ext cx="5084854" cy="369332"/>
          </a:xfrm>
          <a:prstGeom prst="rect">
            <a:avLst/>
          </a:prstGeom>
          <a:noFill/>
          <a:ln w="9525">
            <a:noFill/>
            <a:miter lim="800000"/>
            <a:headEnd/>
            <a:tailEnd/>
          </a:ln>
          <a:effectLst/>
        </p:spPr>
        <p:txBody>
          <a:bodyPr wrap="none" anchor="ctr">
            <a:spAutoFit/>
          </a:bodyPr>
          <a:lstStyle/>
          <a:p>
            <a:r>
              <a:rPr lang="en-US" dirty="0" smtClean="0"/>
              <a:t>Picasso </a:t>
            </a:r>
            <a:r>
              <a:rPr lang="en-US" dirty="0"/>
              <a:t>„Les </a:t>
            </a:r>
            <a:r>
              <a:rPr lang="en-US" dirty="0" err="1"/>
              <a:t>Baigneurs</a:t>
            </a:r>
            <a:r>
              <a:rPr lang="en-US" dirty="0"/>
              <a:t>“, </a:t>
            </a:r>
            <a:r>
              <a:rPr lang="sr-Latn-CS" dirty="0"/>
              <a:t>u ruinama Oranžerije, 1959.</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File:Eintrittskarte documenta III 29 08 1964.jpg"/>
          <p:cNvPicPr>
            <a:picLocks noChangeAspect="1" noChangeArrowheads="1"/>
          </p:cNvPicPr>
          <p:nvPr/>
        </p:nvPicPr>
        <p:blipFill>
          <a:blip r:embed="rId2"/>
          <a:srcRect/>
          <a:stretch>
            <a:fillRect/>
          </a:stretch>
        </p:blipFill>
        <p:spPr bwMode="auto">
          <a:xfrm>
            <a:off x="685800" y="762000"/>
            <a:ext cx="7620000" cy="2562225"/>
          </a:xfrm>
          <a:prstGeom prst="rect">
            <a:avLst/>
          </a:prstGeom>
          <a:noFill/>
        </p:spPr>
      </p:pic>
      <p:sp>
        <p:nvSpPr>
          <p:cNvPr id="3" name="Rectangle 2"/>
          <p:cNvSpPr/>
          <p:nvPr/>
        </p:nvSpPr>
        <p:spPr>
          <a:xfrm>
            <a:off x="838200" y="4343400"/>
            <a:ext cx="7543800" cy="1938992"/>
          </a:xfrm>
          <a:prstGeom prst="rect">
            <a:avLst/>
          </a:prstGeom>
        </p:spPr>
        <p:txBody>
          <a:bodyPr wrap="square">
            <a:spAutoFit/>
          </a:bodyPr>
          <a:lstStyle/>
          <a:p>
            <a:r>
              <a:rPr lang="sr-Latn-CS" sz="2000" dirty="0" smtClean="0">
                <a:latin typeface="Calibri" pitchFamily="34" charset="0"/>
              </a:rPr>
              <a:t>d3 – 1964 otvaraju se pod motom </a:t>
            </a:r>
            <a:r>
              <a:rPr lang="sr-Latn-CS" sz="2000" b="1" dirty="0" smtClean="0">
                <a:latin typeface="Calibri" pitchFamily="34" charset="0"/>
              </a:rPr>
              <a:t>«Umetnost je ono što značajni umetnici rade»,</a:t>
            </a:r>
            <a:r>
              <a:rPr lang="sr-Latn-CS" sz="2000" dirty="0" smtClean="0">
                <a:latin typeface="Calibri" pitchFamily="34" charset="0"/>
              </a:rPr>
              <a:t> čime je Haftmann opravdao svoju hipotezu o preimućstvu predratnog modernizma i po poslednji put izložbu koncentrisao na predstavljanje umetnosti starije generacije umetnika i onih njihovih radova koji dokumentuju izuzetnu ulogu ovih umetnika u savremenoj umetnosti.</a:t>
            </a:r>
            <a:endParaRPr lang="en-US"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File:Evocation of a Form Human Lunar Spectral.jpg"/>
          <p:cNvPicPr>
            <a:picLocks noChangeAspect="1" noChangeArrowheads="1"/>
          </p:cNvPicPr>
          <p:nvPr/>
        </p:nvPicPr>
        <p:blipFill>
          <a:blip r:embed="rId2"/>
          <a:srcRect/>
          <a:stretch>
            <a:fillRect/>
          </a:stretch>
        </p:blipFill>
        <p:spPr bwMode="auto">
          <a:xfrm>
            <a:off x="0" y="0"/>
            <a:ext cx="3276600" cy="5234805"/>
          </a:xfrm>
          <a:prstGeom prst="rect">
            <a:avLst/>
          </a:prstGeom>
          <a:noFill/>
        </p:spPr>
      </p:pic>
      <p:sp>
        <p:nvSpPr>
          <p:cNvPr id="106499" name="Rectangle 3"/>
          <p:cNvSpPr>
            <a:spLocks noChangeArrowheads="1"/>
          </p:cNvSpPr>
          <p:nvPr/>
        </p:nvSpPr>
        <p:spPr bwMode="auto">
          <a:xfrm>
            <a:off x="0" y="5257800"/>
            <a:ext cx="3276600" cy="641350"/>
          </a:xfrm>
          <a:prstGeom prst="rect">
            <a:avLst/>
          </a:prstGeom>
          <a:noFill/>
          <a:ln w="9525">
            <a:noFill/>
            <a:miter lim="800000"/>
            <a:headEnd/>
            <a:tailEnd/>
          </a:ln>
          <a:effectLst/>
        </p:spPr>
        <p:txBody>
          <a:bodyPr wrap="square" anchor="ctr">
            <a:spAutoFit/>
          </a:bodyPr>
          <a:lstStyle/>
          <a:p>
            <a:r>
              <a:rPr lang="en-US" dirty="0">
                <a:hlinkClick r:id="rId3" tooltip="Hans Arp"/>
              </a:rPr>
              <a:t>Hans Arp</a:t>
            </a:r>
            <a:r>
              <a:rPr lang="en-US" dirty="0"/>
              <a:t>: Evocation </a:t>
            </a:r>
            <a:r>
              <a:rPr lang="en-US" dirty="0" err="1"/>
              <a:t>Humaine</a:t>
            </a:r>
            <a:r>
              <a:rPr lang="en-US" dirty="0"/>
              <a:t>, </a:t>
            </a:r>
            <a:r>
              <a:rPr lang="en-US" dirty="0" err="1"/>
              <a:t>Lunaire</a:t>
            </a:r>
            <a:r>
              <a:rPr lang="en-US" dirty="0"/>
              <a:t>, </a:t>
            </a:r>
            <a:r>
              <a:rPr lang="en-US" dirty="0" err="1"/>
              <a:t>Spectrale</a:t>
            </a:r>
            <a:r>
              <a:rPr lang="en-US" dirty="0"/>
              <a:t> (1950</a:t>
            </a:r>
            <a:r>
              <a:rPr lang="sr-Latn-CS" dirty="0"/>
              <a:t>)</a:t>
            </a:r>
            <a:r>
              <a:rPr lang="en-US" dirty="0"/>
              <a:t> </a:t>
            </a:r>
          </a:p>
        </p:txBody>
      </p:sp>
      <p:sp>
        <p:nvSpPr>
          <p:cNvPr id="4" name="Rectangle 3"/>
          <p:cNvSpPr/>
          <p:nvPr/>
        </p:nvSpPr>
        <p:spPr>
          <a:xfrm>
            <a:off x="3505200" y="76200"/>
            <a:ext cx="5410200" cy="2585323"/>
          </a:xfrm>
          <a:prstGeom prst="rect">
            <a:avLst/>
          </a:prstGeom>
        </p:spPr>
        <p:txBody>
          <a:bodyPr wrap="square">
            <a:spAutoFit/>
          </a:bodyPr>
          <a:lstStyle/>
          <a:p>
            <a:pPr>
              <a:lnSpc>
                <a:spcPct val="150000"/>
              </a:lnSpc>
              <a:buFontTx/>
              <a:buNone/>
            </a:pPr>
            <a:r>
              <a:rPr lang="sr-Latn-CS" dirty="0" smtClean="0">
                <a:latin typeface="Calibri" pitchFamily="34" charset="0"/>
              </a:rPr>
              <a:t>sa ovim izdanjem izložba jasno postaje manifestacija koja će pre svega zastupati princip pojedinih (velikih) imena starije ili mlađe generacije umetnika, odnosno koja će insistirati na slobodi i nezavisnosti umetnosti izvan pravaca, stilova ili škola, na umetnosti koja nastaje iz individualnih kreativnih napora umetnika</a:t>
            </a:r>
            <a:endParaRPr lang="sr-Latn-CS" dirty="0">
              <a:latin typeface="Calibri" pitchFamily="34" charset="0"/>
            </a:endParaRPr>
          </a:p>
        </p:txBody>
      </p:sp>
      <p:pic>
        <p:nvPicPr>
          <p:cNvPr id="5" name="Picture 2" descr="File:Kricke norbert grosse mannesmann 1960 dusseldorf.jpg"/>
          <p:cNvPicPr>
            <a:picLocks noChangeAspect="1" noChangeArrowheads="1"/>
          </p:cNvPicPr>
          <p:nvPr/>
        </p:nvPicPr>
        <p:blipFill>
          <a:blip r:embed="rId4"/>
          <a:srcRect/>
          <a:stretch>
            <a:fillRect/>
          </a:stretch>
        </p:blipFill>
        <p:spPr bwMode="auto">
          <a:xfrm>
            <a:off x="5257800" y="2664259"/>
            <a:ext cx="3886200" cy="4193741"/>
          </a:xfrm>
          <a:prstGeom prst="rect">
            <a:avLst/>
          </a:prstGeom>
          <a:noFill/>
        </p:spPr>
      </p:pic>
      <p:sp>
        <p:nvSpPr>
          <p:cNvPr id="6" name="Rectangle 3"/>
          <p:cNvSpPr>
            <a:spLocks noChangeArrowheads="1"/>
          </p:cNvSpPr>
          <p:nvPr/>
        </p:nvSpPr>
        <p:spPr bwMode="auto">
          <a:xfrm>
            <a:off x="2590800" y="6172200"/>
            <a:ext cx="2590800" cy="646331"/>
          </a:xfrm>
          <a:prstGeom prst="rect">
            <a:avLst/>
          </a:prstGeom>
          <a:noFill/>
          <a:ln w="9525">
            <a:noFill/>
            <a:miter lim="800000"/>
            <a:headEnd/>
            <a:tailEnd/>
          </a:ln>
          <a:effectLst/>
        </p:spPr>
        <p:txBody>
          <a:bodyPr wrap="square" anchor="ctr">
            <a:spAutoFit/>
          </a:bodyPr>
          <a:lstStyle/>
          <a:p>
            <a:pPr algn="r"/>
            <a:r>
              <a:rPr lang="en-US" dirty="0">
                <a:hlinkClick r:id="rId5" tooltip="Norbert Kricke"/>
              </a:rPr>
              <a:t>Norbert </a:t>
            </a:r>
            <a:r>
              <a:rPr lang="en-US" dirty="0" err="1">
                <a:hlinkClick r:id="rId5" tooltip="Norbert Kricke"/>
              </a:rPr>
              <a:t>Kricke</a:t>
            </a:r>
            <a:r>
              <a:rPr lang="en-US" dirty="0"/>
              <a:t>: </a:t>
            </a:r>
            <a:r>
              <a:rPr lang="en-US" i="1" dirty="0"/>
              <a:t>Grosse Mannesmann</a:t>
            </a:r>
            <a:r>
              <a:rPr lang="en-US" dirty="0"/>
              <a:t> (1958/61)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File:Rietveld chair 4.JPG"/>
          <p:cNvPicPr>
            <a:picLocks noChangeAspect="1" noChangeArrowheads="1"/>
          </p:cNvPicPr>
          <p:nvPr/>
        </p:nvPicPr>
        <p:blipFill>
          <a:blip r:embed="rId2"/>
          <a:srcRect/>
          <a:stretch>
            <a:fillRect/>
          </a:stretch>
        </p:blipFill>
        <p:spPr bwMode="auto">
          <a:xfrm>
            <a:off x="685800" y="609600"/>
            <a:ext cx="4762500" cy="5715000"/>
          </a:xfrm>
          <a:prstGeom prst="rect">
            <a:avLst/>
          </a:prstGeom>
          <a:noFill/>
        </p:spPr>
      </p:pic>
      <p:sp>
        <p:nvSpPr>
          <p:cNvPr id="108547" name="Rectangle 3"/>
          <p:cNvSpPr>
            <a:spLocks noChangeArrowheads="1"/>
          </p:cNvSpPr>
          <p:nvPr/>
        </p:nvSpPr>
        <p:spPr bwMode="auto">
          <a:xfrm>
            <a:off x="5638800" y="4572000"/>
            <a:ext cx="3041650" cy="1754326"/>
          </a:xfrm>
          <a:prstGeom prst="rect">
            <a:avLst/>
          </a:prstGeom>
          <a:noFill/>
          <a:ln w="9525">
            <a:noFill/>
            <a:miter lim="800000"/>
            <a:headEnd/>
            <a:tailEnd/>
          </a:ln>
          <a:effectLst/>
        </p:spPr>
        <p:txBody>
          <a:bodyPr wrap="square" anchor="ctr">
            <a:spAutoFit/>
          </a:bodyPr>
          <a:lstStyle/>
          <a:p>
            <a:r>
              <a:rPr lang="en-US" b="1" dirty="0" err="1"/>
              <a:t>Rietveld</a:t>
            </a:r>
            <a:r>
              <a:rPr lang="en-US" b="1" dirty="0"/>
              <a:t> chair</a:t>
            </a:r>
            <a:r>
              <a:rPr lang="sr-Latn-CS" b="1" dirty="0"/>
              <a:t>,</a:t>
            </a:r>
          </a:p>
          <a:p>
            <a:r>
              <a:rPr lang="sr-Latn-CS" b="1" dirty="0" smtClean="0"/>
              <a:t>1917</a:t>
            </a:r>
          </a:p>
          <a:p>
            <a:r>
              <a:rPr lang="sr-Latn-CS" dirty="0" smtClean="0">
                <a:latin typeface="Calibri" pitchFamily="34" charset="0"/>
              </a:rPr>
              <a:t>Takođe, d3 uključuje predtsvaljanje industrijskog dizajna kao posebnu sekciju manifestacije</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Biennale-Sao-Paulo-Pavilhao-Ciccillo-Matarazzo"/>
          <p:cNvPicPr>
            <a:picLocks noChangeAspect="1" noChangeArrowheads="1"/>
          </p:cNvPicPr>
          <p:nvPr/>
        </p:nvPicPr>
        <p:blipFill>
          <a:blip r:embed="rId2"/>
          <a:srcRect/>
          <a:stretch>
            <a:fillRect/>
          </a:stretch>
        </p:blipFill>
        <p:spPr bwMode="auto">
          <a:xfrm>
            <a:off x="152400" y="822325"/>
            <a:ext cx="4495800" cy="3368675"/>
          </a:xfrm>
          <a:prstGeom prst="rect">
            <a:avLst/>
          </a:prstGeom>
          <a:noFill/>
        </p:spPr>
      </p:pic>
      <p:sp>
        <p:nvSpPr>
          <p:cNvPr id="88067" name="Rectangle 3"/>
          <p:cNvSpPr>
            <a:spLocks noChangeArrowheads="1"/>
          </p:cNvSpPr>
          <p:nvPr/>
        </p:nvSpPr>
        <p:spPr bwMode="auto">
          <a:xfrm>
            <a:off x="76200" y="228600"/>
            <a:ext cx="3009900" cy="457200"/>
          </a:xfrm>
          <a:prstGeom prst="rect">
            <a:avLst/>
          </a:prstGeom>
          <a:noFill/>
          <a:ln w="9525">
            <a:noFill/>
            <a:miter lim="800000"/>
            <a:headEnd/>
            <a:tailEnd/>
          </a:ln>
          <a:effectLst/>
        </p:spPr>
        <p:txBody>
          <a:bodyPr wrap="none">
            <a:spAutoFit/>
          </a:bodyPr>
          <a:lstStyle/>
          <a:p>
            <a:r>
              <a:rPr lang="en-US" sz="2400" b="1"/>
              <a:t>Biennale</a:t>
            </a:r>
            <a:r>
              <a:rPr lang="sr-Latn-CS" sz="2400" b="1"/>
              <a:t> </a:t>
            </a:r>
            <a:r>
              <a:rPr lang="en-US" sz="2400" b="1"/>
              <a:t>Sao</a:t>
            </a:r>
            <a:r>
              <a:rPr lang="sr-Latn-CS" sz="2400" b="1"/>
              <a:t> </a:t>
            </a:r>
            <a:r>
              <a:rPr lang="en-US" sz="2400" b="1"/>
              <a:t>Paulo</a:t>
            </a:r>
          </a:p>
        </p:txBody>
      </p:sp>
      <p:sp>
        <p:nvSpPr>
          <p:cNvPr id="88068" name="Rectangle 4"/>
          <p:cNvSpPr>
            <a:spLocks noChangeArrowheads="1"/>
          </p:cNvSpPr>
          <p:nvPr/>
        </p:nvSpPr>
        <p:spPr bwMode="auto">
          <a:xfrm>
            <a:off x="4800600" y="333375"/>
            <a:ext cx="4267200" cy="6432530"/>
          </a:xfrm>
          <a:prstGeom prst="rect">
            <a:avLst/>
          </a:prstGeom>
          <a:noFill/>
          <a:ln w="9525">
            <a:noFill/>
            <a:miter lim="800000"/>
            <a:headEnd/>
            <a:tailEnd/>
          </a:ln>
          <a:effectLst/>
        </p:spPr>
        <p:txBody>
          <a:bodyPr>
            <a:spAutoFit/>
          </a:bodyPr>
          <a:lstStyle/>
          <a:p>
            <a:pPr>
              <a:lnSpc>
                <a:spcPct val="90000"/>
              </a:lnSpc>
              <a:spcBef>
                <a:spcPct val="20000"/>
              </a:spcBef>
            </a:pPr>
            <a:r>
              <a:rPr lang="sr-Latn-CS" sz="2000" dirty="0">
                <a:latin typeface="Calibri" pitchFamily="34" charset="0"/>
              </a:rPr>
              <a:t>Neposredno nakon Drugog svetskog rata, Sao Paolo upisuje se u mapu internacionalnih umetničkih događanja.</a:t>
            </a:r>
          </a:p>
          <a:p>
            <a:r>
              <a:rPr lang="sr-Latn-CS" sz="2000" dirty="0">
                <a:latin typeface="Calibri" pitchFamily="34" charset="0"/>
              </a:rPr>
              <a:t>industrijalci Yolando Penteado i </a:t>
            </a:r>
            <a:r>
              <a:rPr lang="en-US" sz="2000" dirty="0">
                <a:latin typeface="Calibri" pitchFamily="34" charset="0"/>
              </a:rPr>
              <a:t>Francisco (</a:t>
            </a:r>
            <a:r>
              <a:rPr lang="en-US" sz="2000" dirty="0" err="1">
                <a:latin typeface="Calibri" pitchFamily="34" charset="0"/>
              </a:rPr>
              <a:t>Ciccillo</a:t>
            </a:r>
            <a:r>
              <a:rPr lang="en-US" sz="2000" dirty="0">
                <a:latin typeface="Calibri" pitchFamily="34" charset="0"/>
              </a:rPr>
              <a:t>) </a:t>
            </a:r>
            <a:r>
              <a:rPr lang="en-US" sz="2000" dirty="0" err="1">
                <a:latin typeface="Calibri" pitchFamily="34" charset="0"/>
              </a:rPr>
              <a:t>Matarazzo</a:t>
            </a:r>
            <a:r>
              <a:rPr lang="en-US" sz="2000" dirty="0">
                <a:latin typeface="Calibri" pitchFamily="34" charset="0"/>
              </a:rPr>
              <a:t> </a:t>
            </a:r>
            <a:r>
              <a:rPr lang="en-US" sz="2000" dirty="0" err="1">
                <a:latin typeface="Calibri" pitchFamily="34" charset="0"/>
              </a:rPr>
              <a:t>Sobrinho</a:t>
            </a:r>
            <a:endParaRPr lang="sr-Latn-CS" sz="2000" dirty="0">
              <a:latin typeface="Calibri" pitchFamily="34" charset="0"/>
            </a:endParaRPr>
          </a:p>
          <a:p>
            <a:r>
              <a:rPr lang="sr-Latn-CS" sz="2000" dirty="0">
                <a:latin typeface="Calibri" pitchFamily="34" charset="0"/>
              </a:rPr>
              <a:t>pokretači Bijenala u Sao Paolu 1951.</a:t>
            </a:r>
          </a:p>
          <a:p>
            <a:endParaRPr lang="sr-Latn-CS" sz="2000" dirty="0">
              <a:latin typeface="Calibri" pitchFamily="34" charset="0"/>
            </a:endParaRPr>
          </a:p>
          <a:p>
            <a:r>
              <a:rPr lang="sr-Latn-CS" sz="2000" dirty="0">
                <a:latin typeface="Calibri" pitchFamily="34" charset="0"/>
              </a:rPr>
              <a:t>1963. Otvara se</a:t>
            </a:r>
            <a:r>
              <a:rPr lang="en-US" sz="2000" dirty="0">
                <a:latin typeface="Calibri" pitchFamily="34" charset="0"/>
              </a:rPr>
              <a:t> </a:t>
            </a:r>
            <a:r>
              <a:rPr lang="en-US" sz="2000" dirty="0" err="1">
                <a:latin typeface="Calibri" pitchFamily="34" charset="0"/>
              </a:rPr>
              <a:t>Museu</a:t>
            </a:r>
            <a:r>
              <a:rPr lang="en-US" sz="2000" dirty="0">
                <a:latin typeface="Calibri" pitchFamily="34" charset="0"/>
              </a:rPr>
              <a:t> de Arte </a:t>
            </a:r>
            <a:r>
              <a:rPr lang="en-US" sz="2000" dirty="0" err="1">
                <a:latin typeface="Calibri" pitchFamily="34" charset="0"/>
              </a:rPr>
              <a:t>Contemporanea</a:t>
            </a:r>
            <a:r>
              <a:rPr lang="en-US" sz="2000" dirty="0">
                <a:latin typeface="Calibri" pitchFamily="34" charset="0"/>
              </a:rPr>
              <a:t> (</a:t>
            </a:r>
            <a:r>
              <a:rPr lang="sr-Latn-CS" sz="2000" dirty="0">
                <a:latin typeface="Calibri" pitchFamily="34" charset="0"/>
              </a:rPr>
              <a:t>ili</a:t>
            </a:r>
            <a:r>
              <a:rPr lang="en-US" sz="2000" dirty="0">
                <a:latin typeface="Calibri" pitchFamily="34" charset="0"/>
              </a:rPr>
              <a:t> MAC) </a:t>
            </a:r>
            <a:r>
              <a:rPr lang="sr-Latn-CS" sz="2000" dirty="0">
                <a:latin typeface="Calibri" pitchFamily="34" charset="0"/>
              </a:rPr>
              <a:t> - Matarazzo kolekcija i dela koja su dobila nagradu na Bijenalu</a:t>
            </a:r>
          </a:p>
          <a:p>
            <a:endParaRPr lang="sr-Latn-CS" sz="2000" dirty="0">
              <a:latin typeface="Calibri" pitchFamily="34" charset="0"/>
            </a:endParaRPr>
          </a:p>
          <a:p>
            <a:r>
              <a:rPr lang="sr-Latn-CS" sz="2000">
                <a:latin typeface="Calibri" pitchFamily="34" charset="0"/>
              </a:rPr>
              <a:t>Jedan od ciljeva bio je da se savremena umetnost (zapadnoevropska i američka) postane poznata u Brazilu i povratno, </a:t>
            </a:r>
            <a:r>
              <a:rPr lang="sr-Latn-CS" sz="2000" smtClean="0">
                <a:latin typeface="Calibri" pitchFamily="34" charset="0"/>
              </a:rPr>
              <a:t>da </a:t>
            </a:r>
            <a:r>
              <a:rPr lang="sr-Latn-CS" sz="2000">
                <a:latin typeface="Calibri" pitchFamily="34" charset="0"/>
              </a:rPr>
              <a:t>se približi i omogući pristup ove zemlje svetskim tokovima</a:t>
            </a:r>
            <a:r>
              <a:rPr lang="sr-Latn-CS" sz="2000" smtClean="0">
                <a:latin typeface="Calibri" pitchFamily="34" charset="0"/>
              </a:rPr>
              <a:t>, kao </a:t>
            </a:r>
            <a:r>
              <a:rPr lang="sr-Latn-CS" sz="2000">
                <a:latin typeface="Calibri" pitchFamily="34" charset="0"/>
              </a:rPr>
              <a:t>i da se Sao </a:t>
            </a:r>
            <a:r>
              <a:rPr lang="sr-Latn-CS" sz="2000" smtClean="0">
                <a:latin typeface="Calibri" pitchFamily="34" charset="0"/>
              </a:rPr>
              <a:t>Paolo </a:t>
            </a:r>
            <a:r>
              <a:rPr lang="sr-Latn-CS" sz="2000">
                <a:latin typeface="Calibri" pitchFamily="34" charset="0"/>
              </a:rPr>
              <a:t>ustanovi kao jedan od internacionalnih umetničkih centara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File:The Egg Chair.jpg"/>
          <p:cNvPicPr>
            <a:picLocks noChangeAspect="1" noChangeArrowheads="1"/>
          </p:cNvPicPr>
          <p:nvPr/>
        </p:nvPicPr>
        <p:blipFill>
          <a:blip r:embed="rId2"/>
          <a:srcRect/>
          <a:stretch>
            <a:fillRect/>
          </a:stretch>
        </p:blipFill>
        <p:spPr bwMode="auto">
          <a:xfrm>
            <a:off x="457200" y="457200"/>
            <a:ext cx="3676650" cy="5095875"/>
          </a:xfrm>
          <a:prstGeom prst="rect">
            <a:avLst/>
          </a:prstGeom>
          <a:noFill/>
        </p:spPr>
      </p:pic>
      <p:pic>
        <p:nvPicPr>
          <p:cNvPr id="109571" name="Picture 3" descr="File:The Swan&amp;The Egg.jpg"/>
          <p:cNvPicPr>
            <a:picLocks noChangeAspect="1" noChangeArrowheads="1"/>
          </p:cNvPicPr>
          <p:nvPr/>
        </p:nvPicPr>
        <p:blipFill>
          <a:blip r:embed="rId3"/>
          <a:srcRect/>
          <a:stretch>
            <a:fillRect/>
          </a:stretch>
        </p:blipFill>
        <p:spPr bwMode="auto">
          <a:xfrm>
            <a:off x="4572000" y="228600"/>
            <a:ext cx="4286250" cy="5715000"/>
          </a:xfrm>
          <a:prstGeom prst="rect">
            <a:avLst/>
          </a:prstGeom>
          <a:noFill/>
        </p:spPr>
      </p:pic>
      <p:sp>
        <p:nvSpPr>
          <p:cNvPr id="109572" name="Rectangle 4"/>
          <p:cNvSpPr>
            <a:spLocks noChangeArrowheads="1"/>
          </p:cNvSpPr>
          <p:nvPr/>
        </p:nvSpPr>
        <p:spPr bwMode="auto">
          <a:xfrm>
            <a:off x="457200" y="6172200"/>
            <a:ext cx="4163897" cy="369332"/>
          </a:xfrm>
          <a:prstGeom prst="rect">
            <a:avLst/>
          </a:prstGeom>
          <a:noFill/>
          <a:ln w="9525">
            <a:noFill/>
            <a:miter lim="800000"/>
            <a:headEnd/>
            <a:tailEnd/>
          </a:ln>
          <a:effectLst/>
        </p:spPr>
        <p:txBody>
          <a:bodyPr wrap="none" anchor="ctr">
            <a:spAutoFit/>
          </a:bodyPr>
          <a:lstStyle/>
          <a:p>
            <a:r>
              <a:rPr lang="en-US" dirty="0"/>
              <a:t>Arne Jacobsen: </a:t>
            </a:r>
            <a:r>
              <a:rPr lang="en-US" i="1" dirty="0"/>
              <a:t>Egg + </a:t>
            </a:r>
            <a:r>
              <a:rPr lang="sr-Latn-RS" i="1" dirty="0" smtClean="0"/>
              <a:t>Swan</a:t>
            </a:r>
            <a:r>
              <a:rPr lang="en-US" i="1" dirty="0" smtClean="0"/>
              <a:t> </a:t>
            </a:r>
            <a:r>
              <a:rPr lang="en-US" i="1" dirty="0"/>
              <a:t>Chair</a:t>
            </a:r>
            <a:r>
              <a:rPr lang="en-US" dirty="0"/>
              <a:t> 1955/58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File:IBM Selectric.jpg"/>
          <p:cNvPicPr>
            <a:picLocks noChangeAspect="1" noChangeArrowheads="1"/>
          </p:cNvPicPr>
          <p:nvPr/>
        </p:nvPicPr>
        <p:blipFill>
          <a:blip r:embed="rId2"/>
          <a:srcRect/>
          <a:stretch>
            <a:fillRect/>
          </a:stretch>
        </p:blipFill>
        <p:spPr bwMode="auto">
          <a:xfrm>
            <a:off x="0" y="0"/>
            <a:ext cx="4648200" cy="3486150"/>
          </a:xfrm>
          <a:prstGeom prst="rect">
            <a:avLst/>
          </a:prstGeom>
          <a:noFill/>
        </p:spPr>
      </p:pic>
      <p:pic>
        <p:nvPicPr>
          <p:cNvPr id="110595" name="Picture 3" descr="File:Olivetti Lettera 22 by LjL.jpeg"/>
          <p:cNvPicPr>
            <a:picLocks noChangeAspect="1" noChangeArrowheads="1"/>
          </p:cNvPicPr>
          <p:nvPr/>
        </p:nvPicPr>
        <p:blipFill>
          <a:blip r:embed="rId3"/>
          <a:srcRect/>
          <a:stretch>
            <a:fillRect/>
          </a:stretch>
        </p:blipFill>
        <p:spPr bwMode="auto">
          <a:xfrm>
            <a:off x="4905375" y="3311525"/>
            <a:ext cx="4238625" cy="3546475"/>
          </a:xfrm>
          <a:prstGeom prst="rect">
            <a:avLst/>
          </a:prstGeom>
          <a:noFill/>
        </p:spPr>
      </p:pic>
      <p:sp>
        <p:nvSpPr>
          <p:cNvPr id="110596" name="Rectangle 4"/>
          <p:cNvSpPr>
            <a:spLocks noChangeArrowheads="1"/>
          </p:cNvSpPr>
          <p:nvPr/>
        </p:nvSpPr>
        <p:spPr bwMode="auto">
          <a:xfrm>
            <a:off x="5105400" y="2209800"/>
            <a:ext cx="4038600" cy="641350"/>
          </a:xfrm>
          <a:prstGeom prst="rect">
            <a:avLst/>
          </a:prstGeom>
          <a:noFill/>
          <a:ln w="9525">
            <a:noFill/>
            <a:miter lim="800000"/>
            <a:headEnd/>
            <a:tailEnd/>
          </a:ln>
          <a:effectLst/>
        </p:spPr>
        <p:txBody>
          <a:bodyPr anchor="ctr">
            <a:spAutoFit/>
          </a:bodyPr>
          <a:lstStyle/>
          <a:p>
            <a:r>
              <a:rPr lang="en-US">
                <a:hlinkClick r:id="rId4" tooltip="Marcello Nizzoli"/>
              </a:rPr>
              <a:t>Marcello Nizzoli</a:t>
            </a:r>
            <a:r>
              <a:rPr lang="en-US"/>
              <a:t>: </a:t>
            </a:r>
            <a:r>
              <a:rPr lang="en-US" i="1"/>
              <a:t>Lettera</a:t>
            </a:r>
            <a:r>
              <a:rPr lang="en-US"/>
              <a:t> 22 von Olivetti </a:t>
            </a:r>
          </a:p>
        </p:txBody>
      </p:sp>
      <p:sp>
        <p:nvSpPr>
          <p:cNvPr id="110597" name="Rectangle 5"/>
          <p:cNvSpPr>
            <a:spLocks noChangeArrowheads="1"/>
          </p:cNvSpPr>
          <p:nvPr/>
        </p:nvSpPr>
        <p:spPr bwMode="auto">
          <a:xfrm>
            <a:off x="304800" y="4267200"/>
            <a:ext cx="4191000" cy="366713"/>
          </a:xfrm>
          <a:prstGeom prst="rect">
            <a:avLst/>
          </a:prstGeom>
          <a:noFill/>
          <a:ln w="9525">
            <a:noFill/>
            <a:miter lim="800000"/>
            <a:headEnd/>
            <a:tailEnd/>
          </a:ln>
          <a:effectLst/>
        </p:spPr>
        <p:txBody>
          <a:bodyPr anchor="ctr">
            <a:spAutoFit/>
          </a:bodyPr>
          <a:lstStyle/>
          <a:p>
            <a:r>
              <a:rPr lang="en-US">
                <a:hlinkClick r:id="rId5" tooltip="Eliot Noyes"/>
              </a:rPr>
              <a:t>Eliot Noyes</a:t>
            </a:r>
            <a:r>
              <a:rPr lang="en-US"/>
              <a:t>: </a:t>
            </a:r>
            <a:r>
              <a:rPr lang="en-US" i="1"/>
              <a:t>Selectric</a:t>
            </a:r>
            <a:r>
              <a:rPr lang="en-US"/>
              <a:t> von IBM 196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File:Braun HF 1 v2.jpg"/>
          <p:cNvPicPr>
            <a:picLocks noChangeAspect="1" noChangeArrowheads="1"/>
          </p:cNvPicPr>
          <p:nvPr/>
        </p:nvPicPr>
        <p:blipFill>
          <a:blip r:embed="rId2"/>
          <a:srcRect/>
          <a:stretch>
            <a:fillRect/>
          </a:stretch>
        </p:blipFill>
        <p:spPr bwMode="auto">
          <a:xfrm>
            <a:off x="381000" y="228600"/>
            <a:ext cx="4238625" cy="5715000"/>
          </a:xfrm>
          <a:prstGeom prst="rect">
            <a:avLst/>
          </a:prstGeom>
          <a:noFill/>
        </p:spPr>
      </p:pic>
      <p:sp>
        <p:nvSpPr>
          <p:cNvPr id="111619" name="Rectangle 3"/>
          <p:cNvSpPr>
            <a:spLocks noChangeArrowheads="1"/>
          </p:cNvSpPr>
          <p:nvPr/>
        </p:nvSpPr>
        <p:spPr bwMode="auto">
          <a:xfrm>
            <a:off x="4419600" y="6096000"/>
            <a:ext cx="4419600" cy="366713"/>
          </a:xfrm>
          <a:prstGeom prst="rect">
            <a:avLst/>
          </a:prstGeom>
          <a:noFill/>
          <a:ln w="9525">
            <a:noFill/>
            <a:miter lim="800000"/>
            <a:headEnd/>
            <a:tailEnd/>
          </a:ln>
          <a:effectLst/>
        </p:spPr>
        <p:txBody>
          <a:bodyPr anchor="ctr">
            <a:spAutoFit/>
          </a:bodyPr>
          <a:lstStyle/>
          <a:p>
            <a:r>
              <a:rPr lang="en-US">
                <a:hlinkClick r:id="rId3" tooltip="Herbert Hirche"/>
              </a:rPr>
              <a:t>Herbert Hirche</a:t>
            </a:r>
            <a:r>
              <a:rPr lang="en-US"/>
              <a:t>: </a:t>
            </a:r>
            <a:r>
              <a:rPr lang="en-US" i="1"/>
              <a:t>HF 1</a:t>
            </a:r>
            <a:r>
              <a:rPr lang="en-US"/>
              <a:t> von Braun 1958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Fridericianum-d12_resize"/>
          <p:cNvPicPr>
            <a:picLocks noChangeAspect="1" noChangeArrowheads="1"/>
          </p:cNvPicPr>
          <p:nvPr/>
        </p:nvPicPr>
        <p:blipFill>
          <a:blip r:embed="rId2"/>
          <a:srcRect/>
          <a:stretch>
            <a:fillRect/>
          </a:stretch>
        </p:blipFill>
        <p:spPr bwMode="auto">
          <a:xfrm>
            <a:off x="228600" y="152400"/>
            <a:ext cx="8610600" cy="5867400"/>
          </a:xfrm>
          <a:prstGeom prst="rect">
            <a:avLst/>
          </a:prstGeom>
          <a:noFill/>
        </p:spPr>
      </p:pic>
      <p:sp>
        <p:nvSpPr>
          <p:cNvPr id="112643" name="Rectangle 3"/>
          <p:cNvSpPr>
            <a:spLocks noChangeArrowheads="1"/>
          </p:cNvSpPr>
          <p:nvPr/>
        </p:nvSpPr>
        <p:spPr bwMode="auto">
          <a:xfrm>
            <a:off x="3124200" y="6175375"/>
            <a:ext cx="3287713" cy="457200"/>
          </a:xfrm>
          <a:prstGeom prst="rect">
            <a:avLst/>
          </a:prstGeom>
          <a:noFill/>
          <a:ln w="9525">
            <a:noFill/>
            <a:miter lim="800000"/>
            <a:headEnd/>
            <a:tailEnd/>
          </a:ln>
          <a:effectLst/>
        </p:spPr>
        <p:txBody>
          <a:bodyPr wrap="none">
            <a:spAutoFit/>
          </a:bodyPr>
          <a:lstStyle/>
          <a:p>
            <a:r>
              <a:rPr lang="sr-Latn-CS" sz="2400"/>
              <a:t>Museum </a:t>
            </a:r>
            <a:r>
              <a:rPr lang="en-US" sz="2400"/>
              <a:t>Fridericianum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File:Briefmarke Frank Stella d4 1997.jpg"/>
          <p:cNvPicPr>
            <a:picLocks noChangeAspect="1" noChangeArrowheads="1"/>
          </p:cNvPicPr>
          <p:nvPr/>
        </p:nvPicPr>
        <p:blipFill>
          <a:blip r:embed="rId2"/>
          <a:srcRect/>
          <a:stretch>
            <a:fillRect/>
          </a:stretch>
        </p:blipFill>
        <p:spPr bwMode="auto">
          <a:xfrm>
            <a:off x="228600" y="228600"/>
            <a:ext cx="5029200" cy="3030538"/>
          </a:xfrm>
          <a:prstGeom prst="rect">
            <a:avLst/>
          </a:prstGeom>
          <a:noFill/>
        </p:spPr>
      </p:pic>
      <p:sp>
        <p:nvSpPr>
          <p:cNvPr id="113667" name="Rectangle 3"/>
          <p:cNvSpPr>
            <a:spLocks noChangeArrowheads="1"/>
          </p:cNvSpPr>
          <p:nvPr/>
        </p:nvSpPr>
        <p:spPr bwMode="auto">
          <a:xfrm>
            <a:off x="5619750" y="320675"/>
            <a:ext cx="2990850" cy="1477328"/>
          </a:xfrm>
          <a:prstGeom prst="rect">
            <a:avLst/>
          </a:prstGeom>
          <a:noFill/>
          <a:ln w="9525">
            <a:noFill/>
            <a:miter lim="800000"/>
            <a:headEnd/>
            <a:tailEnd/>
          </a:ln>
          <a:effectLst/>
        </p:spPr>
        <p:txBody>
          <a:bodyPr anchor="ctr">
            <a:spAutoFit/>
          </a:bodyPr>
          <a:lstStyle/>
          <a:p>
            <a:r>
              <a:rPr lang="en-US" dirty="0" smtClean="0"/>
              <a:t>P</a:t>
            </a:r>
            <a:r>
              <a:rPr lang="sr-Latn-RS" dirty="0" smtClean="0"/>
              <a:t>oštanska marka idata povodom </a:t>
            </a:r>
            <a:r>
              <a:rPr lang="en-US" dirty="0" err="1" smtClean="0"/>
              <a:t>documenta</a:t>
            </a:r>
            <a:r>
              <a:rPr lang="sr-Latn-CS" dirty="0" smtClean="0"/>
              <a:t> 10 (1997)</a:t>
            </a:r>
            <a:r>
              <a:rPr lang="en-US" dirty="0" smtClean="0"/>
              <a:t> </a:t>
            </a:r>
            <a:r>
              <a:rPr lang="sr-Latn-RS" dirty="0" smtClean="0"/>
              <a:t>a na kojoj je reprodukovan rad Frenka Stele prikazan na d4</a:t>
            </a:r>
            <a:r>
              <a:rPr lang="en-US" dirty="0" smtClean="0"/>
              <a:t> </a:t>
            </a:r>
            <a:endParaRPr lang="en-US" dirty="0"/>
          </a:p>
        </p:txBody>
      </p:sp>
      <p:sp>
        <p:nvSpPr>
          <p:cNvPr id="113668" name="Rectangle 4"/>
          <p:cNvSpPr>
            <a:spLocks noChangeArrowheads="1"/>
          </p:cNvSpPr>
          <p:nvPr/>
        </p:nvSpPr>
        <p:spPr bwMode="auto">
          <a:xfrm>
            <a:off x="228600" y="3657600"/>
            <a:ext cx="8610600" cy="3046988"/>
          </a:xfrm>
          <a:prstGeom prst="rect">
            <a:avLst/>
          </a:prstGeom>
          <a:noFill/>
          <a:ln w="9525">
            <a:noFill/>
            <a:miter lim="800000"/>
            <a:headEnd/>
            <a:tailEnd/>
          </a:ln>
          <a:effectLst/>
        </p:spPr>
        <p:txBody>
          <a:bodyPr>
            <a:spAutoFit/>
          </a:bodyPr>
          <a:lstStyle/>
          <a:p>
            <a:r>
              <a:rPr lang="sr-Latn-CS" sz="2400" b="1" dirty="0">
                <a:latin typeface="Calibri" pitchFamily="34" charset="0"/>
              </a:rPr>
              <a:t>d4</a:t>
            </a:r>
            <a:r>
              <a:rPr lang="sr-Latn-CS" sz="2400" dirty="0">
                <a:latin typeface="Calibri" pitchFamily="34" charset="0"/>
              </a:rPr>
              <a:t> - 1968. godina će doneti documenta na kojima će se dogoditi konačni generacijski obračun, i izložba će se u potpunosti okrenuti savremenoj sceni bez retrospektivnih pogleda</a:t>
            </a:r>
            <a:r>
              <a:rPr lang="sr-Latn-CS" sz="2400" dirty="0" smtClean="0">
                <a:latin typeface="Calibri" pitchFamily="34" charset="0"/>
              </a:rPr>
              <a:t>.</a:t>
            </a:r>
          </a:p>
          <a:p>
            <a:endParaRPr lang="sr-Latn-CS" sz="2400" dirty="0">
              <a:latin typeface="Calibri" pitchFamily="34" charset="0"/>
            </a:endParaRPr>
          </a:p>
          <a:p>
            <a:r>
              <a:rPr lang="sr-Latn-RS" sz="2400" b="1" dirty="0" smtClean="0">
                <a:latin typeface="Calibri" pitchFamily="34" charset="0"/>
              </a:rPr>
              <a:t>d</a:t>
            </a:r>
            <a:r>
              <a:rPr lang="en-US" sz="2400" b="1" dirty="0" smtClean="0">
                <a:latin typeface="Calibri" pitchFamily="34" charset="0"/>
              </a:rPr>
              <a:t>4</a:t>
            </a:r>
            <a:r>
              <a:rPr lang="en-US" sz="2400" dirty="0" smtClean="0">
                <a:latin typeface="Calibri" pitchFamily="34" charset="0"/>
              </a:rPr>
              <a:t> </a:t>
            </a:r>
            <a:r>
              <a:rPr lang="sr-Latn-CS" sz="2400" dirty="0" smtClean="0">
                <a:latin typeface="Calibri" pitchFamily="34" charset="0"/>
              </a:rPr>
              <a:t>obeležena </a:t>
            </a:r>
            <a:r>
              <a:rPr lang="sr-Latn-CS" sz="2400" dirty="0">
                <a:latin typeface="Calibri" pitchFamily="34" charset="0"/>
              </a:rPr>
              <a:t>dominacijom američke umetnosti </a:t>
            </a:r>
            <a:r>
              <a:rPr lang="sr-Latn-CS" sz="2400" dirty="0" smtClean="0">
                <a:latin typeface="Calibri" pitchFamily="34" charset="0"/>
              </a:rPr>
              <a:t>–pored slika postslikarske</a:t>
            </a:r>
            <a:r>
              <a:rPr lang="en-US" sz="2400" dirty="0" smtClean="0">
                <a:latin typeface="Calibri" pitchFamily="34" charset="0"/>
              </a:rPr>
              <a:t> </a:t>
            </a:r>
            <a:r>
              <a:rPr lang="sr-Latn-CS" sz="2400" dirty="0">
                <a:latin typeface="Calibri" pitchFamily="34" charset="0"/>
              </a:rPr>
              <a:t>apstrakcije</a:t>
            </a:r>
            <a:r>
              <a:rPr lang="en-US" sz="2400" dirty="0">
                <a:latin typeface="Calibri" pitchFamily="34" charset="0"/>
              </a:rPr>
              <a:t> </a:t>
            </a:r>
            <a:r>
              <a:rPr lang="sr-Latn-CS" sz="2400" dirty="0">
                <a:latin typeface="Calibri" pitchFamily="34" charset="0"/>
              </a:rPr>
              <a:t>i </a:t>
            </a:r>
            <a:r>
              <a:rPr lang="en-US" sz="2400" dirty="0">
                <a:latin typeface="Calibri" pitchFamily="34" charset="0"/>
              </a:rPr>
              <a:t>color field </a:t>
            </a:r>
            <a:r>
              <a:rPr lang="sr-Latn-CS" sz="2400" dirty="0" smtClean="0">
                <a:latin typeface="Calibri" pitchFamily="34" charset="0"/>
              </a:rPr>
              <a:t>slikarstva</a:t>
            </a:r>
            <a:r>
              <a:rPr lang="en-US" sz="2400" dirty="0" smtClean="0">
                <a:latin typeface="Calibri" pitchFamily="34" charset="0"/>
              </a:rPr>
              <a:t>, </a:t>
            </a:r>
            <a:r>
              <a:rPr lang="sr-Latn-RS" sz="2400" dirty="0" smtClean="0">
                <a:latin typeface="Calibri" pitchFamily="34" charset="0"/>
              </a:rPr>
              <a:t>bili su zastupljeni radovi minimal art-a i pop-art-a sa fokusom na analizu i novo razumevanje njihovog odnosa prema </a:t>
            </a:r>
            <a:r>
              <a:rPr lang="sr-Latn-CS" sz="2400" dirty="0" smtClean="0">
                <a:latin typeface="Calibri" pitchFamily="34" charset="0"/>
              </a:rPr>
              <a:t>realnosti</a:t>
            </a:r>
            <a:endParaRPr lang="en-US" sz="2400" dirty="0">
              <a:latin typeface="Calibri"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File:Christo documenta IV.jpg"/>
          <p:cNvPicPr>
            <a:picLocks noChangeAspect="1" noChangeArrowheads="1"/>
          </p:cNvPicPr>
          <p:nvPr/>
        </p:nvPicPr>
        <p:blipFill>
          <a:blip r:embed="rId2"/>
          <a:srcRect/>
          <a:stretch>
            <a:fillRect/>
          </a:stretch>
        </p:blipFill>
        <p:spPr bwMode="auto">
          <a:xfrm>
            <a:off x="0" y="0"/>
            <a:ext cx="4411663" cy="6858000"/>
          </a:xfrm>
          <a:prstGeom prst="rect">
            <a:avLst/>
          </a:prstGeom>
          <a:noFill/>
        </p:spPr>
      </p:pic>
      <p:sp>
        <p:nvSpPr>
          <p:cNvPr id="114691" name="Rectangle 3"/>
          <p:cNvSpPr>
            <a:spLocks noChangeArrowheads="1"/>
          </p:cNvSpPr>
          <p:nvPr/>
        </p:nvSpPr>
        <p:spPr bwMode="auto">
          <a:xfrm>
            <a:off x="4572000" y="5715000"/>
            <a:ext cx="4267200" cy="923330"/>
          </a:xfrm>
          <a:prstGeom prst="rect">
            <a:avLst/>
          </a:prstGeom>
          <a:noFill/>
          <a:ln w="9525">
            <a:noFill/>
            <a:miter lim="800000"/>
            <a:headEnd/>
            <a:tailEnd/>
          </a:ln>
          <a:effectLst/>
        </p:spPr>
        <p:txBody>
          <a:bodyPr anchor="ctr">
            <a:spAutoFit/>
          </a:bodyPr>
          <a:lstStyle/>
          <a:p>
            <a:r>
              <a:rPr lang="sr-Latn-RS" dirty="0" smtClean="0"/>
              <a:t>Kristo i Žan Klod “Paket od 5600 kubnih metara”</a:t>
            </a:r>
            <a:r>
              <a:rPr lang="en-US" dirty="0" smtClean="0"/>
              <a:t> 4</a:t>
            </a:r>
            <a:r>
              <a:rPr lang="en-US" dirty="0"/>
              <a:t>. </a:t>
            </a:r>
            <a:r>
              <a:rPr lang="en-US" dirty="0" err="1"/>
              <a:t>documenta</a:t>
            </a:r>
            <a:r>
              <a:rPr lang="en-US" dirty="0"/>
              <a:t>, </a:t>
            </a:r>
            <a:r>
              <a:rPr lang="sr-Latn-RS" dirty="0" smtClean="0"/>
              <a:t>fotografisano</a:t>
            </a:r>
            <a:r>
              <a:rPr lang="en-US" dirty="0" smtClean="0"/>
              <a:t> </a:t>
            </a:r>
            <a:r>
              <a:rPr lang="en-US" dirty="0"/>
              <a:t>30. </a:t>
            </a:r>
            <a:r>
              <a:rPr lang="sr-Latn-RS" dirty="0" smtClean="0"/>
              <a:t>jula</a:t>
            </a:r>
            <a:r>
              <a:rPr lang="en-US" dirty="0" smtClean="0"/>
              <a:t> </a:t>
            </a:r>
            <a:r>
              <a:rPr lang="en-US" dirty="0"/>
              <a:t>1968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a:srcRect/>
          <a:stretch>
            <a:fillRect/>
          </a:stretch>
        </p:blipFill>
        <p:spPr bwMode="auto">
          <a:xfrm>
            <a:off x="3282950" y="152400"/>
            <a:ext cx="2736850" cy="3943350"/>
          </a:xfrm>
          <a:prstGeom prst="rect">
            <a:avLst/>
          </a:prstGeom>
          <a:noFill/>
          <a:ln w="9525">
            <a:noFill/>
            <a:miter lim="800000"/>
            <a:headEnd/>
            <a:tailEnd/>
          </a:ln>
          <a:effectLst/>
        </p:spPr>
      </p:pic>
      <p:pic>
        <p:nvPicPr>
          <p:cNvPr id="115715" name="Picture 3"/>
          <p:cNvPicPr>
            <a:picLocks noChangeAspect="1" noChangeArrowheads="1"/>
          </p:cNvPicPr>
          <p:nvPr/>
        </p:nvPicPr>
        <p:blipFill>
          <a:blip r:embed="rId3"/>
          <a:srcRect/>
          <a:stretch>
            <a:fillRect/>
          </a:stretch>
        </p:blipFill>
        <p:spPr bwMode="auto">
          <a:xfrm>
            <a:off x="6178550" y="152400"/>
            <a:ext cx="2736850" cy="3943350"/>
          </a:xfrm>
          <a:prstGeom prst="rect">
            <a:avLst/>
          </a:prstGeom>
          <a:noFill/>
          <a:ln w="9525">
            <a:noFill/>
            <a:miter lim="800000"/>
            <a:headEnd/>
            <a:tailEnd/>
          </a:ln>
          <a:effectLst/>
        </p:spPr>
      </p:pic>
      <p:sp>
        <p:nvSpPr>
          <p:cNvPr id="115716" name="Rectangle 4"/>
          <p:cNvSpPr>
            <a:spLocks noChangeArrowheads="1"/>
          </p:cNvSpPr>
          <p:nvPr/>
        </p:nvSpPr>
        <p:spPr bwMode="auto">
          <a:xfrm>
            <a:off x="457200" y="212725"/>
            <a:ext cx="2184400" cy="396875"/>
          </a:xfrm>
          <a:prstGeom prst="rect">
            <a:avLst/>
          </a:prstGeom>
          <a:noFill/>
          <a:ln w="9525">
            <a:noFill/>
            <a:miter lim="800000"/>
            <a:headEnd/>
            <a:tailEnd/>
          </a:ln>
          <a:effectLst/>
        </p:spPr>
        <p:txBody>
          <a:bodyPr wrap="none">
            <a:spAutoFit/>
          </a:bodyPr>
          <a:lstStyle/>
          <a:p>
            <a:r>
              <a:rPr lang="sr-Latn-CS" sz="2000">
                <a:solidFill>
                  <a:schemeClr val="tx2"/>
                </a:solidFill>
                <a:latin typeface="Calibri" pitchFamily="34" charset="0"/>
              </a:rPr>
              <a:t>documenta 5, 1972</a:t>
            </a:r>
            <a:endParaRPr lang="en-US" sz="2000">
              <a:solidFill>
                <a:schemeClr val="tx2"/>
              </a:solidFill>
              <a:latin typeface="Calibri" pitchFamily="34" charset="0"/>
            </a:endParaRPr>
          </a:p>
        </p:txBody>
      </p:sp>
      <p:sp>
        <p:nvSpPr>
          <p:cNvPr id="115717" name="Rectangle 5"/>
          <p:cNvSpPr>
            <a:spLocks noChangeArrowheads="1"/>
          </p:cNvSpPr>
          <p:nvPr/>
        </p:nvSpPr>
        <p:spPr bwMode="auto">
          <a:xfrm>
            <a:off x="76200" y="4174188"/>
            <a:ext cx="8915400" cy="2677656"/>
          </a:xfrm>
          <a:prstGeom prst="rect">
            <a:avLst/>
          </a:prstGeom>
          <a:noFill/>
          <a:ln w="9525">
            <a:noFill/>
            <a:miter lim="800000"/>
            <a:headEnd/>
            <a:tailEnd/>
          </a:ln>
          <a:effectLst/>
        </p:spPr>
        <p:txBody>
          <a:bodyPr wrap="square">
            <a:spAutoFit/>
          </a:bodyPr>
          <a:lstStyle/>
          <a:p>
            <a:pPr>
              <a:lnSpc>
                <a:spcPct val="80000"/>
              </a:lnSpc>
              <a:spcBef>
                <a:spcPct val="20000"/>
              </a:spcBef>
            </a:pPr>
            <a:r>
              <a:rPr lang="sr-Latn-CS" sz="2000" dirty="0">
                <a:latin typeface="Calibri" pitchFamily="34" charset="0"/>
              </a:rPr>
              <a:t>važan prekid u dotadašnjoj istoriji ove manifestacije: </a:t>
            </a:r>
            <a:r>
              <a:rPr lang="sr-Latn-CS" sz="2000" u="sng" dirty="0">
                <a:latin typeface="Calibri" pitchFamily="34" charset="0"/>
              </a:rPr>
              <a:t>imenovanje umetničkog direktora </a:t>
            </a:r>
            <a:r>
              <a:rPr lang="sr-Latn-CS" sz="2000" dirty="0">
                <a:latin typeface="Calibri" pitchFamily="34" charset="0"/>
              </a:rPr>
              <a:t>koji će svoj izbor umetnika i dela temeljiti pre svega na </a:t>
            </a:r>
            <a:r>
              <a:rPr lang="sr-Latn-CS" sz="2000" u="sng" dirty="0">
                <a:latin typeface="Calibri" pitchFamily="34" charset="0"/>
              </a:rPr>
              <a:t>tematskom okviru </a:t>
            </a:r>
            <a:r>
              <a:rPr lang="sr-Latn-CS" sz="2000" u="sng" dirty="0" smtClean="0">
                <a:latin typeface="Calibri" pitchFamily="34" charset="0"/>
              </a:rPr>
              <a:t>(</a:t>
            </a:r>
            <a:r>
              <a:rPr lang="sr-Latn-CS" sz="2000" dirty="0" smtClean="0">
                <a:latin typeface="Calibri" pitchFamily="34" charset="0"/>
              </a:rPr>
              <a:t>napušta se dotadašnji </a:t>
            </a:r>
            <a:r>
              <a:rPr lang="sr-Latn-CS" sz="2000" dirty="0">
                <a:latin typeface="Calibri" pitchFamily="34" charset="0"/>
              </a:rPr>
              <a:t>princip izbora radova prema njihovom potencijalnom individualnom ili inovativnom </a:t>
            </a:r>
            <a:r>
              <a:rPr lang="sr-Latn-CS" sz="2000" dirty="0" smtClean="0">
                <a:latin typeface="Calibri" pitchFamily="34" charset="0"/>
              </a:rPr>
              <a:t>kvalitetu). </a:t>
            </a:r>
            <a:endParaRPr lang="sr-Latn-CS" sz="2000" dirty="0">
              <a:latin typeface="Calibri" pitchFamily="34" charset="0"/>
            </a:endParaRPr>
          </a:p>
          <a:p>
            <a:pPr>
              <a:lnSpc>
                <a:spcPct val="80000"/>
              </a:lnSpc>
              <a:spcBef>
                <a:spcPct val="20000"/>
              </a:spcBef>
            </a:pPr>
            <a:endParaRPr lang="sr-Latn-CS" sz="2000" dirty="0">
              <a:latin typeface="Calibri" pitchFamily="34" charset="0"/>
            </a:endParaRPr>
          </a:p>
          <a:p>
            <a:pPr>
              <a:lnSpc>
                <a:spcPct val="80000"/>
              </a:lnSpc>
              <a:spcBef>
                <a:spcPct val="20000"/>
              </a:spcBef>
            </a:pPr>
            <a:r>
              <a:rPr lang="sr-Latn-CS" sz="2000" dirty="0">
                <a:latin typeface="Calibri" pitchFamily="34" charset="0"/>
              </a:rPr>
              <a:t>veoma široko poimanje pojma umetnosti rezultovalo je izložbom koja je predstavila najrazličitije umetničke pozicije i </a:t>
            </a:r>
            <a:r>
              <a:rPr lang="sr-Latn-CS" sz="2000" dirty="0" smtClean="0">
                <a:latin typeface="Calibri" pitchFamily="34" charset="0"/>
              </a:rPr>
              <a:t>tendencije, instalacije, performanse i akcionu umetnosti, uključujući introvertne, hermetične savremene umetničke pozicije, zajedno sa paralelnim domenima </a:t>
            </a:r>
            <a:r>
              <a:rPr lang="sr-Latn-CS" sz="2000" dirty="0">
                <a:latin typeface="Calibri" pitchFamily="34" charset="0"/>
              </a:rPr>
              <a:t>vizuelne produkcije (npr. advertajzing, politička ikonografija, religiozno-etnološke predstave, SF predstave</a:t>
            </a:r>
            <a:r>
              <a:rPr lang="sr-Latn-CS" sz="2000" dirty="0" smtClean="0">
                <a:latin typeface="Calibri" pitchFamily="34" charset="0"/>
              </a:rPr>
              <a:t>).</a:t>
            </a:r>
            <a:endParaRPr lang="sr-Latn-CS" sz="2000" dirty="0">
              <a:latin typeface="Calibri" pitchFamily="34" charset="0"/>
            </a:endParaRPr>
          </a:p>
        </p:txBody>
      </p:sp>
      <p:sp>
        <p:nvSpPr>
          <p:cNvPr id="115718" name="Rectangle 6"/>
          <p:cNvSpPr>
            <a:spLocks noChangeArrowheads="1"/>
          </p:cNvSpPr>
          <p:nvPr/>
        </p:nvSpPr>
        <p:spPr bwMode="auto">
          <a:xfrm>
            <a:off x="304800" y="762000"/>
            <a:ext cx="2743200" cy="2031325"/>
          </a:xfrm>
          <a:prstGeom prst="rect">
            <a:avLst/>
          </a:prstGeom>
          <a:noFill/>
          <a:ln w="9525">
            <a:noFill/>
            <a:miter lim="800000"/>
            <a:headEnd/>
            <a:tailEnd/>
          </a:ln>
          <a:effectLst/>
        </p:spPr>
        <p:txBody>
          <a:bodyPr wrap="square">
            <a:spAutoFit/>
          </a:bodyPr>
          <a:lstStyle/>
          <a:p>
            <a:r>
              <a:rPr lang="en-US" dirty="0"/>
              <a:t>“Knowing as a</a:t>
            </a:r>
          </a:p>
          <a:p>
            <a:r>
              <a:rPr lang="en-US" dirty="0"/>
              <a:t>form of social work means changing reality</a:t>
            </a:r>
          </a:p>
          <a:p>
            <a:r>
              <a:rPr lang="en-US" dirty="0"/>
              <a:t>by changing its representation and its</a:t>
            </a:r>
          </a:p>
          <a:p>
            <a:r>
              <a:rPr lang="en-US" dirty="0"/>
              <a:t>instruments of knowledge</a:t>
            </a:r>
            <a:r>
              <a:rPr lang="en-US" dirty="0" smtClean="0"/>
              <a:t>.”</a:t>
            </a:r>
            <a:r>
              <a:rPr lang="sr-Latn-RS" dirty="0" smtClean="0"/>
              <a:t> Harald Zeman</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Related image"/>
          <p:cNvPicPr>
            <a:picLocks noChangeAspect="1" noChangeArrowheads="1"/>
          </p:cNvPicPr>
          <p:nvPr/>
        </p:nvPicPr>
        <p:blipFill>
          <a:blip r:embed="rId2"/>
          <a:srcRect/>
          <a:stretch>
            <a:fillRect/>
          </a:stretch>
        </p:blipFill>
        <p:spPr bwMode="auto">
          <a:xfrm>
            <a:off x="0" y="0"/>
            <a:ext cx="4286250" cy="2838450"/>
          </a:xfrm>
          <a:prstGeom prst="rect">
            <a:avLst/>
          </a:prstGeom>
          <a:noFill/>
        </p:spPr>
      </p:pic>
      <p:pic>
        <p:nvPicPr>
          <p:cNvPr id="116739" name="Picture 3" descr="Related image"/>
          <p:cNvPicPr>
            <a:picLocks noChangeAspect="1" noChangeArrowheads="1"/>
          </p:cNvPicPr>
          <p:nvPr/>
        </p:nvPicPr>
        <p:blipFill>
          <a:blip r:embed="rId3" cstate="print"/>
          <a:srcRect/>
          <a:stretch>
            <a:fillRect/>
          </a:stretch>
        </p:blipFill>
        <p:spPr bwMode="auto">
          <a:xfrm>
            <a:off x="3124200" y="2778125"/>
            <a:ext cx="6019800" cy="4079875"/>
          </a:xfrm>
          <a:prstGeom prst="rect">
            <a:avLst/>
          </a:prstGeom>
          <a:noFill/>
        </p:spPr>
      </p:pic>
      <p:sp>
        <p:nvSpPr>
          <p:cNvPr id="116740" name="Rectangle 4"/>
          <p:cNvSpPr>
            <a:spLocks noChangeArrowheads="1"/>
          </p:cNvSpPr>
          <p:nvPr/>
        </p:nvSpPr>
        <p:spPr bwMode="auto">
          <a:xfrm>
            <a:off x="76200" y="4724400"/>
            <a:ext cx="2971800" cy="2031325"/>
          </a:xfrm>
          <a:prstGeom prst="rect">
            <a:avLst/>
          </a:prstGeom>
          <a:noFill/>
          <a:ln w="9525">
            <a:noFill/>
            <a:miter lim="800000"/>
            <a:headEnd/>
            <a:tailEnd/>
          </a:ln>
          <a:effectLst/>
        </p:spPr>
        <p:txBody>
          <a:bodyPr anchor="ctr">
            <a:spAutoFit/>
          </a:bodyPr>
          <a:lstStyle/>
          <a:p>
            <a:pPr algn="r"/>
            <a:r>
              <a:rPr lang="en-US" dirty="0"/>
              <a:t>Joseph </a:t>
            </a:r>
            <a:r>
              <a:rPr lang="en-US" dirty="0" err="1" smtClean="0"/>
              <a:t>Beuy</a:t>
            </a:r>
            <a:r>
              <a:rPr lang="sr-Latn-RS" dirty="0" smtClean="0"/>
              <a:t>s</a:t>
            </a:r>
            <a:r>
              <a:rPr lang="en-US" dirty="0" smtClean="0"/>
              <a:t>, </a:t>
            </a:r>
            <a:r>
              <a:rPr lang="en-US" dirty="0" err="1"/>
              <a:t>Büro</a:t>
            </a:r>
            <a:r>
              <a:rPr lang="en-US" dirty="0"/>
              <a:t> </a:t>
            </a:r>
            <a:r>
              <a:rPr lang="en-US" dirty="0" err="1"/>
              <a:t>der</a:t>
            </a:r>
            <a:r>
              <a:rPr lang="en-US" dirty="0"/>
              <a:t> </a:t>
            </a:r>
            <a:r>
              <a:rPr lang="en-US" dirty="0" err="1"/>
              <a:t>Organisation</a:t>
            </a:r>
            <a:r>
              <a:rPr lang="en-US" dirty="0"/>
              <a:t> </a:t>
            </a:r>
            <a:r>
              <a:rPr lang="en-US" dirty="0" err="1"/>
              <a:t>für</a:t>
            </a:r>
            <a:r>
              <a:rPr lang="en-US" dirty="0"/>
              <a:t> </a:t>
            </a:r>
            <a:r>
              <a:rPr lang="en-US" dirty="0" err="1"/>
              <a:t>direkte</a:t>
            </a:r>
            <a:r>
              <a:rPr lang="en-US" dirty="0"/>
              <a:t> </a:t>
            </a:r>
            <a:r>
              <a:rPr lang="en-US" dirty="0" err="1"/>
              <a:t>Demokratie</a:t>
            </a:r>
            <a:r>
              <a:rPr lang="en-US" dirty="0"/>
              <a:t> </a:t>
            </a:r>
            <a:r>
              <a:rPr lang="en-US" dirty="0" err="1"/>
              <a:t>durch</a:t>
            </a:r>
            <a:r>
              <a:rPr lang="en-US" dirty="0"/>
              <a:t> </a:t>
            </a:r>
            <a:r>
              <a:rPr lang="en-US" dirty="0" err="1"/>
              <a:t>Volksabstimmung</a:t>
            </a:r>
            <a:r>
              <a:rPr lang="en-US" dirty="0"/>
              <a:t>, </a:t>
            </a:r>
            <a:r>
              <a:rPr lang="en-US" dirty="0" err="1"/>
              <a:t>documenta</a:t>
            </a:r>
            <a:r>
              <a:rPr lang="en-US" dirty="0"/>
              <a:t> 5, Museum </a:t>
            </a:r>
            <a:r>
              <a:rPr lang="en-US" dirty="0" err="1"/>
              <a:t>Fridericianum</a:t>
            </a:r>
            <a:r>
              <a:rPr lang="en-US" dirty="0"/>
              <a:t>, Kassel, Germany, 1972</a:t>
            </a:r>
            <a:r>
              <a:rPr lang="en-US" dirty="0" smtClean="0"/>
              <a:t>. </a:t>
            </a:r>
            <a:endParaRPr lang="en-US" dirty="0"/>
          </a:p>
        </p:txBody>
      </p:sp>
      <p:sp>
        <p:nvSpPr>
          <p:cNvPr id="116741" name="Rectangle 5"/>
          <p:cNvSpPr>
            <a:spLocks noChangeArrowheads="1"/>
          </p:cNvSpPr>
          <p:nvPr/>
        </p:nvSpPr>
        <p:spPr bwMode="auto">
          <a:xfrm>
            <a:off x="4495800" y="76200"/>
            <a:ext cx="4572000" cy="2308324"/>
          </a:xfrm>
          <a:prstGeom prst="rect">
            <a:avLst/>
          </a:prstGeom>
          <a:noFill/>
          <a:ln w="9525">
            <a:noFill/>
            <a:miter lim="800000"/>
            <a:headEnd/>
            <a:tailEnd/>
          </a:ln>
          <a:effectLst/>
        </p:spPr>
        <p:txBody>
          <a:bodyPr>
            <a:spAutoFit/>
          </a:bodyPr>
          <a:lstStyle/>
          <a:p>
            <a:r>
              <a:rPr lang="sr-Latn-CS" dirty="0"/>
              <a:t>Ono po čemu su ova documenta ostala zapamćena jeste i biro </a:t>
            </a:r>
            <a:r>
              <a:rPr lang="sr-Latn-CS" b="1" dirty="0"/>
              <a:t>«Organizacije za direktnu demokratiju putem plebiscita</a:t>
            </a:r>
            <a:r>
              <a:rPr lang="sr-Latn-CS" dirty="0"/>
              <a:t>» </a:t>
            </a:r>
            <a:r>
              <a:rPr lang="sr-Latn-CS" dirty="0" smtClean="0"/>
              <a:t>Jozefa Bojsa, </a:t>
            </a:r>
            <a:r>
              <a:rPr lang="sr-Latn-CS" dirty="0"/>
              <a:t>otvorenog u zgradi Museuma Fridericianuma u kome je tokom 100 dana </a:t>
            </a:r>
            <a:r>
              <a:rPr lang="sr-Latn-CS" dirty="0" smtClean="0"/>
              <a:t>Bojs </a:t>
            </a:r>
            <a:r>
              <a:rPr lang="sr-Latn-CS" dirty="0"/>
              <a:t>vodio debate sa posetiocima, ukazujući da umetnost može biti ukorenjena u javnom životu, izvan </a:t>
            </a:r>
            <a:r>
              <a:rPr lang="sr-Latn-CS" dirty="0" smtClean="0"/>
              <a:t>estetskih </a:t>
            </a:r>
            <a:r>
              <a:rPr lang="sr-Latn-CS" dirty="0"/>
              <a:t>kategorija.</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weeps-le-fresnoy"/>
          <p:cNvPicPr>
            <a:picLocks noChangeAspect="1" noChangeArrowheads="1"/>
          </p:cNvPicPr>
          <p:nvPr/>
        </p:nvPicPr>
        <p:blipFill>
          <a:blip r:embed="rId2"/>
          <a:srcRect/>
          <a:stretch>
            <a:fillRect/>
          </a:stretch>
        </p:blipFill>
        <p:spPr bwMode="auto">
          <a:xfrm>
            <a:off x="0" y="1143000"/>
            <a:ext cx="4289425" cy="5715000"/>
          </a:xfrm>
          <a:prstGeom prst="rect">
            <a:avLst/>
          </a:prstGeom>
          <a:noFill/>
        </p:spPr>
      </p:pic>
      <p:pic>
        <p:nvPicPr>
          <p:cNvPr id="117763" name="Picture 3" descr="ANd9GcQTQ-OqlNSnbqX_gbsUMzBy5Fke65t3EQHh7EVR4MuRzg8vNVJZ"/>
          <p:cNvPicPr>
            <a:picLocks noChangeAspect="1" noChangeArrowheads="1"/>
          </p:cNvPicPr>
          <p:nvPr/>
        </p:nvPicPr>
        <p:blipFill>
          <a:blip r:embed="rId3"/>
          <a:srcRect/>
          <a:stretch>
            <a:fillRect/>
          </a:stretch>
        </p:blipFill>
        <p:spPr bwMode="auto">
          <a:xfrm>
            <a:off x="4572000" y="0"/>
            <a:ext cx="4572000" cy="3490913"/>
          </a:xfrm>
          <a:prstGeom prst="rect">
            <a:avLst/>
          </a:prstGeom>
          <a:noFill/>
        </p:spPr>
      </p:pic>
      <p:sp>
        <p:nvSpPr>
          <p:cNvPr id="117764" name="Rectangle 4"/>
          <p:cNvSpPr>
            <a:spLocks noChangeArrowheads="1"/>
          </p:cNvSpPr>
          <p:nvPr/>
        </p:nvSpPr>
        <p:spPr bwMode="auto">
          <a:xfrm>
            <a:off x="4419600" y="4953000"/>
            <a:ext cx="4724400" cy="1200329"/>
          </a:xfrm>
          <a:prstGeom prst="rect">
            <a:avLst/>
          </a:prstGeom>
          <a:noFill/>
          <a:ln w="9525">
            <a:noFill/>
            <a:miter lim="800000"/>
            <a:headEnd/>
            <a:tailEnd/>
          </a:ln>
          <a:effectLst/>
        </p:spPr>
        <p:txBody>
          <a:bodyPr>
            <a:spAutoFit/>
          </a:bodyPr>
          <a:lstStyle/>
          <a:p>
            <a:r>
              <a:rPr lang="sr-Latn-CS" b="1" dirty="0"/>
              <a:t>documenta </a:t>
            </a:r>
            <a:r>
              <a:rPr lang="sr-Latn-CS" b="1" dirty="0" smtClean="0"/>
              <a:t>6, 1977</a:t>
            </a:r>
            <a:r>
              <a:rPr lang="sr-Latn-CS" dirty="0"/>
              <a:t>. (umetnički direktor Manfred Schneckenburger), su zapamćena po radovima Billa Viole “He Weeps for You” (1976</a:t>
            </a:r>
            <a:r>
              <a:rPr lang="sr-Latn-CS" dirty="0" smtClean="0"/>
              <a:t>), i...</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File:Viola_he_weeps.jpg‎"/>
          <p:cNvPicPr>
            <a:picLocks noChangeAspect="1" noChangeArrowheads="1"/>
          </p:cNvPicPr>
          <p:nvPr/>
        </p:nvPicPr>
        <p:blipFill>
          <a:blip r:embed="rId2"/>
          <a:srcRect/>
          <a:stretch>
            <a:fillRect/>
          </a:stretch>
        </p:blipFill>
        <p:spPr bwMode="auto">
          <a:xfrm>
            <a:off x="533400" y="228600"/>
            <a:ext cx="8153400" cy="6115050"/>
          </a:xfrm>
          <a:prstGeom prst="rect">
            <a:avLst/>
          </a:prstGeom>
          <a:noFill/>
        </p:spPr>
      </p:pic>
      <p:sp>
        <p:nvSpPr>
          <p:cNvPr id="118787" name="Rectangle 3"/>
          <p:cNvSpPr>
            <a:spLocks noChangeArrowheads="1"/>
          </p:cNvSpPr>
          <p:nvPr/>
        </p:nvSpPr>
        <p:spPr bwMode="auto">
          <a:xfrm>
            <a:off x="2438400" y="6248400"/>
            <a:ext cx="3867150" cy="366713"/>
          </a:xfrm>
          <a:prstGeom prst="rect">
            <a:avLst/>
          </a:prstGeom>
          <a:noFill/>
          <a:ln w="9525">
            <a:noFill/>
            <a:miter lim="800000"/>
            <a:headEnd/>
            <a:tailEnd/>
          </a:ln>
          <a:effectLst/>
        </p:spPr>
        <p:txBody>
          <a:bodyPr wrap="none">
            <a:spAutoFit/>
          </a:bodyPr>
          <a:lstStyle/>
          <a:p>
            <a:r>
              <a:rPr lang="sr-Latn-CS"/>
              <a:t>Bill Viole “He Weeps for You” (1976)</a:t>
            </a: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Biennale-Sao-Paulo-27_2006"/>
          <p:cNvPicPr>
            <a:picLocks noChangeAspect="1" noChangeArrowheads="1"/>
          </p:cNvPicPr>
          <p:nvPr/>
        </p:nvPicPr>
        <p:blipFill>
          <a:blip r:embed="rId2"/>
          <a:srcRect/>
          <a:stretch>
            <a:fillRect/>
          </a:stretch>
        </p:blipFill>
        <p:spPr bwMode="auto">
          <a:xfrm>
            <a:off x="76200" y="76200"/>
            <a:ext cx="4419600" cy="3197225"/>
          </a:xfrm>
          <a:prstGeom prst="rect">
            <a:avLst/>
          </a:prstGeom>
          <a:noFill/>
        </p:spPr>
      </p:pic>
      <p:sp>
        <p:nvSpPr>
          <p:cNvPr id="89091" name="Rectangle 3"/>
          <p:cNvSpPr>
            <a:spLocks noChangeArrowheads="1"/>
          </p:cNvSpPr>
          <p:nvPr/>
        </p:nvSpPr>
        <p:spPr bwMode="auto">
          <a:xfrm>
            <a:off x="4572000" y="76200"/>
            <a:ext cx="4572000" cy="6457152"/>
          </a:xfrm>
          <a:prstGeom prst="rect">
            <a:avLst/>
          </a:prstGeom>
          <a:noFill/>
          <a:ln w="9525">
            <a:noFill/>
            <a:miter lim="800000"/>
            <a:headEnd/>
            <a:tailEnd/>
          </a:ln>
          <a:effectLst/>
        </p:spPr>
        <p:txBody>
          <a:bodyPr wrap="square">
            <a:spAutoFit/>
          </a:bodyPr>
          <a:lstStyle/>
          <a:p>
            <a:pPr marL="342900" indent="-342900">
              <a:lnSpc>
                <a:spcPct val="80000"/>
              </a:lnSpc>
              <a:spcBef>
                <a:spcPct val="20000"/>
              </a:spcBef>
            </a:pPr>
            <a:r>
              <a:rPr lang="sr-Latn-CS" sz="2200" dirty="0">
                <a:latin typeface="Calibri" pitchFamily="34" charset="0"/>
              </a:rPr>
              <a:t>20. oktobra 1951. godine otvara se Prvo bijenale u Sao Paolu na kome su u jednom prostoru izlagali umetnici iz 23 </a:t>
            </a:r>
            <a:r>
              <a:rPr lang="sr-Latn-CS" sz="2200" dirty="0" smtClean="0">
                <a:latin typeface="Calibri" pitchFamily="34" charset="0"/>
              </a:rPr>
              <a:t>zemlje. U strukturnom smislu, Bijnale u Sao paolu ponavlja venecijanski model sa </a:t>
            </a:r>
            <a:r>
              <a:rPr lang="sr-Latn-CS" sz="2200" dirty="0">
                <a:latin typeface="Calibri" pitchFamily="34" charset="0"/>
              </a:rPr>
              <a:t>tom razlikom:</a:t>
            </a:r>
          </a:p>
          <a:p>
            <a:pPr marL="342900" indent="-342900">
              <a:lnSpc>
                <a:spcPct val="80000"/>
              </a:lnSpc>
              <a:spcBef>
                <a:spcPct val="20000"/>
              </a:spcBef>
              <a:buFontTx/>
              <a:buAutoNum type="arabicPeriod"/>
            </a:pPr>
            <a:r>
              <a:rPr lang="sr-Latn-CS" sz="2200" dirty="0">
                <a:latin typeface="Calibri" pitchFamily="34" charset="0"/>
              </a:rPr>
              <a:t>da zemlje koje učestvuju nemaju svoju zgradu – paviljon, u </a:t>
            </a:r>
            <a:r>
              <a:rPr lang="sr-Latn-CS" sz="2200" dirty="0" smtClean="0">
                <a:latin typeface="Calibri" pitchFamily="34" charset="0"/>
              </a:rPr>
              <a:t>kojoj </a:t>
            </a:r>
            <a:r>
              <a:rPr lang="sr-Latn-CS" sz="2200" dirty="0">
                <a:latin typeface="Calibri" pitchFamily="34" charset="0"/>
              </a:rPr>
              <a:t>bi izlagale svoje umetnike, i </a:t>
            </a:r>
          </a:p>
          <a:p>
            <a:pPr marL="342900" indent="-342900">
              <a:lnSpc>
                <a:spcPct val="80000"/>
              </a:lnSpc>
              <a:spcBef>
                <a:spcPct val="20000"/>
              </a:spcBef>
              <a:buFontTx/>
              <a:buAutoNum type="arabicPeriod"/>
            </a:pPr>
            <a:r>
              <a:rPr lang="sr-Latn-CS" sz="2200" dirty="0">
                <a:latin typeface="Calibri" pitchFamily="34" charset="0"/>
              </a:rPr>
              <a:t>što je spisak zemalja učesnica različit – pre svega zastupljeni su umetnici iz zemalja Latinske Amerike, koje </a:t>
            </a:r>
            <a:r>
              <a:rPr lang="sr-Latn-CS" sz="2200" dirty="0" smtClean="0">
                <a:latin typeface="Calibri" pitchFamily="34" charset="0"/>
              </a:rPr>
              <a:t>na </a:t>
            </a:r>
            <a:r>
              <a:rPr lang="sr-Latn-CS" sz="2200" dirty="0">
                <a:latin typeface="Calibri" pitchFamily="34" charset="0"/>
              </a:rPr>
              <a:t>venecijanskom Bijenalu, sa izuzetkom </a:t>
            </a:r>
            <a:r>
              <a:rPr lang="sr-Latn-CS" sz="2200" dirty="0" smtClean="0">
                <a:latin typeface="Calibri" pitchFamily="34" charset="0"/>
              </a:rPr>
              <a:t>Brazila</a:t>
            </a:r>
            <a:r>
              <a:rPr lang="en-US" sz="2200" dirty="0" smtClean="0">
                <a:latin typeface="Calibri" pitchFamily="34" charset="0"/>
              </a:rPr>
              <a:t> </a:t>
            </a:r>
            <a:r>
              <a:rPr lang="sr-Latn-RS" sz="2200" dirty="0" smtClean="0">
                <a:latin typeface="Calibri" pitchFamily="34" charset="0"/>
              </a:rPr>
              <a:t>(</a:t>
            </a:r>
            <a:r>
              <a:rPr lang="en-US" sz="2200" dirty="0" smtClean="0">
                <a:latin typeface="Calibri" pitchFamily="34" charset="0"/>
              </a:rPr>
              <a:t>1964</a:t>
            </a:r>
            <a:r>
              <a:rPr lang="sr-Latn-RS" sz="2200" dirty="0" smtClean="0">
                <a:latin typeface="Calibri" pitchFamily="34" charset="0"/>
              </a:rPr>
              <a:t>)</a:t>
            </a:r>
            <a:r>
              <a:rPr lang="sr-Latn-CS" sz="2200" dirty="0" smtClean="0">
                <a:latin typeface="Calibri" pitchFamily="34" charset="0"/>
              </a:rPr>
              <a:t>, Venecuele (1954) </a:t>
            </a:r>
            <a:r>
              <a:rPr lang="sr-Latn-CS" sz="2200" dirty="0">
                <a:latin typeface="Calibri" pitchFamily="34" charset="0"/>
              </a:rPr>
              <a:t>i </a:t>
            </a:r>
            <a:r>
              <a:rPr lang="sr-Latn-CS" sz="2200" dirty="0" smtClean="0">
                <a:latin typeface="Calibri" pitchFamily="34" charset="0"/>
              </a:rPr>
              <a:t>Urugvaja (1960), </a:t>
            </a:r>
            <a:r>
              <a:rPr lang="sr-Latn-CS" sz="2200" dirty="0">
                <a:latin typeface="Calibri" pitchFamily="34" charset="0"/>
              </a:rPr>
              <a:t>nemaju svoje paviljone već su objedinjene pod nazivom ILLA (Bolivija, Čile, Kolumbija, Kostarika, Kuba, El Salvador, Gvatemala, Haiti, Panama, Paragvaj, Peru, Dominikanska republika ) </a:t>
            </a:r>
            <a:r>
              <a:rPr lang="sr-Latn-CS" sz="2200" dirty="0" smtClean="0">
                <a:latin typeface="Calibri" pitchFamily="34" charset="0"/>
              </a:rPr>
              <a:t>izlagale </a:t>
            </a:r>
            <a:r>
              <a:rPr lang="sr-Latn-CS" sz="2200" dirty="0">
                <a:latin typeface="Calibri" pitchFamily="34" charset="0"/>
              </a:rPr>
              <a:t>van Giardina.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6910020134"/>
          <p:cNvPicPr>
            <a:picLocks noChangeAspect="1" noChangeArrowheads="1"/>
          </p:cNvPicPr>
          <p:nvPr/>
        </p:nvPicPr>
        <p:blipFill>
          <a:blip r:embed="rId2"/>
          <a:srcRect/>
          <a:stretch>
            <a:fillRect/>
          </a:stretch>
        </p:blipFill>
        <p:spPr bwMode="auto">
          <a:xfrm>
            <a:off x="0" y="0"/>
            <a:ext cx="5029200" cy="3240088"/>
          </a:xfrm>
          <a:prstGeom prst="rect">
            <a:avLst/>
          </a:prstGeom>
          <a:noFill/>
        </p:spPr>
      </p:pic>
      <p:pic>
        <p:nvPicPr>
          <p:cNvPr id="119811" name="Picture 3" descr="Richard-Serra-1"/>
          <p:cNvPicPr>
            <a:picLocks noChangeAspect="1" noChangeArrowheads="1"/>
          </p:cNvPicPr>
          <p:nvPr/>
        </p:nvPicPr>
        <p:blipFill>
          <a:blip r:embed="rId3"/>
          <a:srcRect/>
          <a:stretch>
            <a:fillRect/>
          </a:stretch>
        </p:blipFill>
        <p:spPr bwMode="auto">
          <a:xfrm>
            <a:off x="5038725" y="3114675"/>
            <a:ext cx="4105275" cy="3743325"/>
          </a:xfrm>
          <a:prstGeom prst="rect">
            <a:avLst/>
          </a:prstGeom>
          <a:noFill/>
        </p:spPr>
      </p:pic>
      <p:sp>
        <p:nvSpPr>
          <p:cNvPr id="119812" name="Rectangle 4"/>
          <p:cNvSpPr>
            <a:spLocks noChangeArrowheads="1"/>
          </p:cNvSpPr>
          <p:nvPr/>
        </p:nvSpPr>
        <p:spPr bwMode="auto">
          <a:xfrm>
            <a:off x="5105400" y="152400"/>
            <a:ext cx="3962400" cy="923330"/>
          </a:xfrm>
          <a:prstGeom prst="rect">
            <a:avLst/>
          </a:prstGeom>
          <a:noFill/>
          <a:ln w="9525">
            <a:noFill/>
            <a:miter lim="800000"/>
            <a:headEnd/>
            <a:tailEnd/>
          </a:ln>
          <a:effectLst/>
        </p:spPr>
        <p:txBody>
          <a:bodyPr>
            <a:spAutoFit/>
          </a:bodyPr>
          <a:lstStyle/>
          <a:p>
            <a:r>
              <a:rPr lang="sr-Latn-CS" dirty="0" smtClean="0"/>
              <a:t>... velikim </a:t>
            </a:r>
            <a:r>
              <a:rPr lang="sr-Latn-CS" dirty="0"/>
              <a:t>skulpturama u javnom prostoru kao što su skulptura </a:t>
            </a:r>
            <a:r>
              <a:rPr lang="sr-Latn-CS" dirty="0" smtClean="0"/>
              <a:t>Ričarda Sere </a:t>
            </a:r>
            <a:r>
              <a:rPr lang="sr-Latn-CS" dirty="0"/>
              <a:t>“Terminal” (1977</a:t>
            </a:r>
            <a:r>
              <a:rPr lang="sr-Latn-CS" dirty="0" smtClean="0"/>
              <a:t>) i ...</a:t>
            </a:r>
            <a:endParaRPr lang="en-US" dirty="0"/>
          </a:p>
        </p:txBody>
      </p:sp>
      <p:sp>
        <p:nvSpPr>
          <p:cNvPr id="5" name="Rectangle 4"/>
          <p:cNvSpPr/>
          <p:nvPr/>
        </p:nvSpPr>
        <p:spPr>
          <a:xfrm>
            <a:off x="1752600" y="3352800"/>
            <a:ext cx="3159326" cy="369332"/>
          </a:xfrm>
          <a:prstGeom prst="rect">
            <a:avLst/>
          </a:prstGeom>
        </p:spPr>
        <p:txBody>
          <a:bodyPr wrap="none">
            <a:spAutoFit/>
          </a:bodyPr>
          <a:lstStyle/>
          <a:p>
            <a:r>
              <a:rPr lang="sr-Latn-CS" dirty="0" smtClean="0"/>
              <a:t>Richard Serra “Terminal” (1977)</a:t>
            </a:r>
            <a:endParaRPr lang="sr-Latn-C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erraTerminalKassel_77kl"/>
          <p:cNvPicPr>
            <a:picLocks noChangeAspect="1" noChangeArrowheads="1"/>
          </p:cNvPicPr>
          <p:nvPr/>
        </p:nvPicPr>
        <p:blipFill>
          <a:blip r:embed="rId2"/>
          <a:srcRect/>
          <a:stretch>
            <a:fillRect/>
          </a:stretch>
        </p:blipFill>
        <p:spPr bwMode="auto">
          <a:xfrm>
            <a:off x="1066800" y="974725"/>
            <a:ext cx="6705600" cy="4694238"/>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show_image"/>
          <p:cNvPicPr>
            <a:picLocks noChangeAspect="1" noChangeArrowheads="1"/>
          </p:cNvPicPr>
          <p:nvPr/>
        </p:nvPicPr>
        <p:blipFill>
          <a:blip r:embed="rId2"/>
          <a:srcRect/>
          <a:stretch>
            <a:fillRect/>
          </a:stretch>
        </p:blipFill>
        <p:spPr bwMode="auto">
          <a:xfrm>
            <a:off x="0" y="765175"/>
            <a:ext cx="9144000" cy="4433888"/>
          </a:xfrm>
          <a:prstGeom prst="rect">
            <a:avLst/>
          </a:prstGeom>
          <a:noFill/>
        </p:spPr>
      </p:pic>
      <p:sp>
        <p:nvSpPr>
          <p:cNvPr id="121859" name="Rectangle 3"/>
          <p:cNvSpPr>
            <a:spLocks noChangeArrowheads="1"/>
          </p:cNvSpPr>
          <p:nvPr/>
        </p:nvSpPr>
        <p:spPr bwMode="auto">
          <a:xfrm>
            <a:off x="1143000" y="5791200"/>
            <a:ext cx="7636834" cy="369332"/>
          </a:xfrm>
          <a:prstGeom prst="rect">
            <a:avLst/>
          </a:prstGeom>
          <a:noFill/>
          <a:ln w="9525">
            <a:noFill/>
            <a:miter lim="800000"/>
            <a:headEnd/>
            <a:tailEnd/>
          </a:ln>
          <a:effectLst/>
        </p:spPr>
        <p:txBody>
          <a:bodyPr wrap="none">
            <a:spAutoFit/>
          </a:bodyPr>
          <a:lstStyle/>
          <a:p>
            <a:r>
              <a:rPr lang="sr-Latn-CS" dirty="0" smtClean="0"/>
              <a:t>... radu Valtera de Marije </a:t>
            </a:r>
            <a:r>
              <a:rPr lang="sr-Latn-CS" dirty="0"/>
              <a:t>“Vertical Earth Kilometre” (1977), šipka od </a:t>
            </a:r>
            <a:r>
              <a:rPr lang="sr-Latn-CS" dirty="0" smtClean="0"/>
              <a:t>mesinga. i...</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File:Walter de Maria Vertikaler Erdkilometer.jpg"/>
          <p:cNvPicPr>
            <a:picLocks noChangeAspect="1" noChangeArrowheads="1"/>
          </p:cNvPicPr>
          <p:nvPr/>
        </p:nvPicPr>
        <p:blipFill>
          <a:blip r:embed="rId2"/>
          <a:srcRect/>
          <a:stretch>
            <a:fillRect/>
          </a:stretch>
        </p:blipFill>
        <p:spPr bwMode="auto">
          <a:xfrm>
            <a:off x="1362075" y="576263"/>
            <a:ext cx="6419850" cy="5705475"/>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ANd9GcROcY5GdV5P1_xPE0uRQgwLYUtI7rI0vm_mV873_RtWsFSE3Sddvg"/>
          <p:cNvPicPr>
            <a:picLocks noChangeAspect="1" noChangeArrowheads="1"/>
          </p:cNvPicPr>
          <p:nvPr/>
        </p:nvPicPr>
        <p:blipFill>
          <a:blip r:embed="rId2"/>
          <a:srcRect/>
          <a:stretch>
            <a:fillRect/>
          </a:stretch>
        </p:blipFill>
        <p:spPr bwMode="auto">
          <a:xfrm>
            <a:off x="0" y="0"/>
            <a:ext cx="4352925" cy="2905125"/>
          </a:xfrm>
          <a:prstGeom prst="rect">
            <a:avLst/>
          </a:prstGeom>
          <a:noFill/>
        </p:spPr>
      </p:pic>
      <p:pic>
        <p:nvPicPr>
          <p:cNvPr id="123907" name="Picture 3" descr="AR00958_10"/>
          <p:cNvPicPr>
            <a:picLocks noChangeAspect="1" noChangeArrowheads="1"/>
          </p:cNvPicPr>
          <p:nvPr/>
        </p:nvPicPr>
        <p:blipFill>
          <a:blip r:embed="rId3"/>
          <a:srcRect/>
          <a:stretch>
            <a:fillRect/>
          </a:stretch>
        </p:blipFill>
        <p:spPr bwMode="auto">
          <a:xfrm>
            <a:off x="5410200" y="2362200"/>
            <a:ext cx="3190875" cy="4495800"/>
          </a:xfrm>
          <a:prstGeom prst="rect">
            <a:avLst/>
          </a:prstGeom>
          <a:noFill/>
        </p:spPr>
      </p:pic>
      <p:pic>
        <p:nvPicPr>
          <p:cNvPr id="123908" name="Picture 4" descr="HPAbeuys"/>
          <p:cNvPicPr>
            <a:picLocks noChangeAspect="1" noChangeArrowheads="1"/>
          </p:cNvPicPr>
          <p:nvPr/>
        </p:nvPicPr>
        <p:blipFill>
          <a:blip r:embed="rId4"/>
          <a:srcRect/>
          <a:stretch>
            <a:fillRect/>
          </a:stretch>
        </p:blipFill>
        <p:spPr bwMode="auto">
          <a:xfrm>
            <a:off x="0" y="3424238"/>
            <a:ext cx="4953000" cy="3433762"/>
          </a:xfrm>
          <a:prstGeom prst="rect">
            <a:avLst/>
          </a:prstGeom>
          <a:noFill/>
        </p:spPr>
      </p:pic>
      <p:sp>
        <p:nvSpPr>
          <p:cNvPr id="123909" name="Rectangle 5"/>
          <p:cNvSpPr>
            <a:spLocks noChangeArrowheads="1"/>
          </p:cNvSpPr>
          <p:nvPr/>
        </p:nvSpPr>
        <p:spPr bwMode="auto">
          <a:xfrm>
            <a:off x="4572000" y="165100"/>
            <a:ext cx="4343400" cy="1754326"/>
          </a:xfrm>
          <a:prstGeom prst="rect">
            <a:avLst/>
          </a:prstGeom>
          <a:noFill/>
          <a:ln w="9525">
            <a:noFill/>
            <a:miter lim="800000"/>
            <a:headEnd/>
            <a:tailEnd/>
          </a:ln>
          <a:effectLst/>
        </p:spPr>
        <p:txBody>
          <a:bodyPr>
            <a:spAutoFit/>
          </a:bodyPr>
          <a:lstStyle/>
          <a:p>
            <a:r>
              <a:rPr lang="sr-Latn-CS" dirty="0" smtClean="0"/>
              <a:t>... po Bojsovom radu “Honey </a:t>
            </a:r>
            <a:r>
              <a:rPr lang="sr-Latn-CS" dirty="0"/>
              <a:t>pump at the work place”, </a:t>
            </a:r>
            <a:r>
              <a:rPr lang="sr-Latn-CS" dirty="0" smtClean="0"/>
              <a:t>izvedenom </a:t>
            </a:r>
            <a:r>
              <a:rPr lang="sr-Latn-CS" dirty="0"/>
              <a:t>na stepeništu </a:t>
            </a:r>
            <a:r>
              <a:rPr lang="sr-Latn-CS" dirty="0" smtClean="0"/>
              <a:t>rotonde (sistem koji je trebalo </a:t>
            </a:r>
            <a:r>
              <a:rPr lang="sr-Latn-CS" dirty="0"/>
              <a:t>da simbolizuje metaforički karakter savremene </a:t>
            </a:r>
            <a:r>
              <a:rPr lang="sr-Latn-CS" dirty="0" smtClean="0"/>
              <a:t>umetnosti </a:t>
            </a:r>
            <a:r>
              <a:rPr lang="sr-Latn-CS" dirty="0"/>
              <a:t>kao organske celine koja formira samostalno </a:t>
            </a:r>
            <a:r>
              <a:rPr lang="sr-Latn-CS" dirty="0" smtClean="0"/>
              <a:t>društvo)</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a:srcRect/>
          <a:stretch>
            <a:fillRect/>
          </a:stretch>
        </p:blipFill>
        <p:spPr bwMode="auto">
          <a:xfrm>
            <a:off x="685800" y="609600"/>
            <a:ext cx="2867025" cy="4114800"/>
          </a:xfrm>
          <a:prstGeom prst="rect">
            <a:avLst/>
          </a:prstGeom>
          <a:noFill/>
          <a:ln w="9525">
            <a:noFill/>
            <a:miter lim="800000"/>
            <a:headEnd/>
            <a:tailEnd/>
          </a:ln>
          <a:effectLst/>
        </p:spPr>
      </p:pic>
      <p:sp>
        <p:nvSpPr>
          <p:cNvPr id="124931" name="Rectangle 3"/>
          <p:cNvSpPr>
            <a:spLocks noChangeArrowheads="1"/>
          </p:cNvSpPr>
          <p:nvPr/>
        </p:nvSpPr>
        <p:spPr bwMode="auto">
          <a:xfrm>
            <a:off x="0" y="5332413"/>
            <a:ext cx="9144000" cy="1190625"/>
          </a:xfrm>
          <a:prstGeom prst="rect">
            <a:avLst/>
          </a:prstGeom>
          <a:noFill/>
          <a:ln w="9525">
            <a:noFill/>
            <a:miter lim="800000"/>
            <a:headEnd/>
            <a:tailEnd/>
          </a:ln>
          <a:effectLst/>
        </p:spPr>
        <p:txBody>
          <a:bodyPr anchor="ctr">
            <a:spAutoFit/>
          </a:bodyPr>
          <a:lstStyle/>
          <a:p>
            <a:r>
              <a:rPr lang="en-US" dirty="0">
                <a:latin typeface="Calibri" pitchFamily="34" charset="0"/>
              </a:rPr>
              <a:t>Rudi Fuchs</a:t>
            </a:r>
            <a:r>
              <a:rPr lang="sr-Latn-CS" dirty="0">
                <a:latin typeface="Calibri" pitchFamily="34" charset="0"/>
              </a:rPr>
              <a:t>, </a:t>
            </a:r>
            <a:r>
              <a:rPr lang="sr-Latn-CS" dirty="0" smtClean="0">
                <a:latin typeface="Calibri" pitchFamily="34" charset="0"/>
              </a:rPr>
              <a:t>Documebta 7 (1982)</a:t>
            </a:r>
            <a:endParaRPr lang="sr-Latn-CS" dirty="0">
              <a:latin typeface="Calibri" pitchFamily="34" charset="0"/>
            </a:endParaRPr>
          </a:p>
          <a:p>
            <a:r>
              <a:rPr lang="sr-Latn-CS" dirty="0">
                <a:latin typeface="Calibri" pitchFamily="34" charset="0"/>
              </a:rPr>
              <a:t>objedinio umetnike različitih generacija koji su, po njegovom sudu, bili akteri svetske savremene scene, i nije ih grupisao prema principima sličnosti u stilu ili geografskoj pripadnosti, već je sledio princip </a:t>
            </a:r>
            <a:r>
              <a:rPr lang="sr-Latn-CS" u="sng" dirty="0">
                <a:latin typeface="Calibri" pitchFamily="34" charset="0"/>
              </a:rPr>
              <a:t>individualnih dijaloga sa namerom da se paralele ili suprotnosti učine vidljivim.</a:t>
            </a:r>
            <a:r>
              <a:rPr lang="en-US" u="sng" dirty="0"/>
              <a:t> </a:t>
            </a:r>
          </a:p>
        </p:txBody>
      </p:sp>
      <p:pic>
        <p:nvPicPr>
          <p:cNvPr id="124932" name="Picture 4"/>
          <p:cNvPicPr>
            <a:picLocks noChangeAspect="1" noChangeArrowheads="1"/>
          </p:cNvPicPr>
          <p:nvPr/>
        </p:nvPicPr>
        <p:blipFill>
          <a:blip r:embed="rId3"/>
          <a:srcRect/>
          <a:stretch>
            <a:fillRect/>
          </a:stretch>
        </p:blipFill>
        <p:spPr bwMode="auto">
          <a:xfrm>
            <a:off x="5181600" y="685800"/>
            <a:ext cx="2819400" cy="4191000"/>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3" descr="resize"/>
          <p:cNvPicPr>
            <a:picLocks noChangeAspect="1" noChangeArrowheads="1"/>
          </p:cNvPicPr>
          <p:nvPr/>
        </p:nvPicPr>
        <p:blipFill>
          <a:blip r:embed="rId2"/>
          <a:srcRect/>
          <a:stretch>
            <a:fillRect/>
          </a:stretch>
        </p:blipFill>
        <p:spPr bwMode="auto">
          <a:xfrm>
            <a:off x="5842000" y="1905000"/>
            <a:ext cx="3302000" cy="4953000"/>
          </a:xfrm>
          <a:prstGeom prst="rect">
            <a:avLst/>
          </a:prstGeom>
          <a:noFill/>
        </p:spPr>
      </p:pic>
      <p:sp>
        <p:nvSpPr>
          <p:cNvPr id="125956" name="Rectangle 4"/>
          <p:cNvSpPr>
            <a:spLocks noChangeArrowheads="1"/>
          </p:cNvSpPr>
          <p:nvPr/>
        </p:nvSpPr>
        <p:spPr bwMode="auto">
          <a:xfrm>
            <a:off x="152400" y="3413125"/>
            <a:ext cx="5486400" cy="3170099"/>
          </a:xfrm>
          <a:prstGeom prst="rect">
            <a:avLst/>
          </a:prstGeom>
          <a:noFill/>
          <a:ln w="9525">
            <a:noFill/>
            <a:miter lim="800000"/>
            <a:headEnd/>
            <a:tailEnd/>
          </a:ln>
          <a:effectLst/>
        </p:spPr>
        <p:txBody>
          <a:bodyPr>
            <a:spAutoFit/>
          </a:bodyPr>
          <a:lstStyle/>
          <a:p>
            <a:r>
              <a:rPr lang="en-US" sz="2000" dirty="0" smtClean="0">
                <a:latin typeface="Calibri" pitchFamily="34" charset="0"/>
              </a:rPr>
              <a:t>B</a:t>
            </a:r>
            <a:r>
              <a:rPr lang="sr-Latn-RS" sz="2000" dirty="0" smtClean="0">
                <a:latin typeface="Calibri" pitchFamily="34" charset="0"/>
              </a:rPr>
              <a:t>oj</a:t>
            </a:r>
            <a:r>
              <a:rPr lang="en-US" sz="2000" dirty="0" smtClean="0">
                <a:latin typeface="Calibri" pitchFamily="34" charset="0"/>
              </a:rPr>
              <a:t>s </a:t>
            </a:r>
            <a:r>
              <a:rPr lang="en-US" sz="2000" dirty="0">
                <a:latin typeface="Calibri" pitchFamily="34" charset="0"/>
              </a:rPr>
              <a:t>“7000 Oak Trees</a:t>
            </a:r>
            <a:r>
              <a:rPr lang="en-US" sz="2000" dirty="0" smtClean="0">
                <a:latin typeface="Calibri" pitchFamily="34" charset="0"/>
              </a:rPr>
              <a:t>”</a:t>
            </a:r>
            <a:r>
              <a:rPr lang="sr-Latn-CS" sz="2000" dirty="0" smtClean="0">
                <a:latin typeface="Calibri" pitchFamily="34" charset="0"/>
              </a:rPr>
              <a:t> - nadaleko </a:t>
            </a:r>
            <a:r>
              <a:rPr lang="sr-Latn-CS" sz="2000" dirty="0">
                <a:latin typeface="Calibri" pitchFamily="34" charset="0"/>
              </a:rPr>
              <a:t>najpoznatiji rad </a:t>
            </a:r>
            <a:r>
              <a:rPr lang="sr-Latn-CS" sz="2000" dirty="0" smtClean="0">
                <a:latin typeface="Calibri" pitchFamily="34" charset="0"/>
              </a:rPr>
              <a:t>od svih radova koji su </a:t>
            </a:r>
            <a:r>
              <a:rPr lang="sr-Latn-CS" sz="2000" dirty="0">
                <a:latin typeface="Calibri" pitchFamily="34" charset="0"/>
              </a:rPr>
              <a:t>ikada na ovoj manifestaciji </a:t>
            </a:r>
            <a:r>
              <a:rPr lang="sr-Latn-CS" sz="2000" dirty="0" smtClean="0">
                <a:latin typeface="Calibri" pitchFamily="34" charset="0"/>
              </a:rPr>
              <a:t>bili prikazani ili za nju izvedeni. Rad </a:t>
            </a:r>
            <a:r>
              <a:rPr lang="sr-Latn-CS" sz="2000" dirty="0">
                <a:latin typeface="Calibri" pitchFamily="34" charset="0"/>
              </a:rPr>
              <a:t>koji i danas ‘živi’ u Kasselu; ambijentalni rad koji </a:t>
            </a:r>
            <a:r>
              <a:rPr lang="sr-Latn-CS" sz="2000" dirty="0" smtClean="0">
                <a:latin typeface="Calibri" pitchFamily="34" charset="0"/>
              </a:rPr>
              <a:t>se nastajao tokom vremena: Bojs </a:t>
            </a:r>
            <a:r>
              <a:rPr lang="sr-Latn-CS" sz="2000" dirty="0">
                <a:latin typeface="Calibri" pitchFamily="34" charset="0"/>
              </a:rPr>
              <a:t>je prvo postavio 7000 bazaltnih stena i posadio prvo hrastovo drvo. Sledećih pet godina, do početka documenta 8 </a:t>
            </a:r>
            <a:r>
              <a:rPr lang="sr-Latn-CS" sz="2000" dirty="0" smtClean="0">
                <a:latin typeface="Calibri" pitchFamily="34" charset="0"/>
              </a:rPr>
              <a:t>(1987) zasađeno je preostalih </a:t>
            </a:r>
            <a:r>
              <a:rPr lang="sr-Latn-CS" sz="2000" dirty="0">
                <a:latin typeface="Calibri" pitchFamily="34" charset="0"/>
              </a:rPr>
              <a:t>6999 </a:t>
            </a:r>
            <a:r>
              <a:rPr lang="sr-Latn-CS" sz="2000" dirty="0" smtClean="0">
                <a:latin typeface="Calibri" pitchFamily="34" charset="0"/>
              </a:rPr>
              <a:t>stabala, </a:t>
            </a:r>
            <a:r>
              <a:rPr lang="sr-Latn-CS" sz="2000" dirty="0">
                <a:latin typeface="Calibri" pitchFamily="34" charset="0"/>
              </a:rPr>
              <a:t>od toga poslednje je 1987. godine zasadila, tada već umetnikova udovica Eva Wurmbacher-Beuys</a:t>
            </a:r>
            <a:endParaRPr lang="en-US" sz="2000" dirty="0">
              <a:latin typeface="Calibri" pitchFamily="34" charset="0"/>
            </a:endParaRPr>
          </a:p>
        </p:txBody>
      </p:sp>
      <p:pic>
        <p:nvPicPr>
          <p:cNvPr id="5" name="Picture 2" descr="ANd9GcRtBEvrkb_UBppiFqCewh5n0xPAU0wvrj9gZYOLAimZgwU09fz8"/>
          <p:cNvPicPr>
            <a:picLocks noChangeAspect="1" noChangeArrowheads="1"/>
          </p:cNvPicPr>
          <p:nvPr/>
        </p:nvPicPr>
        <p:blipFill>
          <a:blip r:embed="rId3"/>
          <a:srcRect/>
          <a:stretch>
            <a:fillRect/>
          </a:stretch>
        </p:blipFill>
        <p:spPr bwMode="auto">
          <a:xfrm>
            <a:off x="228600" y="113400"/>
            <a:ext cx="4648200" cy="33156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9" name="Picture 3" descr="Beuys-7000-Oaks-2"/>
          <p:cNvPicPr>
            <a:picLocks noChangeAspect="1" noChangeArrowheads="1"/>
          </p:cNvPicPr>
          <p:nvPr/>
        </p:nvPicPr>
        <p:blipFill>
          <a:blip r:embed="rId2"/>
          <a:srcRect/>
          <a:stretch>
            <a:fillRect/>
          </a:stretch>
        </p:blipFill>
        <p:spPr bwMode="auto">
          <a:xfrm>
            <a:off x="5535613" y="1524000"/>
            <a:ext cx="3608387" cy="5334000"/>
          </a:xfrm>
          <a:prstGeom prst="rect">
            <a:avLst/>
          </a:prstGeom>
          <a:noFill/>
        </p:spPr>
      </p:pic>
      <p:pic>
        <p:nvPicPr>
          <p:cNvPr id="4" name="Picture 2" descr="image007"/>
          <p:cNvPicPr>
            <a:picLocks noChangeAspect="1" noChangeArrowheads="1"/>
          </p:cNvPicPr>
          <p:nvPr/>
        </p:nvPicPr>
        <p:blipFill>
          <a:blip r:embed="rId3"/>
          <a:srcRect/>
          <a:stretch>
            <a:fillRect/>
          </a:stretch>
        </p:blipFill>
        <p:spPr bwMode="auto">
          <a:xfrm>
            <a:off x="152400" y="228600"/>
            <a:ext cx="5029200" cy="3400425"/>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4249324083_d981065b38"/>
          <p:cNvPicPr>
            <a:picLocks noChangeAspect="1" noChangeArrowheads="1"/>
          </p:cNvPicPr>
          <p:nvPr/>
        </p:nvPicPr>
        <p:blipFill>
          <a:blip r:embed="rId2"/>
          <a:srcRect/>
          <a:stretch>
            <a:fillRect/>
          </a:stretch>
        </p:blipFill>
        <p:spPr bwMode="auto">
          <a:xfrm>
            <a:off x="4105275" y="0"/>
            <a:ext cx="5038725" cy="3186113"/>
          </a:xfrm>
          <a:prstGeom prst="rect">
            <a:avLst/>
          </a:prstGeom>
          <a:noFill/>
        </p:spPr>
      </p:pic>
      <p:pic>
        <p:nvPicPr>
          <p:cNvPr id="129027" name="Picture 3" descr="beuys_7000_oaks"/>
          <p:cNvPicPr>
            <a:picLocks noChangeAspect="1" noChangeArrowheads="1"/>
          </p:cNvPicPr>
          <p:nvPr/>
        </p:nvPicPr>
        <p:blipFill>
          <a:blip r:embed="rId3"/>
          <a:srcRect/>
          <a:stretch>
            <a:fillRect/>
          </a:stretch>
        </p:blipFill>
        <p:spPr bwMode="auto">
          <a:xfrm>
            <a:off x="4419600" y="3275013"/>
            <a:ext cx="4724400" cy="3582987"/>
          </a:xfrm>
          <a:prstGeom prst="rect">
            <a:avLst/>
          </a:prstGeom>
          <a:noFill/>
        </p:spPr>
      </p:pic>
      <p:pic>
        <p:nvPicPr>
          <p:cNvPr id="4" name="Picture 2" descr="7thousand_oaks"/>
          <p:cNvPicPr>
            <a:picLocks noChangeAspect="1" noChangeArrowheads="1"/>
          </p:cNvPicPr>
          <p:nvPr/>
        </p:nvPicPr>
        <p:blipFill>
          <a:blip r:embed="rId4"/>
          <a:srcRect/>
          <a:stretch>
            <a:fillRect/>
          </a:stretch>
        </p:blipFill>
        <p:spPr bwMode="auto">
          <a:xfrm>
            <a:off x="0" y="1524000"/>
            <a:ext cx="4038600" cy="4099791"/>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srcRect/>
          <a:stretch>
            <a:fillRect/>
          </a:stretch>
        </p:blipFill>
        <p:spPr bwMode="auto">
          <a:xfrm>
            <a:off x="457200" y="381000"/>
            <a:ext cx="4191000" cy="3124200"/>
          </a:xfrm>
          <a:prstGeom prst="rect">
            <a:avLst/>
          </a:prstGeom>
          <a:noFill/>
          <a:ln w="9525">
            <a:noFill/>
            <a:miter lim="800000"/>
            <a:headEnd/>
            <a:tailEnd/>
          </a:ln>
          <a:effectLst/>
        </p:spPr>
      </p:pic>
      <p:sp>
        <p:nvSpPr>
          <p:cNvPr id="131075" name="Rectangle 3"/>
          <p:cNvSpPr>
            <a:spLocks noChangeArrowheads="1"/>
          </p:cNvSpPr>
          <p:nvPr/>
        </p:nvSpPr>
        <p:spPr bwMode="auto">
          <a:xfrm>
            <a:off x="533400" y="3779838"/>
            <a:ext cx="4343400" cy="1006475"/>
          </a:xfrm>
          <a:prstGeom prst="rect">
            <a:avLst/>
          </a:prstGeom>
          <a:noFill/>
          <a:ln w="9525">
            <a:noFill/>
            <a:miter lim="800000"/>
            <a:headEnd/>
            <a:tailEnd/>
          </a:ln>
          <a:effectLst/>
        </p:spPr>
        <p:txBody>
          <a:bodyPr anchor="ctr">
            <a:spAutoFit/>
          </a:bodyPr>
          <a:lstStyle/>
          <a:p>
            <a:r>
              <a:rPr lang="en-US" sz="2000" dirty="0"/>
              <a:t>Anselm Kiefer, Das Wölund-Lied,1982</a:t>
            </a:r>
            <a:endParaRPr lang="sr-Latn-CS" sz="2000" dirty="0"/>
          </a:p>
          <a:p>
            <a:r>
              <a:rPr lang="en-US" sz="2000" dirty="0"/>
              <a:t>Richard Long, 8 Slate Circles, 1982</a:t>
            </a:r>
            <a:r>
              <a:rPr lang="en-US" dirty="0"/>
              <a:t> </a:t>
            </a:r>
          </a:p>
        </p:txBody>
      </p:sp>
      <p:pic>
        <p:nvPicPr>
          <p:cNvPr id="131076" name="Picture 4"/>
          <p:cNvPicPr>
            <a:picLocks noChangeAspect="1" noChangeArrowheads="1"/>
          </p:cNvPicPr>
          <p:nvPr/>
        </p:nvPicPr>
        <p:blipFill>
          <a:blip r:embed="rId3"/>
          <a:srcRect/>
          <a:stretch>
            <a:fillRect/>
          </a:stretch>
        </p:blipFill>
        <p:spPr bwMode="auto">
          <a:xfrm>
            <a:off x="5638800" y="457200"/>
            <a:ext cx="3124200" cy="4419600"/>
          </a:xfrm>
          <a:prstGeom prst="rect">
            <a:avLst/>
          </a:prstGeom>
          <a:noFill/>
          <a:ln w="9525">
            <a:noFill/>
            <a:miter lim="800000"/>
            <a:headEnd/>
            <a:tailEnd/>
          </a:ln>
          <a:effectLst/>
        </p:spPr>
      </p:pic>
      <p:sp>
        <p:nvSpPr>
          <p:cNvPr id="131077" name="Rectangle 5"/>
          <p:cNvSpPr>
            <a:spLocks noChangeArrowheads="1"/>
          </p:cNvSpPr>
          <p:nvPr/>
        </p:nvSpPr>
        <p:spPr bwMode="auto">
          <a:xfrm>
            <a:off x="5638800" y="5776913"/>
            <a:ext cx="3352800" cy="396875"/>
          </a:xfrm>
          <a:prstGeom prst="rect">
            <a:avLst/>
          </a:prstGeom>
          <a:noFill/>
          <a:ln w="9525">
            <a:noFill/>
            <a:miter lim="800000"/>
            <a:headEnd/>
            <a:tailEnd/>
          </a:ln>
          <a:effectLst/>
        </p:spPr>
        <p:txBody>
          <a:bodyPr wrap="none" anchor="ctr">
            <a:spAutoFit/>
          </a:bodyPr>
          <a:lstStyle/>
          <a:p>
            <a:r>
              <a:rPr lang="en-US" sz="2000"/>
              <a:t>Keith Haring, Untitled, 1982</a:t>
            </a:r>
            <a:r>
              <a:rPr lang="en-US"/>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img009"/>
          <p:cNvPicPr>
            <a:picLocks noChangeAspect="1" noChangeArrowheads="1"/>
          </p:cNvPicPr>
          <p:nvPr/>
        </p:nvPicPr>
        <p:blipFill>
          <a:blip r:embed="rId2"/>
          <a:srcRect/>
          <a:stretch>
            <a:fillRect/>
          </a:stretch>
        </p:blipFill>
        <p:spPr bwMode="auto">
          <a:xfrm>
            <a:off x="228600" y="228600"/>
            <a:ext cx="2916238" cy="4567238"/>
          </a:xfrm>
          <a:prstGeom prst="rect">
            <a:avLst/>
          </a:prstGeom>
          <a:noFill/>
        </p:spPr>
      </p:pic>
      <p:pic>
        <p:nvPicPr>
          <p:cNvPr id="90115" name="Picture 3" descr="img078"/>
          <p:cNvPicPr>
            <a:picLocks noChangeAspect="1" noChangeArrowheads="1"/>
          </p:cNvPicPr>
          <p:nvPr/>
        </p:nvPicPr>
        <p:blipFill>
          <a:blip r:embed="rId3"/>
          <a:srcRect/>
          <a:stretch>
            <a:fillRect/>
          </a:stretch>
        </p:blipFill>
        <p:spPr bwMode="auto">
          <a:xfrm>
            <a:off x="3581400" y="228600"/>
            <a:ext cx="5438775" cy="3659188"/>
          </a:xfrm>
          <a:prstGeom prst="rect">
            <a:avLst/>
          </a:prstGeom>
          <a:noFill/>
        </p:spPr>
      </p:pic>
      <p:sp>
        <p:nvSpPr>
          <p:cNvPr id="90116" name="Rectangle 4"/>
          <p:cNvSpPr>
            <a:spLocks noChangeArrowheads="1"/>
          </p:cNvSpPr>
          <p:nvPr/>
        </p:nvSpPr>
        <p:spPr bwMode="auto">
          <a:xfrm>
            <a:off x="152400" y="4953000"/>
            <a:ext cx="8621713" cy="1822037"/>
          </a:xfrm>
          <a:prstGeom prst="rect">
            <a:avLst/>
          </a:prstGeom>
          <a:noFill/>
          <a:ln w="9525">
            <a:noFill/>
            <a:miter lim="800000"/>
            <a:headEnd/>
            <a:tailEnd/>
          </a:ln>
          <a:effectLst/>
        </p:spPr>
        <p:txBody>
          <a:bodyPr>
            <a:spAutoFit/>
          </a:bodyPr>
          <a:lstStyle/>
          <a:p>
            <a:pPr>
              <a:lnSpc>
                <a:spcPct val="80000"/>
              </a:lnSpc>
              <a:spcBef>
                <a:spcPct val="20000"/>
              </a:spcBef>
            </a:pPr>
            <a:r>
              <a:rPr lang="sr-Latn-CS" sz="2000" dirty="0">
                <a:latin typeface="Calibri" pitchFamily="34" charset="0"/>
              </a:rPr>
              <a:t>Samo Bijenale u Sao Paolu nastalo je kao posledica otpora hegemoniji pre svega angloameričke, ali i zapadnoevropske kulture, tako da već na Drugom bijenalu 1953. godine glavnu nagradu Bijenala dobija Petar Lubarda, što neki vide i kao političku odluku, jer sam razlog da Jugoslavija ima svog predstavnika na Bijenalu </a:t>
            </a:r>
            <a:r>
              <a:rPr lang="sr-Latn-CS" sz="2000" dirty="0" smtClean="0">
                <a:latin typeface="Calibri" pitchFamily="34" charset="0"/>
              </a:rPr>
              <a:t>bio </a:t>
            </a:r>
            <a:r>
              <a:rPr lang="sr-Latn-CS" sz="2000" dirty="0">
                <a:latin typeface="Calibri" pitchFamily="34" charset="0"/>
              </a:rPr>
              <a:t>je, prema ovim interpretacijama, duboko </a:t>
            </a:r>
            <a:r>
              <a:rPr lang="sr-Latn-CS" sz="2000" dirty="0" smtClean="0">
                <a:latin typeface="Calibri" pitchFamily="34" charset="0"/>
              </a:rPr>
              <a:t>motivisan </a:t>
            </a:r>
            <a:r>
              <a:rPr lang="sr-Latn-CS" sz="2000" dirty="0">
                <a:latin typeface="Calibri" pitchFamily="34" charset="0"/>
              </a:rPr>
              <a:t>političkom identifikacijom Brazila i njegove pozicije u odnosu na SAD sa pozicijom Jugoslavije u odnosu na </a:t>
            </a:r>
            <a:r>
              <a:rPr lang="sr-Latn-CS" sz="2000" dirty="0" smtClean="0">
                <a:latin typeface="Calibri" pitchFamily="34" charset="0"/>
              </a:rPr>
              <a:t>SSSR</a:t>
            </a:r>
            <a:r>
              <a:rPr lang="sr-Latn-CS" dirty="0" smtClean="0"/>
              <a:t>.</a:t>
            </a:r>
            <a:endParaRPr lang="sr-Latn-C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a:srcRect/>
          <a:stretch>
            <a:fillRect/>
          </a:stretch>
        </p:blipFill>
        <p:spPr bwMode="auto">
          <a:xfrm>
            <a:off x="685800" y="990600"/>
            <a:ext cx="7620000" cy="3276600"/>
          </a:xfrm>
          <a:prstGeom prst="rect">
            <a:avLst/>
          </a:prstGeom>
          <a:noFill/>
          <a:ln w="9525">
            <a:noFill/>
            <a:miter lim="800000"/>
            <a:headEnd/>
            <a:tailEnd/>
          </a:ln>
          <a:effectLst/>
        </p:spPr>
      </p:pic>
      <p:sp>
        <p:nvSpPr>
          <p:cNvPr id="132099" name="Rectangle 3"/>
          <p:cNvSpPr>
            <a:spLocks noChangeArrowheads="1"/>
          </p:cNvSpPr>
          <p:nvPr/>
        </p:nvSpPr>
        <p:spPr bwMode="auto">
          <a:xfrm>
            <a:off x="685800" y="4876800"/>
            <a:ext cx="5040313" cy="1006475"/>
          </a:xfrm>
          <a:prstGeom prst="rect">
            <a:avLst/>
          </a:prstGeom>
          <a:noFill/>
          <a:ln w="9525">
            <a:noFill/>
            <a:miter lim="800000"/>
            <a:headEnd/>
            <a:tailEnd/>
          </a:ln>
          <a:effectLst/>
        </p:spPr>
        <p:txBody>
          <a:bodyPr wrap="none" anchor="ctr">
            <a:spAutoFit/>
          </a:bodyPr>
          <a:lstStyle/>
          <a:p>
            <a:r>
              <a:rPr lang="en-US" sz="2000"/>
              <a:t>Lawrence Weiner</a:t>
            </a:r>
            <a:r>
              <a:rPr lang="en-US"/>
              <a:t> </a:t>
            </a:r>
            <a:endParaRPr lang="sr-Latn-CS" sz="2000"/>
          </a:p>
          <a:p>
            <a:r>
              <a:rPr lang="en-US" sz="2000"/>
              <a:t>Many Colored Objects Placed Side by Side</a:t>
            </a:r>
            <a:endParaRPr lang="sr-Latn-CS" sz="2000"/>
          </a:p>
          <a:p>
            <a:r>
              <a:rPr lang="en-US" sz="2000"/>
              <a:t>To Form A Row of Many Colored Objects</a:t>
            </a:r>
            <a:r>
              <a:rPr lang="en-US"/>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File:Briefmarke Nam June Paik d8 1997.jpg"/>
          <p:cNvPicPr>
            <a:picLocks noChangeAspect="1" noChangeArrowheads="1"/>
          </p:cNvPicPr>
          <p:nvPr/>
        </p:nvPicPr>
        <p:blipFill>
          <a:blip r:embed="rId2"/>
          <a:srcRect/>
          <a:stretch>
            <a:fillRect/>
          </a:stretch>
        </p:blipFill>
        <p:spPr bwMode="auto">
          <a:xfrm>
            <a:off x="685800" y="914400"/>
            <a:ext cx="7620000" cy="4591050"/>
          </a:xfrm>
          <a:prstGeom prst="rect">
            <a:avLst/>
          </a:prstGeom>
          <a:noFill/>
        </p:spPr>
      </p:pic>
      <p:sp>
        <p:nvSpPr>
          <p:cNvPr id="133123" name="Rectangle 3"/>
          <p:cNvSpPr>
            <a:spLocks noChangeArrowheads="1"/>
          </p:cNvSpPr>
          <p:nvPr/>
        </p:nvSpPr>
        <p:spPr bwMode="auto">
          <a:xfrm>
            <a:off x="838200" y="5715000"/>
            <a:ext cx="7010400" cy="646331"/>
          </a:xfrm>
          <a:prstGeom prst="rect">
            <a:avLst/>
          </a:prstGeom>
          <a:noFill/>
          <a:ln w="9525">
            <a:noFill/>
            <a:miter lim="800000"/>
            <a:headEnd/>
            <a:tailEnd/>
          </a:ln>
          <a:effectLst/>
        </p:spPr>
        <p:txBody>
          <a:bodyPr wrap="square" anchor="ctr">
            <a:spAutoFit/>
          </a:bodyPr>
          <a:lstStyle/>
          <a:p>
            <a:pPr algn="ctr"/>
            <a:r>
              <a:rPr lang="sr-Latn-RS" dirty="0" smtClean="0"/>
              <a:t>Poštanska marka izdata povodom odravanja documenta 10 (1997) sa reprodukovanim radom </a:t>
            </a:r>
            <a:r>
              <a:rPr lang="en-US" dirty="0" smtClean="0"/>
              <a:t>Nam </a:t>
            </a:r>
            <a:r>
              <a:rPr lang="en-US" dirty="0"/>
              <a:t>June </a:t>
            </a:r>
            <a:r>
              <a:rPr lang="en-US" dirty="0" smtClean="0"/>
              <a:t>Paik</a:t>
            </a:r>
            <a:r>
              <a:rPr lang="sr-Latn-RS" dirty="0" smtClean="0"/>
              <a:t>a izloženim na</a:t>
            </a:r>
            <a:r>
              <a:rPr lang="en-US" dirty="0" smtClean="0"/>
              <a:t> d8</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a:srcRect/>
          <a:stretch>
            <a:fillRect/>
          </a:stretch>
        </p:blipFill>
        <p:spPr bwMode="auto">
          <a:xfrm>
            <a:off x="457200" y="0"/>
            <a:ext cx="2887663" cy="4114800"/>
          </a:xfrm>
          <a:prstGeom prst="rect">
            <a:avLst/>
          </a:prstGeom>
          <a:noFill/>
          <a:ln w="9525">
            <a:noFill/>
            <a:miter lim="800000"/>
            <a:headEnd/>
            <a:tailEnd/>
          </a:ln>
          <a:effectLst/>
        </p:spPr>
      </p:pic>
      <p:pic>
        <p:nvPicPr>
          <p:cNvPr id="134147" name="Picture 3"/>
          <p:cNvPicPr>
            <a:picLocks noChangeAspect="1" noChangeArrowheads="1"/>
          </p:cNvPicPr>
          <p:nvPr/>
        </p:nvPicPr>
        <p:blipFill>
          <a:blip r:embed="rId3"/>
          <a:srcRect/>
          <a:stretch>
            <a:fillRect/>
          </a:stretch>
        </p:blipFill>
        <p:spPr bwMode="auto">
          <a:xfrm>
            <a:off x="5562600" y="0"/>
            <a:ext cx="2743200" cy="4114800"/>
          </a:xfrm>
          <a:prstGeom prst="rect">
            <a:avLst/>
          </a:prstGeom>
          <a:noFill/>
          <a:ln w="9525">
            <a:noFill/>
            <a:miter lim="800000"/>
            <a:headEnd/>
            <a:tailEnd/>
          </a:ln>
          <a:effectLst/>
        </p:spPr>
      </p:pic>
      <p:sp>
        <p:nvSpPr>
          <p:cNvPr id="134148" name="Rectangle 4"/>
          <p:cNvSpPr>
            <a:spLocks noChangeArrowheads="1"/>
          </p:cNvSpPr>
          <p:nvPr/>
        </p:nvSpPr>
        <p:spPr bwMode="auto">
          <a:xfrm>
            <a:off x="228600" y="4292600"/>
            <a:ext cx="8686800" cy="2439988"/>
          </a:xfrm>
          <a:prstGeom prst="rect">
            <a:avLst/>
          </a:prstGeom>
          <a:noFill/>
          <a:ln w="9525">
            <a:noFill/>
            <a:miter lim="800000"/>
            <a:headEnd/>
            <a:tailEnd/>
          </a:ln>
          <a:effectLst/>
        </p:spPr>
        <p:txBody>
          <a:bodyPr anchor="ctr">
            <a:spAutoFit/>
          </a:bodyPr>
          <a:lstStyle/>
          <a:p>
            <a:r>
              <a:rPr lang="en-US" sz="2000" dirty="0">
                <a:latin typeface="Calibri" pitchFamily="34" charset="0"/>
              </a:rPr>
              <a:t>Jan </a:t>
            </a:r>
            <a:r>
              <a:rPr lang="en-US" sz="2000" dirty="0" err="1">
                <a:latin typeface="Calibri" pitchFamily="34" charset="0"/>
              </a:rPr>
              <a:t>Hoet</a:t>
            </a:r>
            <a:r>
              <a:rPr lang="sr-Latn-CS" sz="2000" dirty="0">
                <a:latin typeface="Calibri" pitchFamily="34" charset="0"/>
              </a:rPr>
              <a:t>, suštinski zadatak savremene umetnosti treba da pruži pravo subjektivno iskustvo sa namerom da se suprotstavi realnosti koja sve više klizi ka virtuelnom domenu</a:t>
            </a:r>
          </a:p>
          <a:p>
            <a:pPr>
              <a:lnSpc>
                <a:spcPct val="90000"/>
              </a:lnSpc>
              <a:spcBef>
                <a:spcPct val="20000"/>
              </a:spcBef>
            </a:pPr>
            <a:r>
              <a:rPr lang="sr-Latn-CS" sz="2000" dirty="0">
                <a:latin typeface="Calibri" pitchFamily="34" charset="0"/>
              </a:rPr>
              <a:t>organizovana u velikom broju izložbenih prostora, što je bila novina u odnosu na prethodne izložbe, a izuzetak je bio i prateći program koji je obuhvatao džez koncerte, boks meč i bejzbol, te je ovo specifičan mix umetnosti, života, masovne zabave verovatno doprineo velikoj popularnosti documenta 9 (zabeležena je poseta od preko pola miliona posetilaca, </a:t>
            </a:r>
            <a:r>
              <a:rPr lang="sr-Latn-CS" sz="2000" dirty="0" smtClean="0">
                <a:latin typeface="Calibri" pitchFamily="34" charset="0"/>
              </a:rPr>
              <a:t>do tada najveća </a:t>
            </a:r>
            <a:r>
              <a:rPr lang="sr-Latn-CS" sz="2000" dirty="0">
                <a:latin typeface="Calibri" pitchFamily="34" charset="0"/>
              </a:rPr>
              <a:t>u istoriji </a:t>
            </a:r>
            <a:r>
              <a:rPr lang="sr-Latn-CS" sz="2000" dirty="0" smtClean="0">
                <a:latin typeface="Calibri" pitchFamily="34" charset="0"/>
              </a:rPr>
              <a:t>documenta)</a:t>
            </a:r>
            <a:endParaRPr lang="en-US" sz="2000" dirty="0">
              <a:latin typeface="Calibri" pitchFamily="34" charset="0"/>
            </a:endParaRPr>
          </a:p>
        </p:txBody>
      </p:sp>
      <p:sp>
        <p:nvSpPr>
          <p:cNvPr id="134149" name="Rectangle 5"/>
          <p:cNvSpPr>
            <a:spLocks noChangeArrowheads="1"/>
          </p:cNvSpPr>
          <p:nvPr/>
        </p:nvSpPr>
        <p:spPr bwMode="auto">
          <a:xfrm>
            <a:off x="3886200" y="242888"/>
            <a:ext cx="1185863" cy="457200"/>
          </a:xfrm>
          <a:prstGeom prst="rect">
            <a:avLst/>
          </a:prstGeom>
          <a:noFill/>
          <a:ln w="9525">
            <a:noFill/>
            <a:miter lim="800000"/>
            <a:headEnd/>
            <a:tailEnd/>
          </a:ln>
          <a:effectLst/>
        </p:spPr>
        <p:txBody>
          <a:bodyPr wrap="none">
            <a:spAutoFit/>
          </a:bodyPr>
          <a:lstStyle/>
          <a:p>
            <a:r>
              <a:rPr lang="sr-Latn-CS" sz="2400" b="1">
                <a:solidFill>
                  <a:schemeClr val="tx2"/>
                </a:solidFill>
                <a:latin typeface="Calibri" pitchFamily="34" charset="0"/>
              </a:rPr>
              <a:t>d9 1992</a:t>
            </a:r>
            <a:endParaRPr lang="en-US" sz="2400" b="1">
              <a:solidFill>
                <a:schemeClr val="tx2"/>
              </a:solidFill>
              <a:latin typeface="Calibri"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File:Documenta IX Thomas Schütte links.jpg"/>
          <p:cNvPicPr>
            <a:picLocks noChangeAspect="1" noChangeArrowheads="1"/>
          </p:cNvPicPr>
          <p:nvPr/>
        </p:nvPicPr>
        <p:blipFill>
          <a:blip r:embed="rId2"/>
          <a:srcRect/>
          <a:stretch>
            <a:fillRect/>
          </a:stretch>
        </p:blipFill>
        <p:spPr bwMode="auto">
          <a:xfrm>
            <a:off x="762000" y="609600"/>
            <a:ext cx="7620000" cy="5353050"/>
          </a:xfrm>
          <a:prstGeom prst="rect">
            <a:avLst/>
          </a:prstGeom>
          <a:noFill/>
        </p:spPr>
      </p:pic>
      <p:sp>
        <p:nvSpPr>
          <p:cNvPr id="135171" name="Rectangle 3"/>
          <p:cNvSpPr>
            <a:spLocks noChangeArrowheads="1"/>
          </p:cNvSpPr>
          <p:nvPr/>
        </p:nvSpPr>
        <p:spPr bwMode="auto">
          <a:xfrm>
            <a:off x="3733800" y="6324600"/>
            <a:ext cx="1911350" cy="366713"/>
          </a:xfrm>
          <a:prstGeom prst="rect">
            <a:avLst/>
          </a:prstGeom>
          <a:noFill/>
          <a:ln w="9525">
            <a:noFill/>
            <a:miter lim="800000"/>
            <a:headEnd/>
            <a:tailEnd/>
          </a:ln>
          <a:effectLst/>
        </p:spPr>
        <p:txBody>
          <a:bodyPr wrap="none" anchor="ctr">
            <a:spAutoFit/>
          </a:bodyPr>
          <a:lstStyle/>
          <a:p>
            <a:r>
              <a:rPr lang="en-US"/>
              <a:t>Thomas Schütte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srcRect/>
          <a:stretch>
            <a:fillRect/>
          </a:stretch>
        </p:blipFill>
        <p:spPr bwMode="auto">
          <a:xfrm>
            <a:off x="304800" y="342900"/>
            <a:ext cx="5029200" cy="3771900"/>
          </a:xfrm>
          <a:prstGeom prst="rect">
            <a:avLst/>
          </a:prstGeom>
          <a:noFill/>
          <a:ln w="9525">
            <a:noFill/>
            <a:miter lim="800000"/>
            <a:headEnd/>
            <a:tailEnd/>
          </a:ln>
          <a:effectLst/>
        </p:spPr>
      </p:pic>
      <p:pic>
        <p:nvPicPr>
          <p:cNvPr id="136195" name="Picture 3"/>
          <p:cNvPicPr>
            <a:picLocks noChangeAspect="1" noChangeArrowheads="1"/>
          </p:cNvPicPr>
          <p:nvPr/>
        </p:nvPicPr>
        <p:blipFill>
          <a:blip r:embed="rId3"/>
          <a:srcRect/>
          <a:stretch>
            <a:fillRect/>
          </a:stretch>
        </p:blipFill>
        <p:spPr bwMode="auto">
          <a:xfrm>
            <a:off x="5943600" y="2514600"/>
            <a:ext cx="2851150" cy="3867150"/>
          </a:xfrm>
          <a:prstGeom prst="rect">
            <a:avLst/>
          </a:prstGeom>
          <a:noFill/>
          <a:ln w="9525">
            <a:noFill/>
            <a:miter lim="800000"/>
            <a:headEnd/>
            <a:tailEnd/>
          </a:ln>
          <a:effectLst/>
        </p:spPr>
      </p:pic>
      <p:sp>
        <p:nvSpPr>
          <p:cNvPr id="136196" name="Rectangle 4"/>
          <p:cNvSpPr>
            <a:spLocks noChangeArrowheads="1"/>
          </p:cNvSpPr>
          <p:nvPr/>
        </p:nvSpPr>
        <p:spPr bwMode="auto">
          <a:xfrm>
            <a:off x="304800" y="4437063"/>
            <a:ext cx="4876800" cy="2282825"/>
          </a:xfrm>
          <a:prstGeom prst="rect">
            <a:avLst/>
          </a:prstGeom>
          <a:noFill/>
          <a:ln w="9525">
            <a:noFill/>
            <a:miter lim="800000"/>
            <a:headEnd/>
            <a:tailEnd/>
          </a:ln>
          <a:effectLst/>
        </p:spPr>
        <p:txBody>
          <a:bodyPr anchor="ctr">
            <a:spAutoFit/>
          </a:bodyPr>
          <a:lstStyle/>
          <a:p>
            <a:r>
              <a:rPr lang="en-US" sz="2400">
                <a:latin typeface="Calibri" pitchFamily="34" charset="0"/>
              </a:rPr>
              <a:t>Catherine David</a:t>
            </a:r>
            <a:r>
              <a:rPr lang="sr-Latn-CS" sz="2400">
                <a:latin typeface="Calibri" pitchFamily="34" charset="0"/>
              </a:rPr>
              <a:t>, Centralni motiv documente 10 bio «osvrtanje u budućnost» («looking back to the future»), odnosno, kako je sama Catherine David precizirala, «retroperspektivom»</a:t>
            </a:r>
            <a:r>
              <a:rPr lang="en-US"/>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srcRect/>
          <a:stretch>
            <a:fillRect/>
          </a:stretch>
        </p:blipFill>
        <p:spPr bwMode="auto">
          <a:xfrm>
            <a:off x="152400" y="0"/>
            <a:ext cx="5715000" cy="3962400"/>
          </a:xfrm>
          <a:prstGeom prst="rect">
            <a:avLst/>
          </a:prstGeom>
          <a:noFill/>
          <a:ln w="9525">
            <a:noFill/>
            <a:miter lim="800000"/>
            <a:headEnd/>
            <a:tailEnd/>
          </a:ln>
          <a:effectLst/>
        </p:spPr>
      </p:pic>
      <p:sp>
        <p:nvSpPr>
          <p:cNvPr id="137219" name="Rectangle 3"/>
          <p:cNvSpPr>
            <a:spLocks noChangeArrowheads="1"/>
          </p:cNvSpPr>
          <p:nvPr/>
        </p:nvSpPr>
        <p:spPr bwMode="auto">
          <a:xfrm>
            <a:off x="152400" y="4060825"/>
            <a:ext cx="8839200" cy="2720975"/>
          </a:xfrm>
          <a:prstGeom prst="rect">
            <a:avLst/>
          </a:prstGeom>
          <a:noFill/>
          <a:ln w="9525">
            <a:noFill/>
            <a:miter lim="800000"/>
            <a:headEnd/>
            <a:tailEnd/>
          </a:ln>
          <a:effectLst/>
        </p:spPr>
        <p:txBody>
          <a:bodyPr anchor="ctr">
            <a:spAutoFit/>
          </a:bodyPr>
          <a:lstStyle/>
          <a:p>
            <a:r>
              <a:rPr lang="en-US" sz="2000">
                <a:latin typeface="Calibri" pitchFamily="34" charset="0"/>
              </a:rPr>
              <a:t>Franz West, Dokustuhl, 1997</a:t>
            </a:r>
            <a:r>
              <a:rPr lang="sr-Latn-CS" sz="2000">
                <a:latin typeface="Calibri" pitchFamily="34" charset="0"/>
              </a:rPr>
              <a:t>,</a:t>
            </a:r>
            <a:r>
              <a:rPr lang="en-US" sz="2000">
                <a:latin typeface="Calibri" pitchFamily="34" charset="0"/>
              </a:rPr>
              <a:t>(Vortragssaal 100 Tage – 100 Gäste)</a:t>
            </a:r>
            <a:r>
              <a:rPr lang="en-US" sz="2400">
                <a:latin typeface="Calibri" pitchFamily="34" charset="0"/>
              </a:rPr>
              <a:t> </a:t>
            </a:r>
            <a:endParaRPr lang="sr-Latn-CS" sz="2400">
              <a:latin typeface="Calibri" pitchFamily="34" charset="0"/>
            </a:endParaRPr>
          </a:p>
          <a:p>
            <a:pPr>
              <a:spcBef>
                <a:spcPct val="20000"/>
              </a:spcBef>
            </a:pPr>
            <a:r>
              <a:rPr lang="sr-Latn-CS" sz="2400">
                <a:latin typeface="Calibri" pitchFamily="34" charset="0"/>
              </a:rPr>
              <a:t>Drugim rečima, d10 je trebalo da bude jedan kritički pregled prethodnih pedeset godina, tj. na uspostavljanje veza između prošlosti/tradicije, aktuelnog momenta i eventualne pogleda u budućnost i sve to u kontekstu hronologije događaja koji su bili prvenstveno ključni za politički, ekonomsko, kulturno dominantne zemlje prvog sveta. </a:t>
            </a:r>
            <a:endParaRPr lang="en-US" sz="2400">
              <a:latin typeface="Calibri"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a:srcRect/>
          <a:stretch>
            <a:fillRect/>
          </a:stretch>
        </p:blipFill>
        <p:spPr bwMode="auto">
          <a:xfrm>
            <a:off x="304800" y="685800"/>
            <a:ext cx="4724400" cy="3733800"/>
          </a:xfrm>
          <a:prstGeom prst="rect">
            <a:avLst/>
          </a:prstGeom>
          <a:noFill/>
          <a:ln w="9525">
            <a:noFill/>
            <a:miter lim="800000"/>
            <a:headEnd/>
            <a:tailEnd/>
          </a:ln>
          <a:effectLst/>
        </p:spPr>
      </p:pic>
      <p:sp>
        <p:nvSpPr>
          <p:cNvPr id="138243" name="Rectangle 3"/>
          <p:cNvSpPr>
            <a:spLocks noChangeArrowheads="1"/>
          </p:cNvSpPr>
          <p:nvPr/>
        </p:nvSpPr>
        <p:spPr bwMode="auto">
          <a:xfrm>
            <a:off x="304800" y="5243513"/>
            <a:ext cx="3217863" cy="701675"/>
          </a:xfrm>
          <a:prstGeom prst="rect">
            <a:avLst/>
          </a:prstGeom>
          <a:noFill/>
          <a:ln w="9525">
            <a:noFill/>
            <a:miter lim="800000"/>
            <a:headEnd/>
            <a:tailEnd/>
          </a:ln>
          <a:effectLst/>
        </p:spPr>
        <p:txBody>
          <a:bodyPr wrap="none" anchor="ctr">
            <a:spAutoFit/>
          </a:bodyPr>
          <a:lstStyle/>
          <a:p>
            <a:r>
              <a:rPr lang="en-US" sz="2000"/>
              <a:t>Mike Kelly/Tony Oursler</a:t>
            </a:r>
            <a:endParaRPr lang="sr-Latn-CS" sz="2000"/>
          </a:p>
          <a:p>
            <a:r>
              <a:rPr lang="en-US" sz="2000"/>
              <a:t>The Poetics Project, 1997</a:t>
            </a:r>
            <a:r>
              <a:rPr lang="en-US"/>
              <a:t>. </a:t>
            </a:r>
          </a:p>
        </p:txBody>
      </p:sp>
      <p:pic>
        <p:nvPicPr>
          <p:cNvPr id="138244" name="Picture 4"/>
          <p:cNvPicPr>
            <a:picLocks noChangeAspect="1" noChangeArrowheads="1"/>
          </p:cNvPicPr>
          <p:nvPr/>
        </p:nvPicPr>
        <p:blipFill>
          <a:blip r:embed="rId3"/>
          <a:srcRect/>
          <a:stretch>
            <a:fillRect/>
          </a:stretch>
        </p:blipFill>
        <p:spPr bwMode="auto">
          <a:xfrm>
            <a:off x="5486400" y="3886200"/>
            <a:ext cx="3657600" cy="2705100"/>
          </a:xfrm>
          <a:prstGeom prst="rect">
            <a:avLst/>
          </a:prstGeom>
          <a:noFill/>
          <a:ln w="9525">
            <a:noFill/>
            <a:miter lim="800000"/>
            <a:headEnd/>
            <a:tailEnd/>
          </a:ln>
          <a:effectLst/>
        </p:spPr>
      </p:pic>
      <p:sp>
        <p:nvSpPr>
          <p:cNvPr id="138245" name="Rectangle 5"/>
          <p:cNvSpPr>
            <a:spLocks noChangeArrowheads="1"/>
          </p:cNvSpPr>
          <p:nvPr/>
        </p:nvSpPr>
        <p:spPr bwMode="auto">
          <a:xfrm>
            <a:off x="5791200" y="2333625"/>
            <a:ext cx="3124200" cy="1006475"/>
          </a:xfrm>
          <a:prstGeom prst="rect">
            <a:avLst/>
          </a:prstGeom>
          <a:noFill/>
          <a:ln w="9525">
            <a:noFill/>
            <a:miter lim="800000"/>
            <a:headEnd/>
            <a:tailEnd/>
          </a:ln>
          <a:effectLst/>
        </p:spPr>
        <p:txBody>
          <a:bodyPr anchor="ctr">
            <a:spAutoFit/>
          </a:bodyPr>
          <a:lstStyle/>
          <a:p>
            <a:r>
              <a:rPr lang="en-US" sz="2000"/>
              <a:t>Rem Koolhaas, </a:t>
            </a:r>
            <a:endParaRPr lang="sr-Latn-CS" sz="2000"/>
          </a:p>
          <a:p>
            <a:r>
              <a:rPr lang="en-US" sz="2000"/>
              <a:t>New Urbanism: Pearl River Delta, 1996</a:t>
            </a:r>
            <a:r>
              <a:rPr lang="en-US"/>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a:srcRect/>
          <a:stretch>
            <a:fillRect/>
          </a:stretch>
        </p:blipFill>
        <p:spPr bwMode="auto">
          <a:xfrm>
            <a:off x="4133850" y="0"/>
            <a:ext cx="5010150" cy="3352800"/>
          </a:xfrm>
          <a:prstGeom prst="rect">
            <a:avLst/>
          </a:prstGeom>
          <a:noFill/>
          <a:ln w="9525">
            <a:noFill/>
            <a:miter lim="800000"/>
            <a:headEnd/>
            <a:tailEnd/>
          </a:ln>
          <a:effectLst/>
        </p:spPr>
      </p:pic>
      <p:pic>
        <p:nvPicPr>
          <p:cNvPr id="139267" name="Picture 3"/>
          <p:cNvPicPr>
            <a:picLocks noChangeAspect="1" noChangeArrowheads="1"/>
          </p:cNvPicPr>
          <p:nvPr/>
        </p:nvPicPr>
        <p:blipFill>
          <a:blip r:embed="rId3"/>
          <a:srcRect/>
          <a:stretch>
            <a:fillRect/>
          </a:stretch>
        </p:blipFill>
        <p:spPr bwMode="auto">
          <a:xfrm>
            <a:off x="228600" y="0"/>
            <a:ext cx="2333625" cy="3333750"/>
          </a:xfrm>
          <a:prstGeom prst="rect">
            <a:avLst/>
          </a:prstGeom>
          <a:noFill/>
          <a:ln w="9525">
            <a:noFill/>
            <a:miter lim="800000"/>
            <a:headEnd/>
            <a:tailEnd/>
          </a:ln>
          <a:effectLst/>
        </p:spPr>
      </p:pic>
      <p:sp>
        <p:nvSpPr>
          <p:cNvPr id="139268" name="Rectangle 4"/>
          <p:cNvSpPr>
            <a:spLocks noChangeArrowheads="1"/>
          </p:cNvSpPr>
          <p:nvPr/>
        </p:nvSpPr>
        <p:spPr bwMode="auto">
          <a:xfrm>
            <a:off x="228600" y="3787775"/>
            <a:ext cx="8763000" cy="2862322"/>
          </a:xfrm>
          <a:prstGeom prst="rect">
            <a:avLst/>
          </a:prstGeom>
          <a:noFill/>
          <a:ln w="9525">
            <a:noFill/>
            <a:miter lim="800000"/>
            <a:headEnd/>
            <a:tailEnd/>
          </a:ln>
          <a:effectLst/>
        </p:spPr>
        <p:txBody>
          <a:bodyPr>
            <a:spAutoFit/>
          </a:bodyPr>
          <a:lstStyle/>
          <a:p>
            <a:pPr>
              <a:lnSpc>
                <a:spcPct val="80000"/>
              </a:lnSpc>
              <a:spcBef>
                <a:spcPct val="20000"/>
              </a:spcBef>
            </a:pPr>
            <a:r>
              <a:rPr lang="sr-Latn-CS" sz="2000" dirty="0" smtClean="0">
                <a:latin typeface="Calibri" pitchFamily="34" charset="0"/>
              </a:rPr>
              <a:t>Okwui Enwezor, Nigerijac </a:t>
            </a:r>
            <a:r>
              <a:rPr lang="sr-Latn-CS" sz="2000" dirty="0">
                <a:latin typeface="Calibri" pitchFamily="34" charset="0"/>
              </a:rPr>
              <a:t>po rođenju, u tom trenutku </a:t>
            </a:r>
            <a:r>
              <a:rPr lang="sr-Latn-CS" sz="2000" dirty="0" smtClean="0">
                <a:latin typeface="Calibri" pitchFamily="34" charset="0"/>
              </a:rPr>
              <a:t>kustos </a:t>
            </a:r>
            <a:r>
              <a:rPr lang="sr-Latn-CS" sz="2000" dirty="0">
                <a:latin typeface="Calibri" pitchFamily="34" charset="0"/>
              </a:rPr>
              <a:t>kolekcije savremene umetnosti na Art Insitute of Chicago, </a:t>
            </a:r>
            <a:r>
              <a:rPr lang="sr-Latn-CS" sz="2000" dirty="0" smtClean="0">
                <a:latin typeface="Calibri" pitchFamily="34" charset="0"/>
              </a:rPr>
              <a:t>imenovan je za umtničkog direktira za documenta 11 – izbor prvog ne-Evropljanina </a:t>
            </a:r>
            <a:r>
              <a:rPr lang="sr-Latn-CS" sz="2000" dirty="0">
                <a:latin typeface="Calibri" pitchFamily="34" charset="0"/>
              </a:rPr>
              <a:t>po rođenju, boravku i/li radu, </a:t>
            </a:r>
            <a:r>
              <a:rPr lang="sr-Latn-CS" sz="2000" dirty="0" smtClean="0">
                <a:latin typeface="Calibri" pitchFamily="34" charset="0"/>
              </a:rPr>
              <a:t>ukazuje </a:t>
            </a:r>
            <a:r>
              <a:rPr lang="sr-Latn-CS" sz="2000" dirty="0">
                <a:latin typeface="Calibri" pitchFamily="34" charset="0"/>
              </a:rPr>
              <a:t>kako manifestacija dobija politički korektan okvir</a:t>
            </a:r>
          </a:p>
          <a:p>
            <a:pPr>
              <a:lnSpc>
                <a:spcPct val="80000"/>
              </a:lnSpc>
              <a:spcBef>
                <a:spcPct val="20000"/>
              </a:spcBef>
            </a:pPr>
            <a:r>
              <a:rPr lang="sr-Latn-CS" sz="2000" dirty="0">
                <a:latin typeface="Calibri" pitchFamily="34" charset="0"/>
              </a:rPr>
              <a:t>Izložba je nastala kao proizvod rada tima od sedam kuratora (Carlos Basualdo, Ute Meta Bauer, Susanne Ghez, Sarat Maharaj, Mark Nash i Octavio Zaya), sa Okwui Enwezorom na čelu, sa idejom da predstavi umetničke projekte koji govore o migraciji, identitetu i promenama, «ateritorijalnosti (</a:t>
            </a:r>
            <a:r>
              <a:rPr lang="sr-Latn-CS" sz="2000" i="1" dirty="0">
                <a:latin typeface="Calibri" pitchFamily="34" charset="0"/>
              </a:rPr>
              <a:t>Amgamben</a:t>
            </a:r>
            <a:r>
              <a:rPr lang="sr-Latn-CS" sz="2000" dirty="0">
                <a:latin typeface="Calibri" pitchFamily="34" charset="0"/>
              </a:rPr>
              <a:t>) (kao) glavnog poretka današnjih neizvesnosti, nestabilnosti i nesigurnosti»: o spornim granicama, ugroženim ili iseljenim zajednicama, ugnjetavanim ili zanemarenim regijama, novim putevima znanja i političke svesti.</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a:srcRect/>
          <a:stretch>
            <a:fillRect/>
          </a:stretch>
        </p:blipFill>
        <p:spPr bwMode="auto">
          <a:xfrm>
            <a:off x="685800" y="228600"/>
            <a:ext cx="3333750" cy="3324225"/>
          </a:xfrm>
          <a:prstGeom prst="rect">
            <a:avLst/>
          </a:prstGeom>
          <a:noFill/>
          <a:ln w="9525">
            <a:noFill/>
            <a:miter lim="800000"/>
            <a:headEnd/>
            <a:tailEnd/>
          </a:ln>
          <a:effectLst/>
        </p:spPr>
      </p:pic>
      <p:sp>
        <p:nvSpPr>
          <p:cNvPr id="140291" name="Rectangle 3"/>
          <p:cNvSpPr>
            <a:spLocks noChangeArrowheads="1"/>
          </p:cNvSpPr>
          <p:nvPr/>
        </p:nvSpPr>
        <p:spPr bwMode="auto">
          <a:xfrm>
            <a:off x="381000" y="3657600"/>
            <a:ext cx="4440238" cy="1006475"/>
          </a:xfrm>
          <a:prstGeom prst="rect">
            <a:avLst/>
          </a:prstGeom>
          <a:noFill/>
          <a:ln w="9525">
            <a:noFill/>
            <a:miter lim="800000"/>
            <a:headEnd/>
            <a:tailEnd/>
          </a:ln>
          <a:effectLst/>
        </p:spPr>
        <p:txBody>
          <a:bodyPr wrap="none" anchor="ctr">
            <a:spAutoFit/>
          </a:bodyPr>
          <a:lstStyle/>
          <a:p>
            <a:r>
              <a:rPr lang="en-US" sz="2000"/>
              <a:t>Meschac Gaba</a:t>
            </a:r>
            <a:endParaRPr lang="sr-Latn-CS" sz="2000"/>
          </a:p>
          <a:p>
            <a:r>
              <a:rPr lang="en-US" sz="2000"/>
              <a:t>Museum of Contemporary African Art:</a:t>
            </a:r>
            <a:endParaRPr lang="sr-Latn-CS" sz="2000"/>
          </a:p>
          <a:p>
            <a:r>
              <a:rPr lang="en-US" sz="2000"/>
              <a:t>The Library, 2001-2002 </a:t>
            </a:r>
          </a:p>
        </p:txBody>
      </p:sp>
      <p:pic>
        <p:nvPicPr>
          <p:cNvPr id="140292" name="Picture 4"/>
          <p:cNvPicPr>
            <a:picLocks noChangeAspect="1" noChangeArrowheads="1"/>
          </p:cNvPicPr>
          <p:nvPr/>
        </p:nvPicPr>
        <p:blipFill>
          <a:blip r:embed="rId3"/>
          <a:srcRect/>
          <a:stretch>
            <a:fillRect/>
          </a:stretch>
        </p:blipFill>
        <p:spPr bwMode="auto">
          <a:xfrm>
            <a:off x="5181600" y="152400"/>
            <a:ext cx="3333750" cy="3324225"/>
          </a:xfrm>
          <a:prstGeom prst="rect">
            <a:avLst/>
          </a:prstGeom>
          <a:noFill/>
          <a:ln w="9525">
            <a:noFill/>
            <a:miter lim="800000"/>
            <a:headEnd/>
            <a:tailEnd/>
          </a:ln>
          <a:effectLst/>
        </p:spPr>
      </p:pic>
      <p:sp>
        <p:nvSpPr>
          <p:cNvPr id="140293" name="Rectangle 5"/>
          <p:cNvSpPr>
            <a:spLocks noChangeArrowheads="1"/>
          </p:cNvSpPr>
          <p:nvPr/>
        </p:nvSpPr>
        <p:spPr bwMode="auto">
          <a:xfrm>
            <a:off x="5334000" y="3581400"/>
            <a:ext cx="2260600" cy="1006475"/>
          </a:xfrm>
          <a:prstGeom prst="rect">
            <a:avLst/>
          </a:prstGeom>
          <a:noFill/>
          <a:ln w="9525">
            <a:noFill/>
            <a:miter lim="800000"/>
            <a:headEnd/>
            <a:tailEnd/>
          </a:ln>
          <a:effectLst/>
        </p:spPr>
        <p:txBody>
          <a:bodyPr anchor="ctr">
            <a:spAutoFit/>
          </a:bodyPr>
          <a:lstStyle/>
          <a:p>
            <a:r>
              <a:rPr lang="en-US" sz="2000"/>
              <a:t>Mona Hatoum</a:t>
            </a:r>
            <a:endParaRPr lang="sr-Latn-CS" sz="2000"/>
          </a:p>
          <a:p>
            <a:r>
              <a:rPr lang="en-US" sz="2000"/>
              <a:t>Homebound, 2000</a:t>
            </a:r>
            <a:r>
              <a:rPr lang="en-US"/>
              <a:t> </a:t>
            </a:r>
          </a:p>
        </p:txBody>
      </p:sp>
      <p:sp>
        <p:nvSpPr>
          <p:cNvPr id="140294" name="Rectangle 6"/>
          <p:cNvSpPr>
            <a:spLocks noChangeArrowheads="1"/>
          </p:cNvSpPr>
          <p:nvPr/>
        </p:nvSpPr>
        <p:spPr bwMode="auto">
          <a:xfrm>
            <a:off x="152400" y="5238750"/>
            <a:ext cx="8763000" cy="1314450"/>
          </a:xfrm>
          <a:prstGeom prst="rect">
            <a:avLst/>
          </a:prstGeom>
          <a:noFill/>
          <a:ln w="9525">
            <a:noFill/>
            <a:miter lim="800000"/>
            <a:headEnd/>
            <a:tailEnd/>
          </a:ln>
          <a:effectLst/>
        </p:spPr>
        <p:txBody>
          <a:bodyPr>
            <a:spAutoFit/>
          </a:bodyPr>
          <a:lstStyle/>
          <a:p>
            <a:pPr>
              <a:lnSpc>
                <a:spcPct val="80000"/>
              </a:lnSpc>
              <a:spcBef>
                <a:spcPct val="20000"/>
              </a:spcBef>
            </a:pPr>
            <a:r>
              <a:rPr lang="sr-Latn-CS" sz="2000" dirty="0">
                <a:latin typeface="Calibri" pitchFamily="34" charset="0"/>
              </a:rPr>
              <a:t>U praksi, d11 je bila kulturalno i geografski specifična selekcija sa upadljivom zastupljenošću umetnika iz </a:t>
            </a:r>
            <a:r>
              <a:rPr lang="sr-Latn-CS" sz="2000" dirty="0" smtClean="0">
                <a:latin typeface="Calibri" pitchFamily="34" charset="0"/>
              </a:rPr>
              <a:t>Afrike, </a:t>
            </a:r>
            <a:r>
              <a:rPr lang="sr-Latn-CS" sz="2000" dirty="0">
                <a:latin typeface="Calibri" pitchFamily="34" charset="0"/>
              </a:rPr>
              <a:t>zatim umetnika iz Istočne Evrope, manjih evropskih zemalja (Grčka, Švajcarska), Azije, postavljena u manje-više konvencionalnim prostorima, sa ogromnim intelektualnim ambicijama koje su se manifestovale kroz prateći program koji je bilo teško ispratiti</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a:srcRect/>
          <a:stretch>
            <a:fillRect/>
          </a:stretch>
        </p:blipFill>
        <p:spPr bwMode="auto">
          <a:xfrm>
            <a:off x="76200" y="76200"/>
            <a:ext cx="3333750" cy="3333750"/>
          </a:xfrm>
          <a:prstGeom prst="rect">
            <a:avLst/>
          </a:prstGeom>
          <a:noFill/>
          <a:ln w="9525">
            <a:noFill/>
            <a:miter lim="800000"/>
            <a:headEnd/>
            <a:tailEnd/>
          </a:ln>
          <a:effectLst/>
        </p:spPr>
      </p:pic>
      <p:pic>
        <p:nvPicPr>
          <p:cNvPr id="141315" name="Picture 3"/>
          <p:cNvPicPr>
            <a:picLocks noChangeAspect="1" noChangeArrowheads="1"/>
          </p:cNvPicPr>
          <p:nvPr/>
        </p:nvPicPr>
        <p:blipFill>
          <a:blip r:embed="rId3"/>
          <a:srcRect/>
          <a:stretch>
            <a:fillRect/>
          </a:stretch>
        </p:blipFill>
        <p:spPr bwMode="auto">
          <a:xfrm>
            <a:off x="5562600" y="685800"/>
            <a:ext cx="3314700" cy="3333750"/>
          </a:xfrm>
          <a:prstGeom prst="rect">
            <a:avLst/>
          </a:prstGeom>
          <a:noFill/>
          <a:ln w="9525">
            <a:noFill/>
            <a:miter lim="800000"/>
            <a:headEnd/>
            <a:tailEnd/>
          </a:ln>
          <a:effectLst/>
        </p:spPr>
      </p:pic>
      <p:sp>
        <p:nvSpPr>
          <p:cNvPr id="141316" name="Rectangle 4"/>
          <p:cNvSpPr>
            <a:spLocks noChangeArrowheads="1"/>
          </p:cNvSpPr>
          <p:nvPr/>
        </p:nvSpPr>
        <p:spPr bwMode="auto">
          <a:xfrm>
            <a:off x="3657600" y="76200"/>
            <a:ext cx="2673350" cy="671513"/>
          </a:xfrm>
          <a:prstGeom prst="rect">
            <a:avLst/>
          </a:prstGeom>
          <a:noFill/>
          <a:ln w="9525">
            <a:noFill/>
            <a:miter lim="800000"/>
            <a:headEnd/>
            <a:tailEnd/>
          </a:ln>
          <a:effectLst/>
        </p:spPr>
        <p:txBody>
          <a:bodyPr wrap="none" anchor="ctr">
            <a:spAutoFit/>
          </a:bodyPr>
          <a:lstStyle/>
          <a:p>
            <a:r>
              <a:rPr lang="en-US">
                <a:latin typeface="Calibri" pitchFamily="34" charset="0"/>
              </a:rPr>
              <a:t>Thomas Hirschhorn,</a:t>
            </a:r>
            <a:endParaRPr lang="sr-Latn-CS">
              <a:latin typeface="Calibri" pitchFamily="34" charset="0"/>
            </a:endParaRPr>
          </a:p>
          <a:p>
            <a:r>
              <a:rPr lang="en-US">
                <a:latin typeface="Calibri" pitchFamily="34" charset="0"/>
              </a:rPr>
              <a:t> Bataille Monument, 2002</a:t>
            </a:r>
            <a:r>
              <a:rPr lang="en-US" sz="2000"/>
              <a:t> </a:t>
            </a:r>
          </a:p>
        </p:txBody>
      </p:sp>
      <p:sp>
        <p:nvSpPr>
          <p:cNvPr id="141317" name="Rectangle 5"/>
          <p:cNvSpPr>
            <a:spLocks noChangeArrowheads="1"/>
          </p:cNvSpPr>
          <p:nvPr/>
        </p:nvSpPr>
        <p:spPr bwMode="auto">
          <a:xfrm>
            <a:off x="152400" y="3505200"/>
            <a:ext cx="3481388" cy="946150"/>
          </a:xfrm>
          <a:prstGeom prst="rect">
            <a:avLst/>
          </a:prstGeom>
          <a:noFill/>
          <a:ln w="9525">
            <a:noFill/>
            <a:miter lim="800000"/>
            <a:headEnd/>
            <a:tailEnd/>
          </a:ln>
          <a:effectLst/>
        </p:spPr>
        <p:txBody>
          <a:bodyPr wrap="none" anchor="ctr">
            <a:spAutoFit/>
          </a:bodyPr>
          <a:lstStyle/>
          <a:p>
            <a:r>
              <a:rPr lang="en-US">
                <a:latin typeface="Calibri" pitchFamily="34" charset="0"/>
              </a:rPr>
              <a:t>On Kawara </a:t>
            </a:r>
            <a:endParaRPr lang="sr-Latn-CS">
              <a:latin typeface="Calibri" pitchFamily="34" charset="0"/>
            </a:endParaRPr>
          </a:p>
          <a:p>
            <a:r>
              <a:rPr lang="en-US">
                <a:latin typeface="Calibri" pitchFamily="34" charset="0"/>
              </a:rPr>
              <a:t>One Million Years – Past</a:t>
            </a:r>
            <a:endParaRPr lang="sr-Latn-CS">
              <a:latin typeface="Calibri" pitchFamily="34" charset="0"/>
            </a:endParaRPr>
          </a:p>
          <a:p>
            <a:r>
              <a:rPr lang="en-US">
                <a:latin typeface="Calibri" pitchFamily="34" charset="0"/>
              </a:rPr>
              <a:t> (998.031 BC to 1969 AD), 1970/71</a:t>
            </a:r>
            <a:r>
              <a:rPr lang="en-US" sz="2000"/>
              <a:t> </a:t>
            </a:r>
          </a:p>
        </p:txBody>
      </p:sp>
      <p:sp>
        <p:nvSpPr>
          <p:cNvPr id="141318" name="Rectangle 6"/>
          <p:cNvSpPr>
            <a:spLocks noChangeArrowheads="1"/>
          </p:cNvSpPr>
          <p:nvPr/>
        </p:nvSpPr>
        <p:spPr bwMode="auto">
          <a:xfrm>
            <a:off x="304800" y="4651375"/>
            <a:ext cx="8610600" cy="2014538"/>
          </a:xfrm>
          <a:prstGeom prst="rect">
            <a:avLst/>
          </a:prstGeom>
          <a:noFill/>
          <a:ln w="9525">
            <a:noFill/>
            <a:miter lim="800000"/>
            <a:headEnd/>
            <a:tailEnd/>
          </a:ln>
          <a:effectLst/>
        </p:spPr>
        <p:txBody>
          <a:bodyPr>
            <a:spAutoFit/>
          </a:bodyPr>
          <a:lstStyle/>
          <a:p>
            <a:pPr>
              <a:lnSpc>
                <a:spcPct val="90000"/>
              </a:lnSpc>
              <a:spcBef>
                <a:spcPct val="20000"/>
              </a:spcBef>
            </a:pPr>
            <a:r>
              <a:rPr lang="sr-Latn-CS" sz="2000" dirty="0">
                <a:latin typeface="Calibri" pitchFamily="34" charset="0"/>
              </a:rPr>
              <a:t>Ovo se posebno odnosi na ideju koju je Enwezor imao u vezi sa izložbom a po kojoj izložba </a:t>
            </a:r>
            <a:r>
              <a:rPr lang="sr-Latn-CS" sz="2000" dirty="0" smtClean="0">
                <a:latin typeface="Calibri" pitchFamily="34" charset="0"/>
              </a:rPr>
              <a:t>nije trebalo </a:t>
            </a:r>
            <a:r>
              <a:rPr lang="sr-Latn-CS" sz="2000" dirty="0">
                <a:latin typeface="Calibri" pitchFamily="34" charset="0"/>
              </a:rPr>
              <a:t>da predstavlja zatvorenu celinu već jednu (i poslednju) od pet «diskurzivnih platformi»  koje su se dešavale na različitim stranama sveta: predavanja «Democracy Unrealized», u Beču marta-aprila 2001, konferencija «Truth and reconciliation» u Nju Delhiju tokom maja 2001, «Creolite and Creolization» na St. Lucia, u januaru 2002 i filozofski forum «The City» u Lagosu, Nigerija, u martu 2002.</a:t>
            </a:r>
            <a:endParaRPr lang="en-US" sz="2000" dirty="0">
              <a:latin typeface="Calibri"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0" y="4327525"/>
            <a:ext cx="5181600" cy="2530475"/>
          </a:xfrm>
          <a:prstGeom prst="rect">
            <a:avLst/>
          </a:prstGeom>
          <a:noFill/>
          <a:ln w="9525">
            <a:noFill/>
            <a:miter lim="800000"/>
            <a:headEnd/>
            <a:tailEnd/>
          </a:ln>
          <a:effectLst/>
        </p:spPr>
        <p:txBody>
          <a:bodyPr anchor="ctr">
            <a:spAutoFit/>
          </a:bodyPr>
          <a:lstStyle/>
          <a:p>
            <a:r>
              <a:rPr lang="sr-Latn-CS" sz="2000"/>
              <a:t>Od četvrtog izdanja </a:t>
            </a:r>
            <a:r>
              <a:rPr lang="en-US" sz="2000"/>
              <a:t>1957, São Paulo Bi</a:t>
            </a:r>
            <a:r>
              <a:rPr lang="sr-Latn-CS" sz="2000"/>
              <a:t>jenale</a:t>
            </a:r>
          </a:p>
          <a:p>
            <a:r>
              <a:rPr lang="sr-Latn-CS" sz="2000"/>
              <a:t>Održava se u</a:t>
            </a:r>
            <a:r>
              <a:rPr lang="en-US" sz="2000"/>
              <a:t> Pavilhão</a:t>
            </a:r>
            <a:endParaRPr lang="sr-Latn-CS" sz="2000"/>
          </a:p>
          <a:p>
            <a:r>
              <a:rPr lang="en-US" sz="2000"/>
              <a:t> Ciccillo Matarazzo </a:t>
            </a:r>
            <a:r>
              <a:rPr lang="sr-Latn-CS" sz="2000"/>
              <a:t>u</a:t>
            </a:r>
            <a:r>
              <a:rPr lang="en-US" sz="2000"/>
              <a:t> Parque do Ibirapuera.</a:t>
            </a:r>
            <a:endParaRPr lang="sr-Latn-CS" sz="2000"/>
          </a:p>
          <a:p>
            <a:endParaRPr lang="sr-Latn-CS" sz="2000"/>
          </a:p>
          <a:p>
            <a:r>
              <a:rPr lang="sr-Latn-CS" sz="2000"/>
              <a:t>Paviljon je osmislio</a:t>
            </a:r>
            <a:r>
              <a:rPr lang="en-US" sz="2000"/>
              <a:t> </a:t>
            </a:r>
            <a:r>
              <a:rPr lang="sr-Latn-CS" sz="2000"/>
              <a:t>tim predvođen</a:t>
            </a:r>
          </a:p>
          <a:p>
            <a:r>
              <a:rPr lang="en-US" sz="2000"/>
              <a:t> Oscar</a:t>
            </a:r>
            <a:r>
              <a:rPr lang="sr-Latn-CS" sz="2000"/>
              <a:t>om</a:t>
            </a:r>
            <a:r>
              <a:rPr lang="en-US" sz="2000"/>
              <a:t> Niemeyer</a:t>
            </a:r>
            <a:r>
              <a:rPr lang="sr-Latn-CS" sz="2000"/>
              <a:t>om i</a:t>
            </a:r>
            <a:r>
              <a:rPr lang="en-US" sz="2000"/>
              <a:t> Hélio</a:t>
            </a:r>
            <a:r>
              <a:rPr lang="sr-Latn-CS" sz="2000"/>
              <a:t>m</a:t>
            </a:r>
            <a:r>
              <a:rPr lang="en-US" sz="2000"/>
              <a:t> Uchôa</a:t>
            </a:r>
            <a:r>
              <a:rPr lang="sr-Latn-CS" sz="2000"/>
              <a:t>om</a:t>
            </a:r>
            <a:r>
              <a:rPr lang="en-US" sz="2000"/>
              <a:t>,</a:t>
            </a:r>
            <a:endParaRPr lang="sr-Latn-CS" sz="2000"/>
          </a:p>
          <a:p>
            <a:r>
              <a:rPr lang="en-US" sz="2000"/>
              <a:t> 30,000 </a:t>
            </a:r>
            <a:r>
              <a:rPr lang="sr-Latn-CS" sz="2000"/>
              <a:t>m2 površine</a:t>
            </a:r>
            <a:endParaRPr lang="en-US" sz="2400"/>
          </a:p>
        </p:txBody>
      </p:sp>
      <p:pic>
        <p:nvPicPr>
          <p:cNvPr id="91139" name="Picture 3" descr="01_aerial_view"/>
          <p:cNvPicPr>
            <a:picLocks noChangeAspect="1" noChangeArrowheads="1"/>
          </p:cNvPicPr>
          <p:nvPr/>
        </p:nvPicPr>
        <p:blipFill>
          <a:blip r:embed="rId2"/>
          <a:srcRect/>
          <a:stretch>
            <a:fillRect/>
          </a:stretch>
        </p:blipFill>
        <p:spPr bwMode="auto">
          <a:xfrm>
            <a:off x="1371600" y="57150"/>
            <a:ext cx="6553200" cy="421005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6" name="Rectangle 4"/>
          <p:cNvSpPr>
            <a:spLocks noGrp="1" noChangeArrowheads="1"/>
          </p:cNvSpPr>
          <p:nvPr>
            <p:ph type="title"/>
          </p:nvPr>
        </p:nvSpPr>
        <p:spPr/>
        <p:txBody>
          <a:bodyPr/>
          <a:lstStyle/>
          <a:p>
            <a:r>
              <a:rPr lang="sr-Latn-CS"/>
              <a:t>globalizacija</a:t>
            </a:r>
            <a:endParaRPr lang="en-US"/>
          </a:p>
        </p:txBody>
      </p:sp>
      <p:sp>
        <p:nvSpPr>
          <p:cNvPr id="197637" name="Rectangle 5"/>
          <p:cNvSpPr>
            <a:spLocks noGrp="1" noChangeArrowheads="1"/>
          </p:cNvSpPr>
          <p:nvPr>
            <p:ph type="body" sz="half" idx="1"/>
          </p:nvPr>
        </p:nvSpPr>
        <p:spPr/>
        <p:txBody>
          <a:bodyPr/>
          <a:lstStyle/>
          <a:p>
            <a:pPr marL="533400" indent="-533400">
              <a:lnSpc>
                <a:spcPct val="80000"/>
              </a:lnSpc>
              <a:buFontTx/>
              <a:buAutoNum type="arabicPeriod"/>
            </a:pPr>
            <a:r>
              <a:rPr lang="en-US" b="1" dirty="0">
                <a:latin typeface="Calibri" pitchFamily="34" charset="0"/>
              </a:rPr>
              <a:t>Bi</a:t>
            </a:r>
            <a:r>
              <a:rPr lang="sr-Latn-CS" b="1" dirty="0">
                <a:latin typeface="Calibri" pitchFamily="34" charset="0"/>
              </a:rPr>
              <a:t>j</a:t>
            </a:r>
            <a:r>
              <a:rPr lang="en-US" b="1" dirty="0" err="1">
                <a:latin typeface="Calibri" pitchFamily="34" charset="0"/>
              </a:rPr>
              <a:t>enal</a:t>
            </a:r>
            <a:r>
              <a:rPr lang="sr-Latn-CS" b="1" dirty="0">
                <a:latin typeface="Calibri" pitchFamily="34" charset="0"/>
              </a:rPr>
              <a:t>e, Sidnej</a:t>
            </a:r>
            <a:endParaRPr lang="en-US" b="1" dirty="0">
              <a:latin typeface="Calibri" pitchFamily="34" charset="0"/>
            </a:endParaRPr>
          </a:p>
          <a:p>
            <a:pPr marL="533400" indent="-533400">
              <a:lnSpc>
                <a:spcPct val="80000"/>
              </a:lnSpc>
              <a:buFontTx/>
              <a:buAutoNum type="arabicPeriod"/>
            </a:pPr>
            <a:r>
              <a:rPr lang="en-US" b="1" dirty="0">
                <a:latin typeface="Calibri" pitchFamily="34" charset="0"/>
              </a:rPr>
              <a:t>International </a:t>
            </a:r>
            <a:r>
              <a:rPr lang="en-US" b="1" dirty="0" err="1">
                <a:latin typeface="Calibri" pitchFamily="34" charset="0"/>
              </a:rPr>
              <a:t>İstanbul</a:t>
            </a:r>
            <a:r>
              <a:rPr lang="en-US" b="1" dirty="0">
                <a:latin typeface="Calibri" pitchFamily="34" charset="0"/>
              </a:rPr>
              <a:t> Biennial</a:t>
            </a:r>
          </a:p>
          <a:p>
            <a:pPr marL="533400" indent="-533400">
              <a:lnSpc>
                <a:spcPct val="80000"/>
              </a:lnSpc>
              <a:buFontTx/>
              <a:buAutoNum type="arabicPeriod"/>
            </a:pPr>
            <a:r>
              <a:rPr lang="en-US" b="1" dirty="0" err="1">
                <a:latin typeface="Calibri" pitchFamily="34" charset="0"/>
              </a:rPr>
              <a:t>Manifesta</a:t>
            </a:r>
            <a:r>
              <a:rPr lang="en-US" b="1" dirty="0">
                <a:latin typeface="Calibri" pitchFamily="34" charset="0"/>
              </a:rPr>
              <a:t>.....</a:t>
            </a:r>
          </a:p>
        </p:txBody>
      </p:sp>
      <p:sp>
        <p:nvSpPr>
          <p:cNvPr id="197638" name="Rectangle 6"/>
          <p:cNvSpPr>
            <a:spLocks noGrp="1" noChangeArrowheads="1"/>
          </p:cNvSpPr>
          <p:nvPr>
            <p:ph type="body" sz="half" idx="2"/>
          </p:nvPr>
        </p:nvSpPr>
        <p:spPr>
          <a:xfrm>
            <a:off x="4419600" y="1524000"/>
            <a:ext cx="4419600" cy="4800600"/>
          </a:xfrm>
        </p:spPr>
        <p:txBody>
          <a:bodyPr>
            <a:noAutofit/>
          </a:bodyPr>
          <a:lstStyle/>
          <a:p>
            <a:pPr>
              <a:lnSpc>
                <a:spcPct val="110000"/>
              </a:lnSpc>
            </a:pPr>
            <a:r>
              <a:rPr lang="sr-Latn-CS" sz="2300" dirty="0">
                <a:latin typeface="Calibri" pitchFamily="34" charset="0"/>
              </a:rPr>
              <a:t>tzv. «ne-zapadna» bijenala predstavljaju novu tendenciju relativnog distanciranja od komercijalnog sistema, zatim namere i procese centriranja marginalizovane pozicije, ali i povratno, procese vesternizacije marginalnih tačaka, ili asimilacije onih različitosti koje nemaju potencijal da radikalno destabilizuju institucije (Zapadne) savremene umetnosti</a:t>
            </a:r>
            <a:endParaRPr lang="en-US" sz="2300" dirty="0">
              <a:latin typeface="Calibri"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457200" y="274638"/>
            <a:ext cx="8229600" cy="106362"/>
          </a:xfrm>
        </p:spPr>
        <p:txBody>
          <a:bodyPr>
            <a:normAutofit fontScale="90000"/>
          </a:bodyPr>
          <a:lstStyle/>
          <a:p>
            <a:endParaRPr lang="en-US" sz="4000"/>
          </a:p>
        </p:txBody>
      </p:sp>
      <p:sp>
        <p:nvSpPr>
          <p:cNvPr id="214019" name="Rectangle 3"/>
          <p:cNvSpPr>
            <a:spLocks noGrp="1" noChangeArrowheads="1"/>
          </p:cNvSpPr>
          <p:nvPr>
            <p:ph type="body" idx="1"/>
          </p:nvPr>
        </p:nvSpPr>
        <p:spPr>
          <a:xfrm>
            <a:off x="228600" y="381000"/>
            <a:ext cx="8686800" cy="6172200"/>
          </a:xfrm>
        </p:spPr>
        <p:txBody>
          <a:bodyPr>
            <a:normAutofit lnSpcReduction="10000"/>
          </a:bodyPr>
          <a:lstStyle/>
          <a:p>
            <a:pPr>
              <a:lnSpc>
                <a:spcPct val="80000"/>
              </a:lnSpc>
            </a:pPr>
            <a:endParaRPr lang="sr-Latn-CS" sz="3100" dirty="0"/>
          </a:p>
          <a:p>
            <a:pPr>
              <a:lnSpc>
                <a:spcPct val="150000"/>
              </a:lnSpc>
            </a:pPr>
            <a:r>
              <a:rPr lang="sr-Latn-CS" sz="2400" dirty="0"/>
              <a:t>ovi procesi idu dvosmerno:</a:t>
            </a:r>
          </a:p>
          <a:p>
            <a:pPr>
              <a:lnSpc>
                <a:spcPct val="150000"/>
              </a:lnSpc>
              <a:buFontTx/>
              <a:buAutoNum type="arabicPeriod"/>
            </a:pPr>
            <a:r>
              <a:rPr lang="sr-Latn-CS" sz="2400" dirty="0"/>
              <a:t>angažovanje zapadnoevropskog kuratora sa prestižnom reputacijom koji kako lokalnoj sredini dovodi </a:t>
            </a:r>
            <a:r>
              <a:rPr lang="sr-Latn-CS" sz="2400" dirty="0" smtClean="0"/>
              <a:t>‘Velika Imena’ </a:t>
            </a:r>
            <a:r>
              <a:rPr lang="sr-Latn-CS" sz="2400" dirty="0"/>
              <a:t>visoke umetnosti, </a:t>
            </a:r>
            <a:r>
              <a:rPr lang="sr-Latn-CS" sz="2400" dirty="0" smtClean="0"/>
              <a:t>tako dobija </a:t>
            </a:r>
            <a:r>
              <a:rPr lang="sr-Latn-CS" sz="2400" dirty="0"/>
              <a:t>mandat da u lokalnim okvirima prepozna one umetnike koji po njegovom uverenju mogu da se uklope u 'puzzle' velikog sveta umetnosti. </a:t>
            </a:r>
          </a:p>
          <a:p>
            <a:pPr>
              <a:lnSpc>
                <a:spcPct val="150000"/>
              </a:lnSpc>
              <a:buFontTx/>
              <a:buAutoNum type="arabicPeriod"/>
            </a:pPr>
            <a:r>
              <a:rPr lang="sr-Latn-CS" sz="2400" dirty="0"/>
              <a:t>lokalnoj sceni se organizovanjem međunarodne manifestacije pruža mogućnost da se uključi u globalne tokove u onoj meri u kojoj je to samoreprodukciji globalnog umetničkog sistema potrebno. </a:t>
            </a:r>
            <a:endParaRPr lang="en-US" sz="24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endParaRPr lang="en-US"/>
          </a:p>
        </p:txBody>
      </p:sp>
      <p:sp>
        <p:nvSpPr>
          <p:cNvPr id="215043" name="Rectangle 3"/>
          <p:cNvSpPr>
            <a:spLocks noGrp="1" noChangeArrowheads="1"/>
          </p:cNvSpPr>
          <p:nvPr>
            <p:ph type="body" idx="1"/>
          </p:nvPr>
        </p:nvSpPr>
        <p:spPr/>
        <p:txBody>
          <a:bodyPr>
            <a:normAutofit/>
          </a:bodyPr>
          <a:lstStyle/>
          <a:p>
            <a:pPr marL="609600" indent="-609600">
              <a:lnSpc>
                <a:spcPct val="150000"/>
              </a:lnSpc>
              <a:buFontTx/>
              <a:buNone/>
            </a:pPr>
            <a:r>
              <a:rPr lang="sr-Latn-CS" sz="2400" dirty="0">
                <a:latin typeface="Calibri" pitchFamily="34" charset="0"/>
              </a:rPr>
              <a:t>U tom smislu, </a:t>
            </a:r>
            <a:r>
              <a:rPr lang="sr-Latn-CS" sz="2400" dirty="0" smtClean="0">
                <a:latin typeface="Calibri" pitchFamily="34" charset="0"/>
              </a:rPr>
              <a:t>nove umetničke produkcije iz zemalja </a:t>
            </a:r>
            <a:r>
              <a:rPr lang="sr-Latn-CS" sz="2400" dirty="0">
                <a:latin typeface="Calibri" pitchFamily="34" charset="0"/>
              </a:rPr>
              <a:t>bivše Istočne Evrope, Afrike, Azije, Latinske Amerike koje se neprekidno menjaju postaju predmet interesovanja velikih, pre svega «zapadnih» međunarodnih manifestacija (najilustrativniji primer su documenta 11, 2002 ili 50. bijenale u Veneciji 2003), jer, kako Gržinić kaže, “institucije Umetnosti moraju zrcaliti uspostavljanje novih odnosa moći između urbane periferije, središta i institucija”</a:t>
            </a:r>
            <a:endParaRPr lang="en-US" sz="2400" dirty="0">
              <a:latin typeface="Calibri"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p:cNvPicPr>
            <a:picLocks noChangeAspect="1" noChangeArrowheads="1"/>
          </p:cNvPicPr>
          <p:nvPr/>
        </p:nvPicPr>
        <p:blipFill>
          <a:blip r:embed="rId2"/>
          <a:srcRect/>
          <a:stretch>
            <a:fillRect/>
          </a:stretch>
        </p:blipFill>
        <p:spPr bwMode="auto">
          <a:xfrm>
            <a:off x="4267200" y="0"/>
            <a:ext cx="4876800" cy="3493563"/>
          </a:xfrm>
          <a:prstGeom prst="rect">
            <a:avLst/>
          </a:prstGeom>
          <a:noFill/>
        </p:spPr>
      </p:pic>
      <p:sp>
        <p:nvSpPr>
          <p:cNvPr id="3" name="Rectangle 2"/>
          <p:cNvSpPr/>
          <p:nvPr/>
        </p:nvSpPr>
        <p:spPr>
          <a:xfrm>
            <a:off x="152400" y="152400"/>
            <a:ext cx="3962399" cy="6370975"/>
          </a:xfrm>
          <a:prstGeom prst="rect">
            <a:avLst/>
          </a:prstGeom>
        </p:spPr>
        <p:txBody>
          <a:bodyPr wrap="square">
            <a:spAutoFit/>
          </a:bodyPr>
          <a:lstStyle/>
          <a:p>
            <a:r>
              <a:rPr lang="sr-Latn-CS" sz="2400" dirty="0" smtClean="0"/>
              <a:t>Sidnej</a:t>
            </a:r>
          </a:p>
          <a:p>
            <a:endParaRPr lang="sr-Latn-CS" sz="2400" dirty="0" smtClean="0"/>
          </a:p>
          <a:p>
            <a:pPr>
              <a:lnSpc>
                <a:spcPct val="80000"/>
              </a:lnSpc>
            </a:pPr>
            <a:r>
              <a:rPr lang="sr-Latn-CS" dirty="0" smtClean="0"/>
              <a:t>1973. lokalna umetnička manifestacija pod nazivom Transfield Art Prize pokrenuta početkom šezdesetih godina XX veka, zahvaljujući entuzijazmu Franca Belgiorna Nettisa, inženjera koji je radio za Transfield kompaniju, transformisana u internacionalnu izložbu po ugledu na Bijenale u Veneciji</a:t>
            </a:r>
          </a:p>
          <a:p>
            <a:pPr>
              <a:lnSpc>
                <a:spcPct val="80000"/>
              </a:lnSpc>
              <a:buFontTx/>
              <a:buNone/>
            </a:pPr>
            <a:endParaRPr lang="sr-Latn-CS" dirty="0" smtClean="0"/>
          </a:p>
          <a:p>
            <a:pPr>
              <a:lnSpc>
                <a:spcPct val="80000"/>
              </a:lnSpc>
            </a:pPr>
            <a:r>
              <a:rPr lang="sr-Latn-CS" dirty="0" smtClean="0"/>
              <a:t>F. Belgiorno Nettisu, redovnom posetiocu venecijanskog Bijenala, koji je bio zaveden «internacionalnom ekstravagancijom» ove manifestacije, nametnulo se pitanje kako prekinuti izolaciju u kojoj se Australija, na (drugom) kraju sveta, tokom pedesetih i šezdesetih godina prošlog veka nalazila.</a:t>
            </a:r>
          </a:p>
          <a:p>
            <a:pPr>
              <a:lnSpc>
                <a:spcPct val="80000"/>
              </a:lnSpc>
              <a:buFontTx/>
              <a:buNone/>
            </a:pPr>
            <a:r>
              <a:rPr lang="sr-Latn-CS" dirty="0" smtClean="0"/>
              <a:t> </a:t>
            </a:r>
          </a:p>
          <a:p>
            <a:pPr>
              <a:lnSpc>
                <a:spcPct val="80000"/>
              </a:lnSpc>
            </a:pPr>
            <a:r>
              <a:rPr lang="sr-Latn-CS" dirty="0" smtClean="0"/>
              <a:t>Dakle, iz potrebe da se «sruši tiranija distance», da se uspostavi čvrsta veza sa ostatkom sveta, i da se Australiji pruži prilika da vidi šta se na svetskoj sceni odvija, prestižna lokalna manifestacija prerasla je u internacionalnu, do 1982. održavanu trijenalno, a onda bijenalno.</a:t>
            </a:r>
            <a:endParaRPr lang="en-US" dirty="0"/>
          </a:p>
        </p:txBody>
      </p:sp>
      <p:sp>
        <p:nvSpPr>
          <p:cNvPr id="4" name="Rectangle 3"/>
          <p:cNvSpPr/>
          <p:nvPr/>
        </p:nvSpPr>
        <p:spPr>
          <a:xfrm>
            <a:off x="4343400" y="3733800"/>
            <a:ext cx="4572000" cy="923330"/>
          </a:xfrm>
          <a:prstGeom prst="rect">
            <a:avLst/>
          </a:prstGeom>
        </p:spPr>
        <p:txBody>
          <a:bodyPr>
            <a:spAutoFit/>
          </a:bodyPr>
          <a:lstStyle/>
          <a:p>
            <a:r>
              <a:rPr lang="en-US" dirty="0" smtClean="0"/>
              <a:t> Franco </a:t>
            </a:r>
            <a:r>
              <a:rPr lang="en-US" dirty="0" err="1" smtClean="0"/>
              <a:t>Belgiorno-Nettis</a:t>
            </a:r>
            <a:r>
              <a:rPr lang="en-US" dirty="0" smtClean="0"/>
              <a:t> with </a:t>
            </a:r>
            <a:r>
              <a:rPr lang="en-US" dirty="0" err="1" smtClean="0"/>
              <a:t>Amina</a:t>
            </a:r>
            <a:r>
              <a:rPr lang="en-US" dirty="0" smtClean="0"/>
              <a:t> </a:t>
            </a:r>
            <a:r>
              <a:rPr lang="en-US" dirty="0" err="1" smtClean="0"/>
              <a:t>Belgiorno-Nettis</a:t>
            </a:r>
            <a:r>
              <a:rPr lang="en-US" dirty="0" smtClean="0"/>
              <a:t> at the opening proceedings of the Inaugural Biennale of Sydney</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undefined"/>
          <p:cNvPicPr>
            <a:picLocks noChangeAspect="1" noChangeArrowheads="1"/>
          </p:cNvPicPr>
          <p:nvPr/>
        </p:nvPicPr>
        <p:blipFill>
          <a:blip r:embed="rId2"/>
          <a:srcRect/>
          <a:stretch>
            <a:fillRect/>
          </a:stretch>
        </p:blipFill>
        <p:spPr bwMode="auto">
          <a:xfrm>
            <a:off x="0" y="0"/>
            <a:ext cx="3897191" cy="4800601"/>
          </a:xfrm>
          <a:prstGeom prst="rect">
            <a:avLst/>
          </a:prstGeom>
          <a:noFill/>
        </p:spPr>
      </p:pic>
      <p:sp>
        <p:nvSpPr>
          <p:cNvPr id="3" name="Rectangle 2"/>
          <p:cNvSpPr/>
          <p:nvPr/>
        </p:nvSpPr>
        <p:spPr>
          <a:xfrm>
            <a:off x="304800" y="5181600"/>
            <a:ext cx="3379451" cy="369332"/>
          </a:xfrm>
          <a:prstGeom prst="rect">
            <a:avLst/>
          </a:prstGeom>
        </p:spPr>
        <p:txBody>
          <a:bodyPr wrap="none">
            <a:spAutoFit/>
          </a:bodyPr>
          <a:lstStyle/>
          <a:p>
            <a:r>
              <a:rPr lang="en-US" dirty="0" smtClean="0"/>
              <a:t>Robert Brown, Here to Here, 1973</a:t>
            </a:r>
            <a:endParaRPr lang="en-US" dirty="0"/>
          </a:p>
        </p:txBody>
      </p:sp>
      <p:sp>
        <p:nvSpPr>
          <p:cNvPr id="4" name="Rectangle 3"/>
          <p:cNvSpPr/>
          <p:nvPr/>
        </p:nvSpPr>
        <p:spPr>
          <a:xfrm>
            <a:off x="4191000" y="228600"/>
            <a:ext cx="4572000" cy="6247864"/>
          </a:xfrm>
          <a:prstGeom prst="rect">
            <a:avLst/>
          </a:prstGeom>
        </p:spPr>
        <p:txBody>
          <a:bodyPr>
            <a:spAutoFit/>
          </a:bodyPr>
          <a:lstStyle/>
          <a:p>
            <a:pPr>
              <a:lnSpc>
                <a:spcPct val="200000"/>
              </a:lnSpc>
            </a:pPr>
            <a:r>
              <a:rPr lang="sr-Latn-CS" dirty="0" smtClean="0">
                <a:latin typeface="Calibri" pitchFamily="34" charset="0"/>
              </a:rPr>
              <a:t>Pr</a:t>
            </a:r>
            <a:r>
              <a:rPr lang="sr-Latn-CS" sz="2000" dirty="0" smtClean="0">
                <a:latin typeface="Calibri" pitchFamily="34" charset="0"/>
              </a:rPr>
              <a:t>vo izdanje (1973) je imalo više regionalan karakter i izlagali su umetnici iz južnoazijskih zemalja, ponajviše iz Japana, Tajlanda i Filipina</a:t>
            </a:r>
          </a:p>
          <a:p>
            <a:pPr>
              <a:lnSpc>
                <a:spcPct val="200000"/>
              </a:lnSpc>
            </a:pPr>
            <a:endParaRPr lang="sr-Latn-CS" sz="2000" dirty="0" smtClean="0">
              <a:latin typeface="Calibri" pitchFamily="34" charset="0"/>
            </a:endParaRPr>
          </a:p>
          <a:p>
            <a:pPr>
              <a:lnSpc>
                <a:spcPct val="200000"/>
              </a:lnSpc>
            </a:pPr>
            <a:r>
              <a:rPr lang="sr-Latn-CS" sz="2000" dirty="0" smtClean="0">
                <a:latin typeface="Calibri" pitchFamily="34" charset="0"/>
              </a:rPr>
              <a:t>Već 1976. godine učinjeni su napori približavanja Americi i Evropi tako da lista imena izlagača obuhvata Jozefa Bojsa, Marka di Suvera, Jana Dibeca, Roberta Smitsona, Đuzepea Penonea</a:t>
            </a:r>
            <a:endParaRPr lang="sr-Latn-CS" sz="2000" dirty="0">
              <a:latin typeface="Calibri"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undefined"/>
          <p:cNvPicPr>
            <a:picLocks noChangeAspect="1" noChangeArrowheads="1"/>
          </p:cNvPicPr>
          <p:nvPr/>
        </p:nvPicPr>
        <p:blipFill>
          <a:blip r:embed="rId2"/>
          <a:srcRect/>
          <a:stretch>
            <a:fillRect/>
          </a:stretch>
        </p:blipFill>
        <p:spPr bwMode="auto">
          <a:xfrm>
            <a:off x="381000" y="609600"/>
            <a:ext cx="8286750" cy="552450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undefined"/>
          <p:cNvPicPr>
            <a:picLocks noChangeAspect="1" noChangeArrowheads="1"/>
          </p:cNvPicPr>
          <p:nvPr/>
        </p:nvPicPr>
        <p:blipFill>
          <a:blip r:embed="rId2"/>
          <a:srcRect/>
          <a:stretch>
            <a:fillRect/>
          </a:stretch>
        </p:blipFill>
        <p:spPr bwMode="auto">
          <a:xfrm>
            <a:off x="381000" y="609600"/>
            <a:ext cx="8286750" cy="5600701"/>
          </a:xfrm>
          <a:prstGeom prst="rect">
            <a:avLst/>
          </a:prstGeom>
          <a:noFill/>
        </p:spPr>
      </p:pic>
      <p:sp>
        <p:nvSpPr>
          <p:cNvPr id="3" name="Rectangle 2"/>
          <p:cNvSpPr/>
          <p:nvPr/>
        </p:nvSpPr>
        <p:spPr>
          <a:xfrm>
            <a:off x="2819400" y="6324600"/>
            <a:ext cx="3744615" cy="369332"/>
          </a:xfrm>
          <a:prstGeom prst="rect">
            <a:avLst/>
          </a:prstGeom>
        </p:spPr>
        <p:txBody>
          <a:bodyPr wrap="none">
            <a:spAutoFit/>
          </a:bodyPr>
          <a:lstStyle/>
          <a:p>
            <a:r>
              <a:rPr lang="en-US" dirty="0" err="1" smtClean="0"/>
              <a:t>Stelarc</a:t>
            </a:r>
            <a:r>
              <a:rPr lang="en-US" dirty="0" smtClean="0"/>
              <a:t>, Event for Stretched Skin, 1976</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Image result for biennale sydney 1979"/>
          <p:cNvPicPr>
            <a:picLocks noChangeAspect="1" noChangeArrowheads="1"/>
          </p:cNvPicPr>
          <p:nvPr/>
        </p:nvPicPr>
        <p:blipFill>
          <a:blip r:embed="rId2"/>
          <a:srcRect/>
          <a:stretch>
            <a:fillRect/>
          </a:stretch>
        </p:blipFill>
        <p:spPr bwMode="auto">
          <a:xfrm>
            <a:off x="533400" y="76200"/>
            <a:ext cx="8286750" cy="4667251"/>
          </a:xfrm>
          <a:prstGeom prst="rect">
            <a:avLst/>
          </a:prstGeom>
          <a:noFill/>
        </p:spPr>
      </p:pic>
      <p:sp>
        <p:nvSpPr>
          <p:cNvPr id="3" name="Rectangle 2"/>
          <p:cNvSpPr/>
          <p:nvPr/>
        </p:nvSpPr>
        <p:spPr>
          <a:xfrm>
            <a:off x="533400" y="5105400"/>
            <a:ext cx="8153400" cy="1200329"/>
          </a:xfrm>
          <a:prstGeom prst="rect">
            <a:avLst/>
          </a:prstGeom>
        </p:spPr>
        <p:txBody>
          <a:bodyPr wrap="square">
            <a:spAutoFit/>
          </a:bodyPr>
          <a:lstStyle/>
          <a:p>
            <a:pPr>
              <a:lnSpc>
                <a:spcPct val="80000"/>
              </a:lnSpc>
            </a:pPr>
            <a:r>
              <a:rPr lang="sr-Latn-CS" b="1" dirty="0" smtClean="0">
                <a:latin typeface="Calibri" pitchFamily="34" charset="0"/>
              </a:rPr>
              <a:t>1979.</a:t>
            </a:r>
            <a:r>
              <a:rPr lang="sr-Latn-CS" dirty="0" smtClean="0">
                <a:latin typeface="Calibri" pitchFamily="34" charset="0"/>
              </a:rPr>
              <a:t> koncept i teme bile u vezi sa predstavljanjem savremene evropske umetničke scene koja do rada nije bila poznata/viđena u Australiji; uspostavlja se i praksa imenovanja </a:t>
            </a:r>
            <a:r>
              <a:rPr lang="sr-Latn-CS" b="1" dirty="0" smtClean="0">
                <a:latin typeface="Calibri" pitchFamily="34" charset="0"/>
              </a:rPr>
              <a:t>umetničkih direktora</a:t>
            </a:r>
            <a:r>
              <a:rPr lang="sr-Latn-CS" dirty="0" smtClean="0">
                <a:latin typeface="Calibri" pitchFamily="34" charset="0"/>
              </a:rPr>
              <a:t> koji nisu lokalni istoričari umetnosti, kuratori, ili kritičari, mada, tokom godina koje su dolazile, ova praksa neće postati pravilo koga bi se organizatori slepo pridržavali</a:t>
            </a:r>
            <a:endParaRPr lang="sr-Latn-CS" dirty="0">
              <a:latin typeface="Calibri"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https://api.europeana.eu/api/v2/thumbnail-by-url.json?uri=http%3A%2F%2Figem.adlibsoft.com%2Fwwwopacx%2Fwwwopac.ashx%3Fcommand%3Dgetcontent%26server%3Dimages%26value%3Dcoda%255CAB00307.jpg&amp;type=IMAGE"/>
          <p:cNvPicPr>
            <a:picLocks noChangeAspect="1" noChangeArrowheads="1"/>
          </p:cNvPicPr>
          <p:nvPr/>
        </p:nvPicPr>
        <p:blipFill>
          <a:blip r:embed="rId2"/>
          <a:srcRect/>
          <a:stretch>
            <a:fillRect/>
          </a:stretch>
        </p:blipFill>
        <p:spPr bwMode="auto">
          <a:xfrm>
            <a:off x="1828800" y="304800"/>
            <a:ext cx="5451230" cy="3543301"/>
          </a:xfrm>
          <a:prstGeom prst="rect">
            <a:avLst/>
          </a:prstGeom>
          <a:noFill/>
        </p:spPr>
      </p:pic>
      <p:sp>
        <p:nvSpPr>
          <p:cNvPr id="3" name="Rectangle 2"/>
          <p:cNvSpPr/>
          <p:nvPr/>
        </p:nvSpPr>
        <p:spPr>
          <a:xfrm>
            <a:off x="762000" y="4953000"/>
            <a:ext cx="7620000" cy="1643527"/>
          </a:xfrm>
          <a:prstGeom prst="rect">
            <a:avLst/>
          </a:prstGeom>
        </p:spPr>
        <p:txBody>
          <a:bodyPr wrap="square">
            <a:spAutoFit/>
          </a:bodyPr>
          <a:lstStyle/>
          <a:p>
            <a:pPr>
              <a:lnSpc>
                <a:spcPct val="80000"/>
              </a:lnSpc>
            </a:pPr>
            <a:r>
              <a:rPr lang="sr-Latn-CS" dirty="0" smtClean="0">
                <a:latin typeface="Calibri" pitchFamily="34" charset="0"/>
              </a:rPr>
              <a:t>spisak imena postaje veoma impresivan - radovi umetnika kao Marina Abramović&amp;Ulay, Beuys, Christian Boltanski, George Brecht, Marcel Broodthaers, Daniel Buren, Victor Burgin, Hanne Darboven, Dibbets, Braco Dimitrijević, Vali Export, Jochen Gerz, David Hokney, Howard Hodgkin, Tadeusz Kantor, Ronald B. Kitaj, Urs Luthi, Mario Merz, Annette Messager, A.R.Penck, Panamarenko, Arnulf Reiner, Bridget Riley, Klaus Rinke, Ulrike Rosenbach, Daniel Spoerri, Antoni Tapies, Zoran Mušić, Ben Vautier.</a:t>
            </a:r>
            <a:endParaRPr lang="en-US" dirty="0"/>
          </a:p>
        </p:txBody>
      </p:sp>
      <p:sp>
        <p:nvSpPr>
          <p:cNvPr id="4" name="Rectangle 3"/>
          <p:cNvSpPr/>
          <p:nvPr/>
        </p:nvSpPr>
        <p:spPr>
          <a:xfrm>
            <a:off x="1752600" y="3886200"/>
            <a:ext cx="5638800" cy="646331"/>
          </a:xfrm>
          <a:prstGeom prst="rect">
            <a:avLst/>
          </a:prstGeom>
        </p:spPr>
        <p:txBody>
          <a:bodyPr wrap="square">
            <a:spAutoFit/>
          </a:bodyPr>
          <a:lstStyle/>
          <a:p>
            <a:r>
              <a:rPr lang="en-US" dirty="0" smtClean="0"/>
              <a:t>Two Performances (Performance 21 "The Brink" and Performance 22 called "In a given space") </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457200" y="274638"/>
            <a:ext cx="8229600" cy="106362"/>
          </a:xfrm>
        </p:spPr>
        <p:txBody>
          <a:bodyPr>
            <a:normAutofit fontScale="90000"/>
          </a:bodyPr>
          <a:lstStyle/>
          <a:p>
            <a:endParaRPr lang="en-US" sz="4000"/>
          </a:p>
        </p:txBody>
      </p:sp>
      <p:sp>
        <p:nvSpPr>
          <p:cNvPr id="201731" name="Rectangle 3"/>
          <p:cNvSpPr>
            <a:spLocks noGrp="1" noChangeArrowheads="1"/>
          </p:cNvSpPr>
          <p:nvPr>
            <p:ph type="body" idx="1"/>
          </p:nvPr>
        </p:nvSpPr>
        <p:spPr>
          <a:xfrm>
            <a:off x="457200" y="685800"/>
            <a:ext cx="8229600" cy="5867400"/>
          </a:xfrm>
        </p:spPr>
        <p:txBody>
          <a:bodyPr/>
          <a:lstStyle/>
          <a:p>
            <a:pPr>
              <a:lnSpc>
                <a:spcPct val="80000"/>
              </a:lnSpc>
            </a:pPr>
            <a:r>
              <a:rPr lang="sr-Latn-CS" sz="2400" dirty="0">
                <a:latin typeface="Calibri" pitchFamily="34" charset="0"/>
              </a:rPr>
              <a:t>poput documenta, </a:t>
            </a:r>
            <a:r>
              <a:rPr lang="sr-Latn-CS" sz="2400" dirty="0" smtClean="0">
                <a:latin typeface="Calibri" pitchFamily="34" charset="0"/>
              </a:rPr>
              <a:t>Bijenale u Sidneju ima </a:t>
            </a:r>
            <a:r>
              <a:rPr lang="sr-Latn-CS" sz="2400" b="1" dirty="0" smtClean="0">
                <a:latin typeface="Calibri" pitchFamily="34" charset="0"/>
              </a:rPr>
              <a:t>anacionalni</a:t>
            </a:r>
            <a:r>
              <a:rPr lang="sr-Latn-CS" sz="2400" dirty="0" smtClean="0">
                <a:latin typeface="Calibri" pitchFamily="34" charset="0"/>
              </a:rPr>
              <a:t> </a:t>
            </a:r>
            <a:r>
              <a:rPr lang="sr-Latn-CS" sz="2400" dirty="0">
                <a:latin typeface="Calibri" pitchFamily="34" charset="0"/>
              </a:rPr>
              <a:t>karakter, i </a:t>
            </a:r>
            <a:r>
              <a:rPr lang="sr-Latn-CS" sz="2400" dirty="0" smtClean="0">
                <a:latin typeface="Calibri" pitchFamily="34" charset="0"/>
              </a:rPr>
              <a:t>temelji </a:t>
            </a:r>
            <a:r>
              <a:rPr lang="sr-Latn-CS" sz="2400" dirty="0">
                <a:latin typeface="Calibri" pitchFamily="34" charset="0"/>
              </a:rPr>
              <a:t>se na </a:t>
            </a:r>
            <a:r>
              <a:rPr lang="sr-Latn-CS" sz="2400" b="1" dirty="0">
                <a:latin typeface="Calibri" pitchFamily="34" charset="0"/>
              </a:rPr>
              <a:t>konceptu interkontinentalnog </a:t>
            </a:r>
            <a:r>
              <a:rPr lang="sr-Latn-CS" sz="2400" b="1" dirty="0" smtClean="0">
                <a:latin typeface="Calibri" pitchFamily="34" charset="0"/>
              </a:rPr>
              <a:t>povezivanja i</a:t>
            </a:r>
            <a:r>
              <a:rPr lang="sr-Latn-CS" sz="2400" dirty="0" smtClean="0">
                <a:latin typeface="Calibri" pitchFamily="34" charset="0"/>
              </a:rPr>
              <a:t> </a:t>
            </a:r>
            <a:r>
              <a:rPr lang="sr-Latn-CS" sz="2400" dirty="0">
                <a:latin typeface="Calibri" pitchFamily="34" charset="0"/>
              </a:rPr>
              <a:t>predstavljanja aktuelnih tokova u umetnosti.</a:t>
            </a:r>
          </a:p>
          <a:p>
            <a:pPr>
              <a:lnSpc>
                <a:spcPct val="80000"/>
              </a:lnSpc>
            </a:pPr>
            <a:r>
              <a:rPr lang="sr-Latn-CS" sz="2400" dirty="0">
                <a:latin typeface="Calibri" pitchFamily="34" charset="0"/>
              </a:rPr>
              <a:t>Njena specifičnost je u naporima da se blagovremeno prenesu/reprezentuju sasvim aktuelna američko-evropska iskustva visoke umetnosti južnoj zemljinoj hemisferi</a:t>
            </a:r>
            <a:r>
              <a:rPr lang="sr-Latn-CS" sz="2400" dirty="0" smtClean="0">
                <a:latin typeface="Calibri" pitchFamily="34" charset="0"/>
              </a:rPr>
              <a:t>, relacioniranih i ekspliciranih </a:t>
            </a:r>
            <a:r>
              <a:rPr lang="sr-Latn-CS" sz="2400" dirty="0">
                <a:latin typeface="Calibri" pitchFamily="34" charset="0"/>
              </a:rPr>
              <a:t>putem koncepta i/li teme svakog izdanja Bijenala.</a:t>
            </a:r>
          </a:p>
          <a:p>
            <a:pPr>
              <a:lnSpc>
                <a:spcPct val="80000"/>
              </a:lnSpc>
              <a:buFontTx/>
              <a:buNone/>
            </a:pPr>
            <a:r>
              <a:rPr lang="sr-Latn-CS" sz="2400" dirty="0">
                <a:latin typeface="Calibri" pitchFamily="34" charset="0"/>
              </a:rPr>
              <a:t> </a:t>
            </a:r>
          </a:p>
          <a:p>
            <a:pPr>
              <a:lnSpc>
                <a:spcPct val="80000"/>
              </a:lnSpc>
            </a:pPr>
            <a:r>
              <a:rPr lang="sr-Latn-CS" sz="2400" dirty="0">
                <a:latin typeface="Calibri" pitchFamily="34" charset="0"/>
              </a:rPr>
              <a:t>Iako u ovom delu sveta postoje uticajne manifestacije kao što su Australian Perspecta, Bijenale u Adelaidi, Trijenale pacifičke Azije, i od nedavno </a:t>
            </a:r>
            <a:r>
              <a:rPr lang="sr-Latn-CS" sz="2400" b="1" dirty="0">
                <a:latin typeface="Calibri" pitchFamily="34" charset="0"/>
              </a:rPr>
              <a:t>Bijenale u Melburnu (koje po strukturi nacionalnih-anacionalnih reprezentacija ponavlja venecijanski model</a:t>
            </a:r>
            <a:r>
              <a:rPr lang="sr-Latn-CS" sz="2400" dirty="0">
                <a:latin typeface="Calibri" pitchFamily="34" charset="0"/>
              </a:rPr>
              <a:t>) i Singapuru, sidnejsko Bijenale ima status jedne od stožernih međunarodnih manifestacija, sa uticajem koji odavno nadaleko prevazilazi okvire regionalnog značaja, kao i okvire didaktičkog delovanja na razvoj savremene australijske umetničke scene</a:t>
            </a:r>
            <a:r>
              <a:rPr lang="en-US" sz="2400" dirty="0">
                <a:latin typeface="Calibri" pitchFamily="34" charset="0"/>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Pavilhão Ciccillo Matarazzo. © Copyright photo: Haupt &amp; Binder">
            <a:hlinkClick r:id="rId2"/>
          </p:cNvPr>
          <p:cNvPicPr>
            <a:picLocks noChangeAspect="1" noChangeArrowheads="1"/>
          </p:cNvPicPr>
          <p:nvPr/>
        </p:nvPicPr>
        <p:blipFill>
          <a:blip r:embed="rId3"/>
          <a:srcRect/>
          <a:stretch>
            <a:fillRect/>
          </a:stretch>
        </p:blipFill>
        <p:spPr bwMode="auto">
          <a:xfrm>
            <a:off x="0" y="914400"/>
            <a:ext cx="9144000" cy="5126038"/>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Art Gallery of New South Wales"/>
          <p:cNvPicPr>
            <a:picLocks noChangeAspect="1" noChangeArrowheads="1"/>
          </p:cNvPicPr>
          <p:nvPr/>
        </p:nvPicPr>
        <p:blipFill>
          <a:blip r:embed="rId2"/>
          <a:srcRect/>
          <a:stretch>
            <a:fillRect/>
          </a:stretch>
        </p:blipFill>
        <p:spPr bwMode="auto">
          <a:xfrm>
            <a:off x="304800" y="609600"/>
            <a:ext cx="2038350" cy="1343025"/>
          </a:xfrm>
          <a:prstGeom prst="rect">
            <a:avLst/>
          </a:prstGeom>
          <a:noFill/>
        </p:spPr>
      </p:pic>
      <p:pic>
        <p:nvPicPr>
          <p:cNvPr id="202755" name="Picture 3" descr="Museum of Contemporary Art Australia"/>
          <p:cNvPicPr>
            <a:picLocks noChangeAspect="1" noChangeArrowheads="1"/>
          </p:cNvPicPr>
          <p:nvPr/>
        </p:nvPicPr>
        <p:blipFill>
          <a:blip r:embed="rId3"/>
          <a:srcRect/>
          <a:stretch>
            <a:fillRect/>
          </a:stretch>
        </p:blipFill>
        <p:spPr bwMode="auto">
          <a:xfrm>
            <a:off x="304800" y="2362200"/>
            <a:ext cx="2038350" cy="1876425"/>
          </a:xfrm>
          <a:prstGeom prst="rect">
            <a:avLst/>
          </a:prstGeom>
          <a:noFill/>
        </p:spPr>
      </p:pic>
      <p:pic>
        <p:nvPicPr>
          <p:cNvPr id="202756" name="Picture 4" descr="Pier 2/3"/>
          <p:cNvPicPr>
            <a:picLocks noChangeAspect="1" noChangeArrowheads="1"/>
          </p:cNvPicPr>
          <p:nvPr/>
        </p:nvPicPr>
        <p:blipFill>
          <a:blip r:embed="rId4"/>
          <a:srcRect/>
          <a:stretch>
            <a:fillRect/>
          </a:stretch>
        </p:blipFill>
        <p:spPr bwMode="auto">
          <a:xfrm>
            <a:off x="5257800" y="4495800"/>
            <a:ext cx="2038350" cy="1524000"/>
          </a:xfrm>
          <a:prstGeom prst="rect">
            <a:avLst/>
          </a:prstGeom>
          <a:noFill/>
        </p:spPr>
      </p:pic>
      <p:pic>
        <p:nvPicPr>
          <p:cNvPr id="202757" name="Picture 5" descr="Cockatoo Island"/>
          <p:cNvPicPr>
            <a:picLocks noChangeAspect="1" noChangeArrowheads="1"/>
          </p:cNvPicPr>
          <p:nvPr/>
        </p:nvPicPr>
        <p:blipFill>
          <a:blip r:embed="rId5"/>
          <a:srcRect/>
          <a:stretch>
            <a:fillRect/>
          </a:stretch>
        </p:blipFill>
        <p:spPr bwMode="auto">
          <a:xfrm>
            <a:off x="5029200" y="1905000"/>
            <a:ext cx="2038350" cy="1504950"/>
          </a:xfrm>
          <a:prstGeom prst="rect">
            <a:avLst/>
          </a:prstGeom>
          <a:noFill/>
        </p:spPr>
      </p:pic>
      <p:pic>
        <p:nvPicPr>
          <p:cNvPr id="202758" name="Picture 6" descr="Carriageworks"/>
          <p:cNvPicPr>
            <a:picLocks noChangeAspect="1" noChangeArrowheads="1"/>
          </p:cNvPicPr>
          <p:nvPr/>
        </p:nvPicPr>
        <p:blipFill>
          <a:blip r:embed="rId6"/>
          <a:srcRect/>
          <a:stretch>
            <a:fillRect/>
          </a:stretch>
        </p:blipFill>
        <p:spPr bwMode="auto">
          <a:xfrm>
            <a:off x="381000" y="4800600"/>
            <a:ext cx="2038350" cy="1590675"/>
          </a:xfrm>
          <a:prstGeom prst="rect">
            <a:avLst/>
          </a:prstGeom>
          <a:noFill/>
        </p:spPr>
      </p:pic>
      <p:sp>
        <p:nvSpPr>
          <p:cNvPr id="202759" name="Rectangle 7"/>
          <p:cNvSpPr>
            <a:spLocks noChangeArrowheads="1"/>
          </p:cNvSpPr>
          <p:nvPr/>
        </p:nvSpPr>
        <p:spPr bwMode="auto">
          <a:xfrm>
            <a:off x="2514600" y="854075"/>
            <a:ext cx="3600450" cy="915988"/>
          </a:xfrm>
          <a:prstGeom prst="rect">
            <a:avLst/>
          </a:prstGeom>
          <a:noFill/>
          <a:ln w="9525">
            <a:noFill/>
            <a:miter lim="800000"/>
            <a:headEnd/>
            <a:tailEnd/>
          </a:ln>
          <a:effectLst/>
        </p:spPr>
        <p:txBody>
          <a:bodyPr wrap="none" anchor="ctr">
            <a:spAutoFit/>
          </a:bodyPr>
          <a:lstStyle/>
          <a:p>
            <a:r>
              <a:rPr lang="en-US" b="1"/>
              <a:t>Art Gallery of New South Wales</a:t>
            </a:r>
            <a:endParaRPr lang="sr-Latn-CS" b="1"/>
          </a:p>
          <a:p>
            <a:r>
              <a:rPr lang="sr-Latn-CS"/>
              <a:t>Established 1874</a:t>
            </a:r>
            <a:endParaRPr lang="en-US"/>
          </a:p>
          <a:p>
            <a:pPr eaLnBrk="0" hangingPunct="0"/>
            <a:endParaRPr lang="en-US"/>
          </a:p>
        </p:txBody>
      </p:sp>
      <p:sp>
        <p:nvSpPr>
          <p:cNvPr id="202760" name="Rectangle 8"/>
          <p:cNvSpPr>
            <a:spLocks noChangeArrowheads="1"/>
          </p:cNvSpPr>
          <p:nvPr/>
        </p:nvSpPr>
        <p:spPr bwMode="auto">
          <a:xfrm>
            <a:off x="2438400" y="2971800"/>
            <a:ext cx="2139950" cy="915988"/>
          </a:xfrm>
          <a:prstGeom prst="rect">
            <a:avLst/>
          </a:prstGeom>
          <a:noFill/>
          <a:ln w="9525">
            <a:noFill/>
            <a:miter lim="800000"/>
            <a:headEnd/>
            <a:tailEnd/>
          </a:ln>
          <a:effectLst/>
        </p:spPr>
        <p:txBody>
          <a:bodyPr wrap="none" anchor="ctr">
            <a:spAutoFit/>
          </a:bodyPr>
          <a:lstStyle/>
          <a:p>
            <a:r>
              <a:rPr lang="en-US" b="1"/>
              <a:t>Museum of</a:t>
            </a:r>
            <a:endParaRPr lang="sr-Latn-CS" b="1"/>
          </a:p>
          <a:p>
            <a:r>
              <a:rPr lang="en-US" b="1"/>
              <a:t>Contemporary Art</a:t>
            </a:r>
            <a:endParaRPr lang="sr-Latn-CS" b="1"/>
          </a:p>
          <a:p>
            <a:r>
              <a:rPr lang="en-US" b="1"/>
              <a:t> Australia</a:t>
            </a:r>
            <a:r>
              <a:rPr lang="en-US"/>
              <a:t> </a:t>
            </a:r>
          </a:p>
        </p:txBody>
      </p:sp>
      <p:sp>
        <p:nvSpPr>
          <p:cNvPr id="202761" name="Rectangle 9"/>
          <p:cNvSpPr>
            <a:spLocks noChangeArrowheads="1"/>
          </p:cNvSpPr>
          <p:nvPr/>
        </p:nvSpPr>
        <p:spPr bwMode="auto">
          <a:xfrm>
            <a:off x="7620000" y="4906963"/>
            <a:ext cx="996950" cy="1190625"/>
          </a:xfrm>
          <a:prstGeom prst="rect">
            <a:avLst/>
          </a:prstGeom>
          <a:noFill/>
          <a:ln w="9525">
            <a:noFill/>
            <a:miter lim="800000"/>
            <a:headEnd/>
            <a:tailEnd/>
          </a:ln>
          <a:effectLst/>
        </p:spPr>
        <p:txBody>
          <a:bodyPr anchor="ctr">
            <a:spAutoFit/>
          </a:bodyPr>
          <a:lstStyle/>
          <a:p>
            <a:r>
              <a:rPr lang="en-US" b="1"/>
              <a:t>Pier 2/3</a:t>
            </a:r>
          </a:p>
          <a:p>
            <a:pPr eaLnBrk="0" hangingPunct="0"/>
            <a:r>
              <a:rPr lang="sr-Latn-CS"/>
              <a:t>ex </a:t>
            </a:r>
            <a:r>
              <a:rPr lang="en-US"/>
              <a:t>warehouse </a:t>
            </a:r>
          </a:p>
        </p:txBody>
      </p:sp>
      <p:sp>
        <p:nvSpPr>
          <p:cNvPr id="202762" name="Rectangle 10"/>
          <p:cNvSpPr>
            <a:spLocks noChangeArrowheads="1"/>
          </p:cNvSpPr>
          <p:nvPr/>
        </p:nvSpPr>
        <p:spPr bwMode="auto">
          <a:xfrm>
            <a:off x="7315200" y="1981200"/>
            <a:ext cx="1708150" cy="1311275"/>
          </a:xfrm>
          <a:prstGeom prst="rect">
            <a:avLst/>
          </a:prstGeom>
          <a:noFill/>
          <a:ln w="9525">
            <a:noFill/>
            <a:miter lim="800000"/>
            <a:headEnd/>
            <a:tailEnd/>
          </a:ln>
          <a:effectLst/>
        </p:spPr>
        <p:txBody>
          <a:bodyPr wrap="none" anchor="ctr">
            <a:spAutoFit/>
          </a:bodyPr>
          <a:lstStyle/>
          <a:p>
            <a:r>
              <a:rPr lang="en-US" sz="2000" b="1"/>
              <a:t>Cockatoo</a:t>
            </a:r>
            <a:endParaRPr lang="sr-Latn-CS" sz="2000" b="1"/>
          </a:p>
          <a:p>
            <a:r>
              <a:rPr lang="en-US" sz="2000" b="1"/>
              <a:t> Island</a:t>
            </a:r>
            <a:endParaRPr lang="sr-Latn-CS" sz="2000" b="1"/>
          </a:p>
          <a:p>
            <a:r>
              <a:rPr lang="sr-Latn-CS" sz="2000"/>
              <a:t>ex prison</a:t>
            </a:r>
          </a:p>
          <a:p>
            <a:r>
              <a:rPr lang="sr-Latn-CS" sz="2000"/>
              <a:t>and shipyard</a:t>
            </a:r>
            <a:r>
              <a:rPr lang="en-US" sz="2000"/>
              <a:t> </a:t>
            </a:r>
          </a:p>
        </p:txBody>
      </p:sp>
      <p:sp>
        <p:nvSpPr>
          <p:cNvPr id="202763" name="Rectangle 11"/>
          <p:cNvSpPr>
            <a:spLocks noChangeArrowheads="1"/>
          </p:cNvSpPr>
          <p:nvPr/>
        </p:nvSpPr>
        <p:spPr bwMode="auto">
          <a:xfrm>
            <a:off x="2743200" y="5321300"/>
            <a:ext cx="1822450" cy="701675"/>
          </a:xfrm>
          <a:prstGeom prst="rect">
            <a:avLst/>
          </a:prstGeom>
          <a:noFill/>
          <a:ln w="9525">
            <a:noFill/>
            <a:miter lim="800000"/>
            <a:headEnd/>
            <a:tailEnd/>
          </a:ln>
          <a:effectLst/>
        </p:spPr>
        <p:txBody>
          <a:bodyPr wrap="none" anchor="ctr">
            <a:spAutoFit/>
          </a:bodyPr>
          <a:lstStyle/>
          <a:p>
            <a:r>
              <a:rPr lang="en-US" sz="2000"/>
              <a:t>Carriageworks</a:t>
            </a:r>
            <a:endParaRPr lang="sr-Latn-CS" sz="2000"/>
          </a:p>
          <a:p>
            <a:r>
              <a:rPr lang="sr-Latn-CS" sz="2000"/>
              <a:t>ex </a:t>
            </a:r>
            <a:r>
              <a:rPr lang="en-US"/>
              <a:t>Rail Yards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ANd9GcRTbsWsI05bEuxqnWTWuWTdXZqirJIqvmwYp4zk8nVhkCTugCkfiQ"/>
          <p:cNvPicPr>
            <a:picLocks noChangeAspect="1" noChangeArrowheads="1"/>
          </p:cNvPicPr>
          <p:nvPr/>
        </p:nvPicPr>
        <p:blipFill>
          <a:blip r:embed="rId2"/>
          <a:srcRect/>
          <a:stretch>
            <a:fillRect/>
          </a:stretch>
        </p:blipFill>
        <p:spPr bwMode="auto">
          <a:xfrm>
            <a:off x="1219200" y="1219200"/>
            <a:ext cx="6519863" cy="3865563"/>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1986"/>
          <p:cNvPicPr>
            <a:picLocks noChangeAspect="1" noChangeArrowheads="1"/>
          </p:cNvPicPr>
          <p:nvPr/>
        </p:nvPicPr>
        <p:blipFill>
          <a:blip r:embed="rId2"/>
          <a:srcRect/>
          <a:stretch>
            <a:fillRect/>
          </a:stretch>
        </p:blipFill>
        <p:spPr bwMode="auto">
          <a:xfrm>
            <a:off x="0" y="228600"/>
            <a:ext cx="4502150" cy="6324600"/>
          </a:xfrm>
          <a:prstGeom prst="rect">
            <a:avLst/>
          </a:prstGeom>
          <a:noFill/>
        </p:spPr>
      </p:pic>
      <p:sp>
        <p:nvSpPr>
          <p:cNvPr id="204803" name="Rectangle 3"/>
          <p:cNvSpPr>
            <a:spLocks noChangeArrowheads="1"/>
          </p:cNvSpPr>
          <p:nvPr/>
        </p:nvSpPr>
        <p:spPr bwMode="auto">
          <a:xfrm>
            <a:off x="4724400" y="228600"/>
            <a:ext cx="4419600" cy="6524863"/>
          </a:xfrm>
          <a:prstGeom prst="rect">
            <a:avLst/>
          </a:prstGeom>
          <a:noFill/>
          <a:ln w="9525">
            <a:noFill/>
            <a:miter lim="800000"/>
            <a:headEnd/>
            <a:tailEnd/>
          </a:ln>
          <a:effectLst/>
        </p:spPr>
        <p:txBody>
          <a:bodyPr>
            <a:spAutoFit/>
          </a:bodyPr>
          <a:lstStyle/>
          <a:p>
            <a:r>
              <a:rPr lang="sr-Latn-CS" sz="2200" dirty="0">
                <a:latin typeface="Calibri" pitchFamily="34" charset="0"/>
              </a:rPr>
              <a:t>1</a:t>
            </a:r>
            <a:r>
              <a:rPr lang="en-US" sz="2200" dirty="0">
                <a:latin typeface="Calibri" pitchFamily="34" charset="0"/>
              </a:rPr>
              <a:t>986,</a:t>
            </a:r>
            <a:r>
              <a:rPr lang="sr-Latn-CS" sz="2200" dirty="0">
                <a:latin typeface="Calibri" pitchFamily="34" charset="0"/>
              </a:rPr>
              <a:t> postmodernizam tema dana – Bijenale ulazi u polemiku oko porekla, originalnosti, smrti i vaskrsenja originalnosti; aproprijaciji</a:t>
            </a:r>
          </a:p>
          <a:p>
            <a:r>
              <a:rPr lang="sr-Latn-CS" sz="2200" dirty="0">
                <a:latin typeface="Calibri" pitchFamily="34" charset="0"/>
              </a:rPr>
              <a:t>Suštinski Bijenale je donelo kritički pregled postmodernizma pod nazivom</a:t>
            </a:r>
            <a:r>
              <a:rPr lang="en-US" sz="2200" dirty="0">
                <a:latin typeface="Calibri" pitchFamily="34" charset="0"/>
              </a:rPr>
              <a:t> </a:t>
            </a:r>
            <a:r>
              <a:rPr lang="en-US" sz="2200" b="1" i="1" dirty="0">
                <a:latin typeface="Calibri" pitchFamily="34" charset="0"/>
              </a:rPr>
              <a:t>Origins, Originality + Beyond</a:t>
            </a:r>
            <a:r>
              <a:rPr lang="en-US" sz="2200" dirty="0">
                <a:latin typeface="Calibri" pitchFamily="34" charset="0"/>
              </a:rPr>
              <a:t> </a:t>
            </a:r>
            <a:endParaRPr lang="sr-Latn-CS" sz="2200" dirty="0">
              <a:latin typeface="Calibri" pitchFamily="34" charset="0"/>
            </a:endParaRPr>
          </a:p>
          <a:p>
            <a:r>
              <a:rPr lang="sr-Latn-CS" sz="2200" dirty="0">
                <a:latin typeface="Calibri" pitchFamily="34" charset="0"/>
              </a:rPr>
              <a:t>Umetnički direktor Nick Waterlow</a:t>
            </a:r>
            <a:endParaRPr lang="en-US" sz="2200" dirty="0">
              <a:latin typeface="Calibri" pitchFamily="34" charset="0"/>
            </a:endParaRPr>
          </a:p>
          <a:p>
            <a:r>
              <a:rPr lang="sr-Latn-CS" sz="2200" dirty="0">
                <a:latin typeface="Calibri" pitchFamily="34" charset="0"/>
              </a:rPr>
              <a:t>Katalog koji je Waterlow priredio obuhvatao je tekstove </a:t>
            </a:r>
            <a:r>
              <a:rPr lang="en-US" sz="2200" dirty="0">
                <a:latin typeface="Calibri" pitchFamily="34" charset="0"/>
              </a:rPr>
              <a:t>Rosalind Krauss, Jean-François </a:t>
            </a:r>
            <a:r>
              <a:rPr lang="en-US" sz="2200" dirty="0" err="1">
                <a:latin typeface="Calibri" pitchFamily="34" charset="0"/>
              </a:rPr>
              <a:t>Lyotard</a:t>
            </a:r>
            <a:r>
              <a:rPr lang="sr-Latn-CS" sz="2200" dirty="0">
                <a:latin typeface="Calibri" pitchFamily="34" charset="0"/>
              </a:rPr>
              <a:t>a</a:t>
            </a:r>
            <a:r>
              <a:rPr lang="en-US" sz="2200" dirty="0">
                <a:latin typeface="Calibri" pitchFamily="34" charset="0"/>
              </a:rPr>
              <a:t>, Hal</a:t>
            </a:r>
            <a:r>
              <a:rPr lang="sr-Latn-CS" sz="2200" dirty="0">
                <a:latin typeface="Calibri" pitchFamily="34" charset="0"/>
              </a:rPr>
              <a:t>a</a:t>
            </a:r>
            <a:r>
              <a:rPr lang="en-US" sz="2200" dirty="0">
                <a:latin typeface="Calibri" pitchFamily="34" charset="0"/>
              </a:rPr>
              <a:t> Foster</a:t>
            </a:r>
            <a:r>
              <a:rPr lang="sr-Latn-CS" sz="2200" dirty="0">
                <a:latin typeface="Calibri" pitchFamily="34" charset="0"/>
              </a:rPr>
              <a:t>a</a:t>
            </a:r>
            <a:r>
              <a:rPr lang="en-US" sz="2200" dirty="0">
                <a:latin typeface="Calibri" pitchFamily="34" charset="0"/>
              </a:rPr>
              <a:t>, Thomas</a:t>
            </a:r>
            <a:r>
              <a:rPr lang="sr-Latn-CS" sz="2200" dirty="0">
                <a:latin typeface="Calibri" pitchFamily="34" charset="0"/>
              </a:rPr>
              <a:t>a</a:t>
            </a:r>
            <a:r>
              <a:rPr lang="en-US" sz="2200" dirty="0">
                <a:latin typeface="Calibri" pitchFamily="34" charset="0"/>
              </a:rPr>
              <a:t> </a:t>
            </a:r>
            <a:r>
              <a:rPr lang="en-US" sz="2200" dirty="0" err="1">
                <a:latin typeface="Calibri" pitchFamily="34" charset="0"/>
              </a:rPr>
              <a:t>McEvilley</a:t>
            </a:r>
            <a:r>
              <a:rPr lang="sr-Latn-CS" sz="2200" dirty="0">
                <a:latin typeface="Calibri" pitchFamily="34" charset="0"/>
              </a:rPr>
              <a:t>ja i</a:t>
            </a:r>
            <a:r>
              <a:rPr lang="en-US" sz="2200" dirty="0">
                <a:latin typeface="Calibri" pitchFamily="34" charset="0"/>
              </a:rPr>
              <a:t> Thomas</a:t>
            </a:r>
            <a:r>
              <a:rPr lang="sr-Latn-CS" sz="2200" dirty="0">
                <a:latin typeface="Calibri" pitchFamily="34" charset="0"/>
              </a:rPr>
              <a:t>a</a:t>
            </a:r>
            <a:r>
              <a:rPr lang="en-US" sz="2200" dirty="0">
                <a:latin typeface="Calibri" pitchFamily="34" charset="0"/>
              </a:rPr>
              <a:t> Lawson</a:t>
            </a:r>
            <a:r>
              <a:rPr lang="sr-Latn-CS" sz="2200" dirty="0">
                <a:latin typeface="Calibri" pitchFamily="34" charset="0"/>
              </a:rPr>
              <a:t>a između ostalih, - temeljno razumevanje postmoderne arene koja je bila </a:t>
            </a:r>
            <a:r>
              <a:rPr lang="sr-Latn-CS" sz="2200" dirty="0" smtClean="0">
                <a:latin typeface="Calibri" pitchFamily="34" charset="0"/>
              </a:rPr>
              <a:t>predstavljena </a:t>
            </a:r>
            <a:r>
              <a:rPr lang="sr-Latn-CS" sz="2200" dirty="0">
                <a:latin typeface="Calibri" pitchFamily="34" charset="0"/>
              </a:rPr>
              <a:t>putem izloženih radova </a:t>
            </a:r>
            <a:r>
              <a:rPr lang="sr-Latn-CS" sz="2200" dirty="0" smtClean="0">
                <a:latin typeface="Calibri" pitchFamily="34" charset="0"/>
              </a:rPr>
              <a:t>umetnika;</a:t>
            </a:r>
            <a:endParaRPr lang="sr-Latn-CS" sz="2200" dirty="0">
              <a:latin typeface="Calibri" pitchFamily="34" charset="0"/>
            </a:endParaRPr>
          </a:p>
          <a:p>
            <a:r>
              <a:rPr lang="sr-Latn-CS" sz="2200" dirty="0" smtClean="0">
                <a:latin typeface="Calibri" pitchFamily="34" charset="0"/>
              </a:rPr>
              <a:t>Organizovani su </a:t>
            </a:r>
            <a:r>
              <a:rPr lang="sr-Latn-CS" sz="2200" dirty="0">
                <a:latin typeface="Calibri" pitchFamily="34" charset="0"/>
              </a:rPr>
              <a:t>forumi i ostali javni programi u vezi s ovom temom</a:t>
            </a:r>
            <a:endParaRPr lang="en-US" sz="2200" dirty="0">
              <a:latin typeface="Calibri"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457200" y="274638"/>
            <a:ext cx="8229600" cy="106362"/>
          </a:xfrm>
        </p:spPr>
        <p:txBody>
          <a:bodyPr>
            <a:normAutofit fontScale="90000"/>
          </a:bodyPr>
          <a:lstStyle/>
          <a:p>
            <a:endParaRPr lang="en-US" sz="4000"/>
          </a:p>
        </p:txBody>
      </p:sp>
      <p:sp>
        <p:nvSpPr>
          <p:cNvPr id="205827" name="Rectangle 3"/>
          <p:cNvSpPr>
            <a:spLocks noGrp="1" noChangeArrowheads="1"/>
          </p:cNvSpPr>
          <p:nvPr>
            <p:ph type="body" idx="1"/>
          </p:nvPr>
        </p:nvSpPr>
        <p:spPr>
          <a:xfrm>
            <a:off x="533400" y="655638"/>
            <a:ext cx="8229600" cy="5745162"/>
          </a:xfrm>
        </p:spPr>
        <p:txBody>
          <a:bodyPr/>
          <a:lstStyle/>
          <a:p>
            <a:pPr>
              <a:lnSpc>
                <a:spcPct val="80000"/>
              </a:lnSpc>
            </a:pPr>
            <a:r>
              <a:rPr lang="en-US" sz="2400" b="1" dirty="0">
                <a:latin typeface="Calibri" pitchFamily="34" charset="0"/>
              </a:rPr>
              <a:t>1990</a:t>
            </a:r>
            <a:r>
              <a:rPr lang="en-US" sz="2400" dirty="0">
                <a:latin typeface="Calibri" pitchFamily="34" charset="0"/>
              </a:rPr>
              <a:t> </a:t>
            </a:r>
            <a:r>
              <a:rPr lang="sr-Latn-CS" sz="2400" dirty="0">
                <a:latin typeface="Calibri" pitchFamily="34" charset="0"/>
              </a:rPr>
              <a:t>kurator Rene Block</a:t>
            </a:r>
          </a:p>
          <a:p>
            <a:pPr>
              <a:lnSpc>
                <a:spcPct val="80000"/>
              </a:lnSpc>
            </a:pPr>
            <a:r>
              <a:rPr lang="en-US" sz="2400" b="1" i="1" dirty="0">
                <a:latin typeface="Calibri" pitchFamily="34" charset="0"/>
              </a:rPr>
              <a:t>The Readymade Boomerang: Certain Relations in 20th Century Art</a:t>
            </a:r>
            <a:endParaRPr lang="sr-Latn-CS" sz="2400" i="1" dirty="0">
              <a:latin typeface="Calibri" pitchFamily="34" charset="0"/>
            </a:endParaRPr>
          </a:p>
          <a:p>
            <a:pPr>
              <a:lnSpc>
                <a:spcPct val="80000"/>
              </a:lnSpc>
            </a:pPr>
            <a:r>
              <a:rPr lang="sr-Latn-CS" sz="2400" dirty="0">
                <a:latin typeface="Calibri" pitchFamily="34" charset="0"/>
              </a:rPr>
              <a:t>Razmatrao razvoj zapadnoevropske i američke umetnosti izvan tradicionalnog, uobičajenog paterna linearnog </a:t>
            </a:r>
            <a:r>
              <a:rPr lang="sr-Latn-CS" sz="2400" dirty="0" smtClean="0">
                <a:latin typeface="Calibri" pitchFamily="34" charset="0"/>
              </a:rPr>
              <a:t>procesa</a:t>
            </a:r>
            <a:r>
              <a:rPr lang="sr-Latn-CS" sz="2400" dirty="0">
                <a:latin typeface="Calibri" pitchFamily="34" charset="0"/>
              </a:rPr>
              <a:t>;</a:t>
            </a:r>
            <a:r>
              <a:rPr lang="sr-Latn-CS" sz="2400" dirty="0" smtClean="0">
                <a:latin typeface="Calibri" pitchFamily="34" charset="0"/>
              </a:rPr>
              <a:t> izneo </a:t>
            </a:r>
            <a:r>
              <a:rPr lang="sr-Latn-CS" sz="2400" dirty="0">
                <a:latin typeface="Calibri" pitchFamily="34" charset="0"/>
              </a:rPr>
              <a:t>tezu o cikličnom kretanju, kretanju u prstenovima (postmodernistička ideja) </a:t>
            </a:r>
          </a:p>
          <a:p>
            <a:pPr>
              <a:lnSpc>
                <a:spcPct val="80000"/>
              </a:lnSpc>
              <a:buFontTx/>
              <a:buNone/>
            </a:pPr>
            <a:endParaRPr lang="sr-Latn-CS" sz="2400" dirty="0">
              <a:latin typeface="Calibri" pitchFamily="34" charset="0"/>
            </a:endParaRPr>
          </a:p>
          <a:p>
            <a:pPr>
              <a:lnSpc>
                <a:spcPct val="80000"/>
              </a:lnSpc>
            </a:pPr>
            <a:r>
              <a:rPr lang="sr-Latn-CS" sz="2400" dirty="0">
                <a:latin typeface="Calibri" pitchFamily="34" charset="0"/>
              </a:rPr>
              <a:t>Tako, jedan prsten je onaj koji ide od ekspresionizma do danas</a:t>
            </a:r>
          </a:p>
          <a:p>
            <a:pPr>
              <a:lnSpc>
                <a:spcPct val="80000"/>
              </a:lnSpc>
            </a:pPr>
            <a:r>
              <a:rPr lang="sr-Latn-CS" sz="2400" dirty="0">
                <a:latin typeface="Calibri" pitchFamily="34" charset="0"/>
              </a:rPr>
              <a:t>Drugi predstavlja konstruktivističke pojave u umetnosti</a:t>
            </a:r>
          </a:p>
          <a:p>
            <a:pPr>
              <a:lnSpc>
                <a:spcPct val="80000"/>
              </a:lnSpc>
            </a:pPr>
            <a:r>
              <a:rPr lang="sr-Latn-CS" sz="2400" dirty="0">
                <a:latin typeface="Calibri" pitchFamily="34" charset="0"/>
              </a:rPr>
              <a:t>Treći objektnu i konceptualnu umetnost</a:t>
            </a:r>
          </a:p>
          <a:p>
            <a:pPr>
              <a:lnSpc>
                <a:spcPct val="80000"/>
              </a:lnSpc>
            </a:pPr>
            <a:endParaRPr lang="sr-Latn-CS" sz="2400" dirty="0">
              <a:latin typeface="Calibri" pitchFamily="34" charset="0"/>
            </a:endParaRPr>
          </a:p>
          <a:p>
            <a:pPr>
              <a:lnSpc>
                <a:spcPct val="80000"/>
              </a:lnSpc>
            </a:pPr>
            <a:r>
              <a:rPr lang="sr-Latn-CS" sz="2400" dirty="0">
                <a:latin typeface="Calibri" pitchFamily="34" charset="0"/>
              </a:rPr>
              <a:t>Ovi ciklusi su postali teme Bijenala – npr ready-made od svojih početaka preko njegove ponovne upotrebe u Novom realizmu, pop artu i Fluksusu 60-ih, sve do ‘novi verzija’ u umetnosti 80-ih</a:t>
            </a:r>
            <a:endParaRPr lang="en-US" sz="2400" dirty="0">
              <a:latin typeface="Calibri"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1990"/>
          <p:cNvPicPr>
            <a:picLocks noChangeAspect="1" noChangeArrowheads="1"/>
          </p:cNvPicPr>
          <p:nvPr/>
        </p:nvPicPr>
        <p:blipFill>
          <a:blip r:embed="rId2"/>
          <a:srcRect/>
          <a:stretch>
            <a:fillRect/>
          </a:stretch>
        </p:blipFill>
        <p:spPr bwMode="auto">
          <a:xfrm>
            <a:off x="496888" y="685800"/>
            <a:ext cx="3694112" cy="4953000"/>
          </a:xfrm>
          <a:prstGeom prst="rect">
            <a:avLst/>
          </a:prstGeom>
          <a:noFill/>
        </p:spPr>
      </p:pic>
      <p:sp>
        <p:nvSpPr>
          <p:cNvPr id="206851" name="Rectangle 3"/>
          <p:cNvSpPr>
            <a:spLocks noChangeArrowheads="1"/>
          </p:cNvSpPr>
          <p:nvPr/>
        </p:nvSpPr>
        <p:spPr bwMode="auto">
          <a:xfrm>
            <a:off x="4648200" y="762000"/>
            <a:ext cx="4114800" cy="4370427"/>
          </a:xfrm>
          <a:prstGeom prst="rect">
            <a:avLst/>
          </a:prstGeom>
          <a:noFill/>
          <a:ln w="9525">
            <a:noFill/>
            <a:miter lim="800000"/>
            <a:headEnd/>
            <a:tailEnd/>
          </a:ln>
          <a:effectLst/>
        </p:spPr>
        <p:txBody>
          <a:bodyPr wrap="square">
            <a:spAutoFit/>
          </a:bodyPr>
          <a:lstStyle/>
          <a:p>
            <a:r>
              <a:rPr lang="en-US" sz="2000" dirty="0"/>
              <a:t>Block </a:t>
            </a:r>
            <a:r>
              <a:rPr lang="sr-Latn-CS" sz="2000" dirty="0"/>
              <a:t>je koncipirao Bijenale kao </a:t>
            </a:r>
            <a:r>
              <a:rPr lang="sr-Latn-CS" sz="2000" b="1" dirty="0"/>
              <a:t>radionicu </a:t>
            </a:r>
            <a:r>
              <a:rPr lang="sr-Latn-CS" sz="2000" dirty="0"/>
              <a:t>specifično mesto na koje se umetnici odasvud okupljaju, pokazuju svoje radove</a:t>
            </a:r>
          </a:p>
          <a:p>
            <a:endParaRPr lang="sr-Latn-CS" sz="2000" dirty="0"/>
          </a:p>
          <a:p>
            <a:r>
              <a:rPr lang="sr-Latn-CS" sz="2000" dirty="0"/>
              <a:t>Prvobitno je zamislio da ovu savremenu izložbu prati jedna istorijska na temu ready made-a no zbog budžetskih ograničenja morao je da odustane od ove ideje</a:t>
            </a:r>
          </a:p>
          <a:p>
            <a:endParaRPr lang="sr-Latn-CS" sz="2000" dirty="0"/>
          </a:p>
          <a:p>
            <a:r>
              <a:rPr lang="sr-Latn-CS" sz="2000" dirty="0"/>
              <a:t>Na kraju istorijska i savremena su bile izmešane na jednoj </a:t>
            </a:r>
            <a:r>
              <a:rPr lang="sr-Latn-CS" sz="2000" dirty="0" smtClean="0"/>
              <a:t>izložbi</a:t>
            </a:r>
            <a:endParaRPr lang="sr-Latn-CS" sz="2000" dirty="0"/>
          </a:p>
          <a:p>
            <a:endParaRPr lang="sr-Latn-C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0" y="381000"/>
            <a:ext cx="3740150" cy="915988"/>
          </a:xfrm>
          <a:prstGeom prst="rect">
            <a:avLst/>
          </a:prstGeom>
          <a:noFill/>
          <a:ln w="9525">
            <a:noFill/>
            <a:miter lim="800000"/>
            <a:headEnd/>
            <a:tailEnd/>
          </a:ln>
          <a:effectLst/>
        </p:spPr>
        <p:txBody>
          <a:bodyPr wrap="none" anchor="ctr">
            <a:spAutoFit/>
          </a:bodyPr>
          <a:lstStyle/>
          <a:p>
            <a:r>
              <a:rPr lang="en-US" b="1"/>
              <a:t>Jurassic Technologies Revenant</a:t>
            </a:r>
            <a:endParaRPr lang="sr-Latn-CS" b="1"/>
          </a:p>
          <a:p>
            <a:r>
              <a:rPr lang="sr-Latn-CS" b="1"/>
              <a:t>1996</a:t>
            </a:r>
            <a:endParaRPr lang="en-US" b="1"/>
          </a:p>
          <a:p>
            <a:pPr eaLnBrk="0" hangingPunct="0"/>
            <a:r>
              <a:rPr lang="en-US" b="1"/>
              <a:t>Dr Lynne Cooke</a:t>
            </a:r>
            <a:r>
              <a:rPr lang="en-US"/>
              <a:t> </a:t>
            </a:r>
          </a:p>
        </p:txBody>
      </p:sp>
      <p:sp>
        <p:nvSpPr>
          <p:cNvPr id="207875" name="AutoShape 3" descr="1996"/>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207876" name="Picture 4" descr="1996"/>
          <p:cNvPicPr>
            <a:picLocks noChangeAspect="1" noChangeArrowheads="1"/>
          </p:cNvPicPr>
          <p:nvPr/>
        </p:nvPicPr>
        <p:blipFill>
          <a:blip r:embed="rId2"/>
          <a:srcRect/>
          <a:stretch>
            <a:fillRect/>
          </a:stretch>
        </p:blipFill>
        <p:spPr bwMode="auto">
          <a:xfrm>
            <a:off x="0" y="1600200"/>
            <a:ext cx="3908425" cy="5257800"/>
          </a:xfrm>
          <a:prstGeom prst="rect">
            <a:avLst/>
          </a:prstGeom>
          <a:noFill/>
        </p:spPr>
      </p:pic>
      <p:sp>
        <p:nvSpPr>
          <p:cNvPr id="207877" name="Rectangle 5"/>
          <p:cNvSpPr>
            <a:spLocks noChangeArrowheads="1"/>
          </p:cNvSpPr>
          <p:nvPr/>
        </p:nvSpPr>
        <p:spPr bwMode="auto">
          <a:xfrm>
            <a:off x="4724400" y="4343400"/>
            <a:ext cx="4038600" cy="2282825"/>
          </a:xfrm>
          <a:prstGeom prst="rect">
            <a:avLst/>
          </a:prstGeom>
          <a:noFill/>
          <a:ln w="9525">
            <a:noFill/>
            <a:miter lim="800000"/>
            <a:headEnd/>
            <a:tailEnd/>
          </a:ln>
          <a:effectLst/>
        </p:spPr>
        <p:txBody>
          <a:bodyPr>
            <a:spAutoFit/>
          </a:bodyPr>
          <a:lstStyle/>
          <a:p>
            <a:r>
              <a:rPr lang="sr-Latn-CS" sz="2400">
                <a:latin typeface="Calibri" pitchFamily="34" charset="0"/>
              </a:rPr>
              <a:t>Radovi umetnika koji reflektuju ili referišu na pitanja reproduktivnih tehnologija, informatičkih tehnologija, visoko medijatizovanog društva</a:t>
            </a:r>
            <a:endParaRPr lang="en-US" sz="2400">
              <a:latin typeface="Calibri"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2000"/>
          <p:cNvPicPr>
            <a:picLocks noChangeAspect="1" noChangeArrowheads="1"/>
          </p:cNvPicPr>
          <p:nvPr/>
        </p:nvPicPr>
        <p:blipFill>
          <a:blip r:embed="rId2"/>
          <a:srcRect/>
          <a:stretch>
            <a:fillRect/>
          </a:stretch>
        </p:blipFill>
        <p:spPr bwMode="auto">
          <a:xfrm>
            <a:off x="0" y="0"/>
            <a:ext cx="4813300" cy="6858000"/>
          </a:xfrm>
          <a:prstGeom prst="rect">
            <a:avLst/>
          </a:prstGeom>
          <a:noFill/>
        </p:spPr>
      </p:pic>
      <p:sp>
        <p:nvSpPr>
          <p:cNvPr id="208899" name="Rectangle 3"/>
          <p:cNvSpPr>
            <a:spLocks noChangeArrowheads="1"/>
          </p:cNvSpPr>
          <p:nvPr/>
        </p:nvSpPr>
        <p:spPr bwMode="auto">
          <a:xfrm>
            <a:off x="5105400" y="147638"/>
            <a:ext cx="3657600" cy="6375400"/>
          </a:xfrm>
          <a:prstGeom prst="rect">
            <a:avLst/>
          </a:prstGeom>
          <a:noFill/>
          <a:ln w="9525">
            <a:noFill/>
            <a:miter lim="800000"/>
            <a:headEnd/>
            <a:tailEnd/>
          </a:ln>
          <a:effectLst/>
        </p:spPr>
        <p:txBody>
          <a:bodyPr>
            <a:spAutoFit/>
          </a:bodyPr>
          <a:lstStyle/>
          <a:p>
            <a:pPr marL="342900" indent="-342900">
              <a:lnSpc>
                <a:spcPct val="90000"/>
              </a:lnSpc>
              <a:spcBef>
                <a:spcPct val="20000"/>
              </a:spcBef>
            </a:pPr>
            <a:r>
              <a:rPr lang="en-US" sz="2000" b="1" dirty="0"/>
              <a:t>2000</a:t>
            </a:r>
            <a:r>
              <a:rPr lang="en-US" sz="2000" dirty="0"/>
              <a:t> </a:t>
            </a:r>
            <a:r>
              <a:rPr lang="sr-Latn-CS" sz="2000" dirty="0"/>
              <a:t>dve stvari koje su biile veoma aktuelne u tom trenutku:</a:t>
            </a:r>
          </a:p>
          <a:p>
            <a:pPr marL="342900" indent="-342900">
              <a:lnSpc>
                <a:spcPct val="90000"/>
              </a:lnSpc>
              <a:spcBef>
                <a:spcPct val="20000"/>
              </a:spcBef>
            </a:pPr>
            <a:endParaRPr lang="sr-Latn-CS" sz="2000" dirty="0"/>
          </a:p>
          <a:p>
            <a:pPr marL="342900" indent="-342900">
              <a:lnSpc>
                <a:spcPct val="90000"/>
              </a:lnSpc>
              <a:spcBef>
                <a:spcPct val="20000"/>
              </a:spcBef>
              <a:buFontTx/>
              <a:buAutoNum type="arabicPeriod"/>
            </a:pPr>
            <a:r>
              <a:rPr lang="sr-Latn-CS" sz="2000" dirty="0"/>
              <a:t>Umesto da bude imanovan jedan kustos/umetnički direktor, bio je imenovan internacionalni kustoski panel: </a:t>
            </a:r>
            <a:r>
              <a:rPr lang="en-US" sz="2000" dirty="0"/>
              <a:t>Nick </a:t>
            </a:r>
            <a:r>
              <a:rPr lang="en-US" sz="2000" dirty="0" err="1"/>
              <a:t>Waterlow</a:t>
            </a:r>
            <a:r>
              <a:rPr lang="en-US" sz="2000" dirty="0"/>
              <a:t>, Fumio Nanjo, Louise </a:t>
            </a:r>
            <a:r>
              <a:rPr lang="en-US" sz="2000" dirty="0" err="1"/>
              <a:t>Neri</a:t>
            </a:r>
            <a:r>
              <a:rPr lang="en-US" sz="2000" dirty="0"/>
              <a:t>, </a:t>
            </a:r>
            <a:r>
              <a:rPr lang="en-US" sz="2000" dirty="0" err="1"/>
              <a:t>Hetti</a:t>
            </a:r>
            <a:r>
              <a:rPr lang="en-US" sz="2000" dirty="0"/>
              <a:t> Perkins, Sir Nicholas </a:t>
            </a:r>
            <a:r>
              <a:rPr lang="en-US" sz="2000" dirty="0" err="1"/>
              <a:t>Serota</a:t>
            </a:r>
            <a:r>
              <a:rPr lang="en-US" sz="2000" dirty="0"/>
              <a:t>, Robert </a:t>
            </a:r>
            <a:r>
              <a:rPr lang="en-US" sz="2000" dirty="0" err="1"/>
              <a:t>Storr</a:t>
            </a:r>
            <a:r>
              <a:rPr lang="en-US" sz="2000" dirty="0"/>
              <a:t> and </a:t>
            </a:r>
            <a:r>
              <a:rPr lang="en-US" sz="2000" dirty="0" err="1"/>
              <a:t>Harald</a:t>
            </a:r>
            <a:r>
              <a:rPr lang="en-US" sz="2000" dirty="0"/>
              <a:t> </a:t>
            </a:r>
            <a:r>
              <a:rPr lang="en-US" sz="2000" dirty="0" err="1"/>
              <a:t>Szeemann</a:t>
            </a:r>
            <a:r>
              <a:rPr lang="en-US" sz="2000" dirty="0"/>
              <a:t> </a:t>
            </a:r>
            <a:endParaRPr lang="sr-Latn-CS" sz="2000" dirty="0"/>
          </a:p>
          <a:p>
            <a:pPr marL="342900" indent="-342900">
              <a:lnSpc>
                <a:spcPct val="90000"/>
              </a:lnSpc>
              <a:spcBef>
                <a:spcPct val="20000"/>
              </a:spcBef>
              <a:buFontTx/>
              <a:buAutoNum type="arabicPeriod"/>
            </a:pPr>
            <a:endParaRPr lang="sr-Latn-CS" sz="2000" dirty="0"/>
          </a:p>
          <a:p>
            <a:pPr marL="342900" indent="-342900">
              <a:lnSpc>
                <a:spcPct val="90000"/>
              </a:lnSpc>
              <a:spcBef>
                <a:spcPct val="20000"/>
              </a:spcBef>
            </a:pPr>
            <a:r>
              <a:rPr lang="sr-Latn-CS" sz="2000" dirty="0"/>
              <a:t>2.</a:t>
            </a:r>
            <a:r>
              <a:rPr lang="en-US" sz="2000" dirty="0"/>
              <a:t> </a:t>
            </a:r>
            <a:r>
              <a:rPr lang="sr-Latn-CS" sz="2000" dirty="0"/>
              <a:t>ovaj</a:t>
            </a:r>
            <a:r>
              <a:rPr lang="en-US" sz="2000" dirty="0"/>
              <a:t> panel </a:t>
            </a:r>
            <a:r>
              <a:rPr lang="sr-Latn-CS" sz="2000" dirty="0"/>
              <a:t>je koncipirao i relalizovao izložbu </a:t>
            </a:r>
            <a:r>
              <a:rPr lang="sr-Latn-CS" sz="2000" dirty="0" smtClean="0"/>
              <a:t>koncentisanu </a:t>
            </a:r>
            <a:r>
              <a:rPr lang="sr-Latn-CS" sz="2000" dirty="0"/>
              <a:t>oko onih savremenih umetnika i praksi koji su izdržali test vremena i čiji su radovi i ideje imali veliki uticaj tokom 3 decenije unazad</a:t>
            </a:r>
            <a:endParaRPr lang="en-US" sz="20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ChangeArrowheads="1"/>
          </p:cNvSpPr>
          <p:nvPr/>
        </p:nvSpPr>
        <p:spPr bwMode="auto">
          <a:xfrm>
            <a:off x="4876800" y="381000"/>
            <a:ext cx="3886200" cy="5355312"/>
          </a:xfrm>
          <a:prstGeom prst="rect">
            <a:avLst/>
          </a:prstGeom>
          <a:noFill/>
          <a:ln w="9525">
            <a:noFill/>
            <a:miter lim="800000"/>
            <a:headEnd/>
            <a:tailEnd/>
          </a:ln>
          <a:effectLst/>
        </p:spPr>
        <p:txBody>
          <a:bodyPr>
            <a:spAutoFit/>
          </a:bodyPr>
          <a:lstStyle/>
          <a:p>
            <a:r>
              <a:rPr lang="sr-Latn-CS" dirty="0"/>
              <a:t>Sledeća tri izdanja su se bavili/istraživali različite teme i fenomene u savremenom životu i konsekventno u savremenoj umetnosti:</a:t>
            </a:r>
          </a:p>
          <a:p>
            <a:endParaRPr lang="sr-Latn-CS" dirty="0"/>
          </a:p>
          <a:p>
            <a:r>
              <a:rPr lang="sr-Latn-CS" dirty="0"/>
              <a:t>1.</a:t>
            </a:r>
            <a:r>
              <a:rPr lang="en-US" b="1" dirty="0"/>
              <a:t> 2002 </a:t>
            </a:r>
            <a:r>
              <a:rPr lang="sr-Latn-CS" b="1" dirty="0"/>
              <a:t>- </a:t>
            </a:r>
            <a:r>
              <a:rPr lang="en-US" dirty="0"/>
              <a:t>“(The World May Be) Fantastic” </a:t>
            </a:r>
            <a:r>
              <a:rPr lang="sr-Latn-CS" dirty="0"/>
              <a:t>posvetilo se fikcijama, neistinama, izmišljanjima, </a:t>
            </a:r>
            <a:r>
              <a:rPr lang="sr-Latn-CS" dirty="0" smtClean="0"/>
              <a:t>modelima</a:t>
            </a:r>
            <a:r>
              <a:rPr lang="sr-Latn-CS" dirty="0"/>
              <a:t>, minijaturama, hipotezama, teorijama zavere</a:t>
            </a:r>
          </a:p>
          <a:p>
            <a:endParaRPr lang="sr-Latn-CS" dirty="0"/>
          </a:p>
          <a:p>
            <a:r>
              <a:rPr lang="sr-Latn-CS" dirty="0"/>
              <a:t>Pokušalo je da predstavi generacijsko i konceptualno pomeranje u definisanju šta konstituiše umetnost kao i da potraži šta bi bio potencijal u polju umetnosti koju vremenu koje dolazi</a:t>
            </a:r>
          </a:p>
          <a:p>
            <a:endParaRPr lang="sr-Latn-CS" dirty="0"/>
          </a:p>
          <a:p>
            <a:r>
              <a:rPr lang="sr-Latn-CS" dirty="0"/>
              <a:t>Kustos </a:t>
            </a:r>
            <a:r>
              <a:rPr lang="en-US" b="1" dirty="0"/>
              <a:t>Richard Grayson</a:t>
            </a:r>
            <a:r>
              <a:rPr lang="en-US" dirty="0"/>
              <a:t> </a:t>
            </a:r>
            <a:r>
              <a:rPr lang="sr-Latn-CS" dirty="0"/>
              <a:t>britanski umetnik</a:t>
            </a:r>
            <a:endParaRPr lang="en-US" dirty="0"/>
          </a:p>
        </p:txBody>
      </p:sp>
      <p:pic>
        <p:nvPicPr>
          <p:cNvPr id="209923" name="Picture 3" descr="2002"/>
          <p:cNvPicPr>
            <a:picLocks noChangeAspect="1" noChangeArrowheads="1"/>
          </p:cNvPicPr>
          <p:nvPr/>
        </p:nvPicPr>
        <p:blipFill>
          <a:blip r:embed="rId2"/>
          <a:srcRect/>
          <a:stretch>
            <a:fillRect/>
          </a:stretch>
        </p:blipFill>
        <p:spPr bwMode="auto">
          <a:xfrm>
            <a:off x="304800" y="533400"/>
            <a:ext cx="4200525" cy="594360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5486400" y="228600"/>
            <a:ext cx="3200400" cy="6432530"/>
          </a:xfrm>
          <a:prstGeom prst="rect">
            <a:avLst/>
          </a:prstGeom>
          <a:noFill/>
          <a:ln w="9525">
            <a:noFill/>
            <a:miter lim="800000"/>
            <a:headEnd/>
            <a:tailEnd/>
          </a:ln>
          <a:effectLst/>
        </p:spPr>
        <p:txBody>
          <a:bodyPr>
            <a:spAutoFit/>
          </a:bodyPr>
          <a:lstStyle/>
          <a:p>
            <a:pPr>
              <a:lnSpc>
                <a:spcPct val="80000"/>
              </a:lnSpc>
              <a:spcBef>
                <a:spcPct val="20000"/>
              </a:spcBef>
            </a:pPr>
            <a:r>
              <a:rPr lang="en-US" sz="2000" b="1" dirty="0"/>
              <a:t>2004 </a:t>
            </a:r>
            <a:r>
              <a:rPr lang="en-US" sz="2000" b="1" i="1" dirty="0"/>
              <a:t>On Reason and Emotion</a:t>
            </a:r>
            <a:r>
              <a:rPr lang="en-US" sz="2000" dirty="0"/>
              <a:t> </a:t>
            </a:r>
            <a:endParaRPr lang="sr-Latn-CS" sz="2000" dirty="0"/>
          </a:p>
          <a:p>
            <a:pPr>
              <a:lnSpc>
                <a:spcPct val="80000"/>
              </a:lnSpc>
              <a:spcBef>
                <a:spcPct val="20000"/>
              </a:spcBef>
            </a:pPr>
            <a:r>
              <a:rPr lang="sr-Latn-CS" sz="2000" dirty="0"/>
              <a:t>Kao jedno “čitanje, jedan izbor i jedna vizija savremene umetnosti</a:t>
            </a:r>
            <a:r>
              <a:rPr lang="sr-Latn-CS" sz="2000" dirty="0" smtClean="0"/>
              <a:t>”: otvoreno </a:t>
            </a:r>
            <a:r>
              <a:rPr lang="sr-Latn-CS" sz="2000" dirty="0"/>
              <a:t>afirmisanje arbitrarnog pristupa koji </a:t>
            </a:r>
            <a:r>
              <a:rPr lang="sr-Latn-CS" sz="2000" dirty="0" smtClean="0"/>
              <a:t>generalno postaje </a:t>
            </a:r>
            <a:r>
              <a:rPr lang="sr-Latn-CS" sz="2000" dirty="0"/>
              <a:t>karakteristika većine međunarodnih izložbi sa retkim izuzecima </a:t>
            </a:r>
            <a:r>
              <a:rPr lang="sr-Latn-CS" sz="2000" dirty="0" smtClean="0"/>
              <a:t>(od kojih je </a:t>
            </a:r>
            <a:r>
              <a:rPr lang="sr-Latn-CS" sz="2000" dirty="0"/>
              <a:t>gotovo po pravilu primer </a:t>
            </a:r>
            <a:r>
              <a:rPr lang="sr-Latn-CS" sz="2000" dirty="0" smtClean="0"/>
              <a:t>svako izdanje Bijenala </a:t>
            </a:r>
            <a:r>
              <a:rPr lang="sr-Latn-CS" sz="2000" dirty="0"/>
              <a:t>u </a:t>
            </a:r>
            <a:r>
              <a:rPr lang="sr-Latn-CS" sz="2000" dirty="0" smtClean="0"/>
              <a:t>Istanbulu)</a:t>
            </a:r>
            <a:endParaRPr lang="sr-Latn-CS" sz="2000" dirty="0"/>
          </a:p>
          <a:p>
            <a:pPr>
              <a:lnSpc>
                <a:spcPct val="80000"/>
              </a:lnSpc>
              <a:spcBef>
                <a:spcPct val="20000"/>
              </a:spcBef>
            </a:pPr>
            <a:endParaRPr lang="sr-Latn-CS" sz="2000" dirty="0"/>
          </a:p>
          <a:p>
            <a:pPr>
              <a:lnSpc>
                <a:spcPct val="80000"/>
              </a:lnSpc>
              <a:spcBef>
                <a:spcPct val="20000"/>
              </a:spcBef>
            </a:pPr>
            <a:r>
              <a:rPr lang="en-US" sz="2000" b="1" dirty="0"/>
              <a:t>Isabel Carlos </a:t>
            </a:r>
            <a:r>
              <a:rPr lang="en-US" sz="2000" dirty="0"/>
              <a:t> </a:t>
            </a:r>
            <a:r>
              <a:rPr lang="sr-Latn-CS" sz="2000" dirty="0"/>
              <a:t>kustoskinja</a:t>
            </a:r>
          </a:p>
          <a:p>
            <a:pPr>
              <a:lnSpc>
                <a:spcPct val="80000"/>
              </a:lnSpc>
              <a:spcBef>
                <a:spcPct val="20000"/>
              </a:spcBef>
            </a:pPr>
            <a:r>
              <a:rPr lang="sr-Latn-CS" sz="2000" dirty="0"/>
              <a:t>(50. bijenale u Veneciji 2003, Bonami Sogni e Conflitti;</a:t>
            </a:r>
          </a:p>
          <a:p>
            <a:pPr>
              <a:lnSpc>
                <a:spcPct val="80000"/>
              </a:lnSpc>
              <a:spcBef>
                <a:spcPct val="20000"/>
              </a:spcBef>
            </a:pPr>
            <a:r>
              <a:rPr lang="en-US" sz="2000" dirty="0"/>
              <a:t>"Think with the Senses - Feel with the Mind</a:t>
            </a:r>
            <a:br>
              <a:rPr lang="en-US" sz="2000" dirty="0"/>
            </a:br>
            <a:r>
              <a:rPr lang="en-US" sz="2000" dirty="0"/>
              <a:t>Art in the Present Tense“</a:t>
            </a:r>
            <a:r>
              <a:rPr lang="sr-Latn-CS" sz="2000" dirty="0"/>
              <a:t>, Robert Storr, 2007)</a:t>
            </a:r>
          </a:p>
          <a:p>
            <a:pPr>
              <a:lnSpc>
                <a:spcPct val="80000"/>
              </a:lnSpc>
              <a:spcBef>
                <a:spcPct val="20000"/>
              </a:spcBef>
            </a:pPr>
            <a:endParaRPr lang="sr-Latn-CS" sz="2000" dirty="0"/>
          </a:p>
          <a:p>
            <a:pPr>
              <a:lnSpc>
                <a:spcPct val="80000"/>
              </a:lnSpc>
              <a:spcBef>
                <a:spcPct val="20000"/>
              </a:spcBef>
            </a:pPr>
            <a:endParaRPr lang="en-US" sz="2000" dirty="0"/>
          </a:p>
        </p:txBody>
      </p:sp>
      <p:pic>
        <p:nvPicPr>
          <p:cNvPr id="210947" name="Picture 3" descr="2004"/>
          <p:cNvPicPr>
            <a:picLocks noChangeAspect="1" noChangeArrowheads="1"/>
          </p:cNvPicPr>
          <p:nvPr/>
        </p:nvPicPr>
        <p:blipFill>
          <a:blip r:embed="rId2"/>
          <a:srcRect/>
          <a:stretch>
            <a:fillRect/>
          </a:stretch>
        </p:blipFill>
        <p:spPr bwMode="auto">
          <a:xfrm>
            <a:off x="762000" y="685800"/>
            <a:ext cx="3662363" cy="518160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5410200" y="685800"/>
            <a:ext cx="3429000" cy="2014538"/>
          </a:xfrm>
          <a:prstGeom prst="rect">
            <a:avLst/>
          </a:prstGeom>
          <a:noFill/>
          <a:ln w="9525">
            <a:noFill/>
            <a:miter lim="800000"/>
            <a:headEnd/>
            <a:tailEnd/>
          </a:ln>
          <a:effectLst/>
        </p:spPr>
        <p:txBody>
          <a:bodyPr>
            <a:spAutoFit/>
          </a:bodyPr>
          <a:lstStyle/>
          <a:p>
            <a:r>
              <a:rPr lang="en-US" b="1"/>
              <a:t>2006 Zones of Contact </a:t>
            </a:r>
            <a:r>
              <a:rPr lang="sr-Latn-CS"/>
              <a:t>svojevrsni zakasneli odjek ili elaboracija</a:t>
            </a:r>
            <a:r>
              <a:rPr lang="en-US"/>
              <a:t> Bou</a:t>
            </a:r>
            <a:r>
              <a:rPr lang="sr-Latn-CS"/>
              <a:t>r</a:t>
            </a:r>
            <a:r>
              <a:rPr lang="en-US"/>
              <a:t>riaud</a:t>
            </a:r>
            <a:r>
              <a:rPr lang="sr-Latn-CS"/>
              <a:t>ove</a:t>
            </a:r>
            <a:r>
              <a:rPr lang="en-US"/>
              <a:t> </a:t>
            </a:r>
            <a:r>
              <a:rPr lang="en-US" i="1"/>
              <a:t>esthetiqe relationnelle</a:t>
            </a:r>
            <a:endParaRPr lang="sr-Latn-CS" i="1"/>
          </a:p>
          <a:p>
            <a:endParaRPr lang="sr-Latn-CS" i="1"/>
          </a:p>
          <a:p>
            <a:r>
              <a:rPr lang="sr-Latn-CS"/>
              <a:t>Umetnički direktor - </a:t>
            </a:r>
            <a:r>
              <a:rPr lang="en-US" b="1"/>
              <a:t>Charles Merewether</a:t>
            </a:r>
            <a:r>
              <a:rPr lang="en-US"/>
              <a:t> </a:t>
            </a:r>
          </a:p>
        </p:txBody>
      </p:sp>
      <p:pic>
        <p:nvPicPr>
          <p:cNvPr id="211971" name="Picture 3" descr="2006"/>
          <p:cNvPicPr>
            <a:picLocks noChangeAspect="1" noChangeArrowheads="1"/>
          </p:cNvPicPr>
          <p:nvPr/>
        </p:nvPicPr>
        <p:blipFill>
          <a:blip r:embed="rId2"/>
          <a:srcRect/>
          <a:stretch>
            <a:fillRect/>
          </a:stretch>
        </p:blipFill>
        <p:spPr bwMode="auto">
          <a:xfrm>
            <a:off x="439738" y="228600"/>
            <a:ext cx="4257675" cy="57912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Pavilhão Ciccillo Matarazzo. © Copyright photo: Haupt &amp; Binder">
            <a:hlinkClick r:id="rId2"/>
          </p:cNvPr>
          <p:cNvPicPr>
            <a:picLocks noChangeAspect="1" noChangeArrowheads="1"/>
          </p:cNvPicPr>
          <p:nvPr/>
        </p:nvPicPr>
        <p:blipFill>
          <a:blip r:embed="rId3"/>
          <a:srcRect/>
          <a:stretch>
            <a:fillRect/>
          </a:stretch>
        </p:blipFill>
        <p:spPr bwMode="auto">
          <a:xfrm>
            <a:off x="0" y="-55563"/>
            <a:ext cx="9144000" cy="5541963"/>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2008"/>
          <p:cNvPicPr>
            <a:picLocks noChangeAspect="1" noChangeArrowheads="1"/>
          </p:cNvPicPr>
          <p:nvPr/>
        </p:nvPicPr>
        <p:blipFill>
          <a:blip r:embed="rId2"/>
          <a:srcRect/>
          <a:stretch>
            <a:fillRect/>
          </a:stretch>
        </p:blipFill>
        <p:spPr bwMode="auto">
          <a:xfrm>
            <a:off x="304800" y="914400"/>
            <a:ext cx="3671888" cy="4572000"/>
          </a:xfrm>
          <a:prstGeom prst="rect">
            <a:avLst/>
          </a:prstGeom>
          <a:noFill/>
        </p:spPr>
      </p:pic>
      <p:sp>
        <p:nvSpPr>
          <p:cNvPr id="212995" name="Rectangle 3"/>
          <p:cNvSpPr>
            <a:spLocks noChangeArrowheads="1"/>
          </p:cNvSpPr>
          <p:nvPr/>
        </p:nvSpPr>
        <p:spPr bwMode="auto">
          <a:xfrm>
            <a:off x="5029200" y="685800"/>
            <a:ext cx="3505200" cy="5355312"/>
          </a:xfrm>
          <a:prstGeom prst="rect">
            <a:avLst/>
          </a:prstGeom>
          <a:noFill/>
          <a:ln w="9525">
            <a:noFill/>
            <a:miter lim="800000"/>
            <a:headEnd/>
            <a:tailEnd/>
          </a:ln>
          <a:effectLst/>
        </p:spPr>
        <p:txBody>
          <a:bodyPr anchor="ctr">
            <a:spAutoFit/>
          </a:bodyPr>
          <a:lstStyle/>
          <a:p>
            <a:r>
              <a:rPr lang="sr-Latn-CS" b="1" dirty="0"/>
              <a:t>16. Bijenale 2008</a:t>
            </a:r>
          </a:p>
          <a:p>
            <a:r>
              <a:rPr lang="en-US" b="1" dirty="0"/>
              <a:t>Revolutions – forms that turn</a:t>
            </a:r>
            <a:endParaRPr lang="sr-Latn-CS" b="1" dirty="0"/>
          </a:p>
          <a:p>
            <a:r>
              <a:rPr lang="en-US" b="1" dirty="0"/>
              <a:t>Carolyn </a:t>
            </a:r>
            <a:r>
              <a:rPr lang="en-US" b="1" dirty="0" err="1"/>
              <a:t>Christov-Bakargiev</a:t>
            </a:r>
            <a:r>
              <a:rPr lang="en-US" dirty="0"/>
              <a:t> </a:t>
            </a:r>
            <a:endParaRPr lang="sr-Latn-CS" b="1" dirty="0"/>
          </a:p>
          <a:p>
            <a:endParaRPr lang="sr-Latn-CS" dirty="0"/>
          </a:p>
          <a:p>
            <a:r>
              <a:rPr lang="sr-Latn-CS" dirty="0"/>
              <a:t>Bavi se suštinskim pitanjem – odnos između umetnosti i života, odnosno konceptima alternative, oslobađanja, emancipacije, odnosno idejom o umetnosti kao sredstvom za oslobađanje, emancipaciju, itd</a:t>
            </a:r>
          </a:p>
          <a:p>
            <a:endParaRPr lang="sr-Latn-CS" dirty="0"/>
          </a:p>
          <a:p>
            <a:r>
              <a:rPr lang="sr-Latn-CS" dirty="0"/>
              <a:t>Takođe, izložba je predstavila starije i savremene radove koji tematizuju ili problematizuju ili generišu ove teme i situacije, odnosno radove koji </a:t>
            </a:r>
            <a:r>
              <a:rPr lang="sr-Latn-CS" dirty="0" smtClean="0"/>
              <a:t>se pojavljuju </a:t>
            </a:r>
            <a:r>
              <a:rPr lang="sr-Latn-CS" dirty="0"/>
              <a:t>kao ‘agenti’ čije forme izražavaju želju za promenom</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r>
              <a:rPr lang="sr-Latn-CS"/>
              <a:t>istanbul</a:t>
            </a:r>
            <a:endParaRPr lang="en-US"/>
          </a:p>
        </p:txBody>
      </p:sp>
      <p:sp>
        <p:nvSpPr>
          <p:cNvPr id="156675" name="Rectangle 3"/>
          <p:cNvSpPr>
            <a:spLocks noGrp="1" noChangeArrowheads="1"/>
          </p:cNvSpPr>
          <p:nvPr>
            <p:ph type="body" idx="1"/>
          </p:nvPr>
        </p:nvSpPr>
        <p:spPr>
          <a:xfrm>
            <a:off x="457200" y="1447800"/>
            <a:ext cx="8229600" cy="4678363"/>
          </a:xfrm>
        </p:spPr>
        <p:txBody>
          <a:bodyPr/>
          <a:lstStyle/>
          <a:p>
            <a:r>
              <a:rPr lang="sr-Latn-CS" sz="2000">
                <a:latin typeface="Calibri" pitchFamily="34" charset="0"/>
              </a:rPr>
              <a:t>1987. Istanbulska Fondacija za kulturu i umetnost, zadužena za organizovanje događanja iz oblasti klasične i džez muzike, te filmskih i pozorišnih manifestacija, pokreće internacionalnu umetničku izložbu bijenalnog ritma sa idejom da ovo umetničko okupljanje postane platforma susretanja i razmene između različitih kultura</a:t>
            </a:r>
          </a:p>
          <a:p>
            <a:r>
              <a:rPr lang="sr-Latn-CS" sz="2000">
                <a:latin typeface="Calibri" pitchFamily="34" charset="0"/>
              </a:rPr>
              <a:t>Vrlo brzo se ovo Bijenale, našlo na mapi važnih mesta susretanja.</a:t>
            </a:r>
          </a:p>
          <a:p>
            <a:r>
              <a:rPr lang="sr-Latn-CS" sz="2000">
                <a:latin typeface="Calibri" pitchFamily="34" charset="0"/>
              </a:rPr>
              <a:t>za razliku od Venecije, Kasela, Sidneja, Sao Paola, Bijenale u Istanbulu spada u red mlađih umetničkih manifestacija, pokrenutih uglavnom tokom poslednje decenije XX veka, onih koje se, iz pozicije eurocentričnog i/li istorijskog pogleda, organizuje na geografskim marginama (takvi su primera radi Bijenala u Johanesburgu, Kvangdžuu, Tirani, Cetinju, Havani, Singapuru...)</a:t>
            </a:r>
          </a:p>
          <a:p>
            <a:r>
              <a:rPr lang="sr-Latn-CS" sz="2000">
                <a:latin typeface="Calibri" pitchFamily="34" charset="0"/>
              </a:rPr>
              <a:t>Homogenizovanje heterogenosti</a:t>
            </a:r>
            <a:endParaRPr lang="en-US" sz="28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istanbul-orte-en_3003_poetic justice"/>
          <p:cNvPicPr>
            <a:picLocks noChangeAspect="1" noChangeArrowheads="1"/>
          </p:cNvPicPr>
          <p:nvPr/>
        </p:nvPicPr>
        <p:blipFill>
          <a:blip r:embed="rId2"/>
          <a:srcRect/>
          <a:stretch>
            <a:fillRect/>
          </a:stretch>
        </p:blipFill>
        <p:spPr bwMode="auto">
          <a:xfrm>
            <a:off x="108438" y="685800"/>
            <a:ext cx="4234962" cy="5181600"/>
          </a:xfrm>
          <a:prstGeom prst="rect">
            <a:avLst/>
          </a:prstGeom>
          <a:noFill/>
        </p:spPr>
      </p:pic>
      <p:sp>
        <p:nvSpPr>
          <p:cNvPr id="3" name="Rectangle 2"/>
          <p:cNvSpPr/>
          <p:nvPr/>
        </p:nvSpPr>
        <p:spPr>
          <a:xfrm>
            <a:off x="4495800" y="609600"/>
            <a:ext cx="4572000" cy="5410712"/>
          </a:xfrm>
          <a:prstGeom prst="rect">
            <a:avLst/>
          </a:prstGeom>
        </p:spPr>
        <p:txBody>
          <a:bodyPr>
            <a:spAutoFit/>
          </a:bodyPr>
          <a:lstStyle/>
          <a:p>
            <a:pPr>
              <a:lnSpc>
                <a:spcPct val="80000"/>
              </a:lnSpc>
            </a:pPr>
            <a:r>
              <a:rPr lang="sr-Latn-CS" dirty="0" smtClean="0">
                <a:latin typeface="Calibri" pitchFamily="34" charset="0"/>
              </a:rPr>
              <a:t>Bijenale u Istanbulu je jedna od najstarijih punktova nove tendencije proizvodnje velikog broja međunarodnih art okupljanja kojima se pokreću ponovna razmatranja geografije umetnosti i kulturnog turizma</a:t>
            </a:r>
          </a:p>
          <a:p>
            <a:pPr>
              <a:lnSpc>
                <a:spcPct val="80000"/>
              </a:lnSpc>
            </a:pPr>
            <a:endParaRPr lang="sr-Latn-CS" dirty="0" smtClean="0">
              <a:latin typeface="Calibri" pitchFamily="34" charset="0"/>
            </a:endParaRPr>
          </a:p>
          <a:p>
            <a:pPr>
              <a:lnSpc>
                <a:spcPct val="80000"/>
              </a:lnSpc>
            </a:pPr>
            <a:r>
              <a:rPr lang="sr-Latn-CS" dirty="0" smtClean="0">
                <a:latin typeface="Calibri" pitchFamily="34" charset="0"/>
              </a:rPr>
              <a:t>Kao i svaka manifestacija ovog tipa, i istanbulsko Bijenale je imalo svoj sudbinski momenat od kog ova izložba postaje važno mesto izlaganja i susretanja.</a:t>
            </a:r>
          </a:p>
          <a:p>
            <a:pPr>
              <a:lnSpc>
                <a:spcPct val="80000"/>
              </a:lnSpc>
            </a:pPr>
            <a:r>
              <a:rPr lang="sr-Latn-CS" dirty="0" smtClean="0">
                <a:latin typeface="Calibri" pitchFamily="34" charset="0"/>
              </a:rPr>
              <a:t>2. bijenale </a:t>
            </a:r>
            <a:r>
              <a:rPr lang="en-US" dirty="0" smtClean="0">
                <a:latin typeface="Calibri" pitchFamily="34" charset="0"/>
              </a:rPr>
              <a:t>"Contemporary Art in Traditional Venues</a:t>
            </a:r>
            <a:r>
              <a:rPr lang="sr-Latn-CS" dirty="0" smtClean="0">
                <a:latin typeface="Calibri" pitchFamily="34" charset="0"/>
              </a:rPr>
              <a:t>” Beral Madra 1990</a:t>
            </a:r>
          </a:p>
          <a:p>
            <a:pPr>
              <a:lnSpc>
                <a:spcPct val="80000"/>
              </a:lnSpc>
            </a:pPr>
            <a:r>
              <a:rPr lang="sr-Latn-CS" dirty="0" smtClean="0">
                <a:latin typeface="Calibri" pitchFamily="34" charset="0"/>
              </a:rPr>
              <a:t>3. bijenale </a:t>
            </a:r>
            <a:r>
              <a:rPr lang="en-US" dirty="0" smtClean="0">
                <a:latin typeface="Calibri" pitchFamily="34" charset="0"/>
              </a:rPr>
              <a:t>"Producing Cultural Difference." </a:t>
            </a:r>
            <a:r>
              <a:rPr lang="sr-Latn-CS" dirty="0" smtClean="0">
                <a:latin typeface="Calibri" pitchFamily="34" charset="0"/>
              </a:rPr>
              <a:t>Vasif Kortun, 1992.</a:t>
            </a:r>
          </a:p>
          <a:p>
            <a:pPr>
              <a:lnSpc>
                <a:spcPct val="80000"/>
              </a:lnSpc>
            </a:pPr>
            <a:endParaRPr lang="sr-Latn-CS" dirty="0" smtClean="0">
              <a:latin typeface="Calibri" pitchFamily="34" charset="0"/>
            </a:endParaRPr>
          </a:p>
          <a:p>
            <a:pPr>
              <a:lnSpc>
                <a:spcPct val="80000"/>
              </a:lnSpc>
            </a:pPr>
            <a:r>
              <a:rPr lang="sr-Latn-CS" b="1" dirty="0" smtClean="0">
                <a:latin typeface="Calibri" pitchFamily="34" charset="0"/>
              </a:rPr>
              <a:t>1995 </a:t>
            </a:r>
            <a:r>
              <a:rPr lang="sr-Latn-CS" dirty="0" smtClean="0">
                <a:latin typeface="Calibri" pitchFamily="34" charset="0"/>
              </a:rPr>
              <a:t>za umetničkog direktora je imenovan </a:t>
            </a:r>
            <a:r>
              <a:rPr lang="sr-Latn-CS" b="1" dirty="0" smtClean="0">
                <a:latin typeface="Calibri" pitchFamily="34" charset="0"/>
              </a:rPr>
              <a:t>Rene Block </a:t>
            </a:r>
            <a:r>
              <a:rPr lang="sr-Latn-CS" dirty="0" smtClean="0">
                <a:latin typeface="Calibri" pitchFamily="34" charset="0"/>
              </a:rPr>
              <a:t>(pre njega Beral Madra 2 puta i Vasif Kortun</a:t>
            </a:r>
            <a:r>
              <a:rPr lang="sr-Latn-CS" b="1" dirty="0" smtClean="0">
                <a:latin typeface="Calibri" pitchFamily="34" charset="0"/>
              </a:rPr>
              <a:t>) - </a:t>
            </a:r>
            <a:r>
              <a:rPr lang="sr-Latn-CS" dirty="0" smtClean="0">
                <a:latin typeface="Calibri" pitchFamily="34" charset="0"/>
              </a:rPr>
              <a:t>konceptom izložbe «Orient/ation, The Vision of Art in a Paradoxical World». </a:t>
            </a:r>
          </a:p>
          <a:p>
            <a:pPr>
              <a:lnSpc>
                <a:spcPct val="80000"/>
              </a:lnSpc>
            </a:pPr>
            <a:r>
              <a:rPr lang="sr-Latn-CS" dirty="0" smtClean="0">
                <a:latin typeface="Calibri" pitchFamily="34" charset="0"/>
              </a:rPr>
              <a:t>Osim toga, u okviru ovog izdanja Bijenala bilo je organizovana </a:t>
            </a:r>
            <a:r>
              <a:rPr lang="sr-Latn-CS" b="1" dirty="0" smtClean="0">
                <a:latin typeface="Calibri" pitchFamily="34" charset="0"/>
              </a:rPr>
              <a:t>panel diskusija</a:t>
            </a:r>
            <a:r>
              <a:rPr lang="sr-Latn-CS" dirty="0" smtClean="0">
                <a:latin typeface="Calibri" pitchFamily="34" charset="0"/>
              </a:rPr>
              <a:t>, forma koja je danas postala gotovo nezaobilazni prateći program manifestacija ovog tipa.</a:t>
            </a:r>
            <a:endParaRPr lang="en-US" dirty="0">
              <a:latin typeface="Calibri"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endParaRPr lang="en-US"/>
          </a:p>
        </p:txBody>
      </p:sp>
      <p:sp>
        <p:nvSpPr>
          <p:cNvPr id="159747" name="Rectangle 3"/>
          <p:cNvSpPr>
            <a:spLocks noGrp="1" noChangeArrowheads="1"/>
          </p:cNvSpPr>
          <p:nvPr>
            <p:ph type="body" idx="1"/>
          </p:nvPr>
        </p:nvSpPr>
        <p:spPr/>
        <p:txBody>
          <a:bodyPr/>
          <a:lstStyle/>
          <a:p>
            <a:pPr>
              <a:lnSpc>
                <a:spcPct val="90000"/>
              </a:lnSpc>
            </a:pPr>
            <a:r>
              <a:rPr lang="en-US" sz="2800">
                <a:latin typeface="Calibri" pitchFamily="34" charset="0"/>
              </a:rPr>
              <a:t>1997</a:t>
            </a:r>
            <a:r>
              <a:rPr lang="sr-Latn-CS" sz="2800">
                <a:latin typeface="Calibri" pitchFamily="34" charset="0"/>
              </a:rPr>
              <a:t> </a:t>
            </a:r>
            <a:r>
              <a:rPr lang="en-US" sz="2800" b="1">
                <a:latin typeface="Calibri" pitchFamily="34" charset="0"/>
              </a:rPr>
              <a:t>5</a:t>
            </a:r>
            <a:r>
              <a:rPr lang="sr-Latn-CS" sz="2800" b="1">
                <a:latin typeface="Calibri" pitchFamily="34" charset="0"/>
              </a:rPr>
              <a:t>.</a:t>
            </a:r>
            <a:r>
              <a:rPr lang="en-US" sz="2800" b="1">
                <a:latin typeface="Calibri" pitchFamily="34" charset="0"/>
              </a:rPr>
              <a:t> Istanbul</a:t>
            </a:r>
            <a:r>
              <a:rPr lang="sr-Latn-CS" sz="2800" b="1">
                <a:latin typeface="Calibri" pitchFamily="34" charset="0"/>
              </a:rPr>
              <a:t>sko</a:t>
            </a:r>
            <a:r>
              <a:rPr lang="en-US" sz="2800" b="1">
                <a:latin typeface="Calibri" pitchFamily="34" charset="0"/>
              </a:rPr>
              <a:t> Bi</a:t>
            </a:r>
            <a:r>
              <a:rPr lang="sr-Latn-CS" sz="2800" b="1">
                <a:latin typeface="Calibri" pitchFamily="34" charset="0"/>
              </a:rPr>
              <a:t>j</a:t>
            </a:r>
            <a:r>
              <a:rPr lang="en-US" sz="2800" b="1">
                <a:latin typeface="Calibri" pitchFamily="34" charset="0"/>
              </a:rPr>
              <a:t>e</a:t>
            </a:r>
            <a:r>
              <a:rPr lang="sr-Latn-CS" sz="2800" b="1">
                <a:latin typeface="Calibri" pitchFamily="34" charset="0"/>
              </a:rPr>
              <a:t>n</a:t>
            </a:r>
            <a:r>
              <a:rPr lang="en-US" sz="2800" b="1">
                <a:latin typeface="Calibri" pitchFamily="34" charset="0"/>
              </a:rPr>
              <a:t>al</a:t>
            </a:r>
            <a:r>
              <a:rPr lang="sr-Latn-CS" sz="2800" b="1">
                <a:latin typeface="Calibri" pitchFamily="34" charset="0"/>
              </a:rPr>
              <a:t>e, kustoskinja </a:t>
            </a:r>
            <a:r>
              <a:rPr lang="en-US" sz="2800">
                <a:latin typeface="Calibri" pitchFamily="34" charset="0"/>
              </a:rPr>
              <a:t>Rosa Martínez</a:t>
            </a:r>
            <a:r>
              <a:rPr lang="sr-Latn-CS" sz="2800">
                <a:latin typeface="Calibri" pitchFamily="34" charset="0"/>
              </a:rPr>
              <a:t> – </a:t>
            </a:r>
            <a:r>
              <a:rPr lang="en-US" sz="2800">
                <a:latin typeface="Calibri" pitchFamily="34" charset="0"/>
              </a:rPr>
              <a:t>"On Life, Beauty, Translations / Transfers and Other Difficulties.“</a:t>
            </a:r>
            <a:endParaRPr lang="sr-Latn-CS" sz="2800">
              <a:latin typeface="Calibri" pitchFamily="34" charset="0"/>
            </a:endParaRPr>
          </a:p>
          <a:p>
            <a:pPr>
              <a:lnSpc>
                <a:spcPct val="90000"/>
              </a:lnSpc>
            </a:pPr>
            <a:r>
              <a:rPr lang="sr-Latn-CS" sz="2800">
                <a:latin typeface="Calibri" pitchFamily="34" charset="0"/>
              </a:rPr>
              <a:t>Glavni prostori bili su</a:t>
            </a:r>
            <a:r>
              <a:rPr lang="en-US" sz="2800">
                <a:latin typeface="Calibri" pitchFamily="34" charset="0"/>
              </a:rPr>
              <a:t> Imperial Mint Complex </a:t>
            </a:r>
            <a:r>
              <a:rPr lang="sr-Latn-CS" sz="2800">
                <a:latin typeface="Calibri" pitchFamily="34" charset="0"/>
              </a:rPr>
              <a:t>u</a:t>
            </a:r>
            <a:r>
              <a:rPr lang="en-US" sz="2800">
                <a:latin typeface="Calibri" pitchFamily="34" charset="0"/>
              </a:rPr>
              <a:t> Topkapi Pala</a:t>
            </a:r>
            <a:r>
              <a:rPr lang="sr-Latn-CS" sz="2800">
                <a:latin typeface="Calibri" pitchFamily="34" charset="0"/>
              </a:rPr>
              <a:t>ti</a:t>
            </a:r>
            <a:r>
              <a:rPr lang="en-US" sz="2800">
                <a:latin typeface="Calibri" pitchFamily="34" charset="0"/>
              </a:rPr>
              <a:t>, Hagia Eirene Museum, "Yerebatan" Cistern</a:t>
            </a:r>
            <a:r>
              <a:rPr lang="sr-Latn-CS" sz="2800">
                <a:latin typeface="Calibri" pitchFamily="34" charset="0"/>
              </a:rPr>
              <a:t>a</a:t>
            </a:r>
            <a:r>
              <a:rPr lang="en-US" sz="2800">
                <a:latin typeface="Calibri" pitchFamily="34" charset="0"/>
              </a:rPr>
              <a:t>, </a:t>
            </a:r>
            <a:r>
              <a:rPr lang="sr-Latn-CS" sz="2800">
                <a:latin typeface="Calibri" pitchFamily="34" charset="0"/>
              </a:rPr>
              <a:t>Ženska biblioteka i informacioni centar, </a:t>
            </a:r>
            <a:r>
              <a:rPr lang="en-US" sz="2800">
                <a:latin typeface="Calibri" pitchFamily="34" charset="0"/>
              </a:rPr>
              <a:t>Atatürk Airport, the Haydarpaşa and Sirkeci </a:t>
            </a:r>
            <a:r>
              <a:rPr lang="sr-Latn-CS" sz="2800">
                <a:latin typeface="Calibri" pitchFamily="34" charset="0"/>
              </a:rPr>
              <a:t>železničke stanice i Devojačka kula</a:t>
            </a:r>
            <a:r>
              <a:rPr lang="en-US" sz="2800">
                <a:latin typeface="Calibri" pitchFamily="34" charset="0"/>
              </a:rPr>
              <a:t> </a:t>
            </a:r>
            <a:r>
              <a:rPr lang="sr-Latn-CS" sz="2800">
                <a:latin typeface="Calibri" pitchFamily="34" charset="0"/>
              </a:rPr>
              <a:t>na</a:t>
            </a:r>
            <a:r>
              <a:rPr lang="en-US" sz="2800">
                <a:latin typeface="Calibri" pitchFamily="34" charset="0"/>
              </a:rPr>
              <a:t> Bos</a:t>
            </a:r>
            <a:r>
              <a:rPr lang="sr-Latn-CS" sz="2800">
                <a:latin typeface="Calibri" pitchFamily="34" charset="0"/>
              </a:rPr>
              <a:t>f</a:t>
            </a:r>
            <a:r>
              <a:rPr lang="en-US" sz="2800">
                <a:latin typeface="Calibri" pitchFamily="34" charset="0"/>
              </a:rPr>
              <a:t>oru</a:t>
            </a:r>
            <a:endParaRPr lang="sr-Latn-CS" sz="2800">
              <a:latin typeface="Calibri" pitchFamily="34" charset="0"/>
            </a:endParaRPr>
          </a:p>
          <a:p>
            <a:pPr>
              <a:lnSpc>
                <a:spcPct val="90000"/>
              </a:lnSpc>
            </a:pPr>
            <a:r>
              <a:rPr lang="sr-Latn-CS" sz="2800">
                <a:latin typeface="Calibri" pitchFamily="34" charset="0"/>
              </a:rPr>
              <a:t>I ovo Bijenale se poput prethodna</a:t>
            </a:r>
            <a:r>
              <a:rPr lang="en-US" sz="2800">
                <a:latin typeface="Calibri" pitchFamily="34" charset="0"/>
              </a:rPr>
              <a:t> </a:t>
            </a:r>
            <a:r>
              <a:rPr lang="sr-Latn-CS" sz="2800">
                <a:latin typeface="Calibri" pitchFamily="34" charset="0"/>
              </a:rPr>
              <a:t>dva bavio pitanjima prevođenja, roda, nacionalnog i ostalih </a:t>
            </a:r>
            <a:r>
              <a:rPr lang="sr-Latn-CS" sz="2800" i="1">
                <a:latin typeface="Calibri" pitchFamily="34" charset="0"/>
              </a:rPr>
              <a:t>problematičnih</a:t>
            </a:r>
            <a:r>
              <a:rPr lang="sr-Latn-CS" sz="2800">
                <a:latin typeface="Calibri" pitchFamily="34" charset="0"/>
              </a:rPr>
              <a:t> identiteta</a:t>
            </a:r>
            <a:endParaRPr lang="en-US" sz="2800">
              <a:latin typeface="Calibri"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File:Topkapi Palace Second Courtyard March 2008pano.jpg"/>
          <p:cNvPicPr>
            <a:picLocks noChangeAspect="1" noChangeArrowheads="1"/>
          </p:cNvPicPr>
          <p:nvPr/>
        </p:nvPicPr>
        <p:blipFill>
          <a:blip r:embed="rId2"/>
          <a:srcRect/>
          <a:stretch>
            <a:fillRect/>
          </a:stretch>
        </p:blipFill>
        <p:spPr bwMode="auto">
          <a:xfrm>
            <a:off x="1524000" y="3505200"/>
            <a:ext cx="7620000" cy="3352800"/>
          </a:xfrm>
          <a:prstGeom prst="rect">
            <a:avLst/>
          </a:prstGeom>
          <a:noFill/>
        </p:spPr>
      </p:pic>
      <p:sp>
        <p:nvSpPr>
          <p:cNvPr id="160771" name="Rectangle 3"/>
          <p:cNvSpPr>
            <a:spLocks noChangeArrowheads="1"/>
          </p:cNvSpPr>
          <p:nvPr/>
        </p:nvSpPr>
        <p:spPr bwMode="auto">
          <a:xfrm>
            <a:off x="76200" y="5562600"/>
            <a:ext cx="1371600" cy="1200329"/>
          </a:xfrm>
          <a:prstGeom prst="rect">
            <a:avLst/>
          </a:prstGeom>
          <a:noFill/>
          <a:ln w="9525">
            <a:noFill/>
            <a:miter lim="800000"/>
            <a:headEnd/>
            <a:tailEnd/>
          </a:ln>
          <a:effectLst/>
        </p:spPr>
        <p:txBody>
          <a:bodyPr anchor="ctr">
            <a:spAutoFit/>
          </a:bodyPr>
          <a:lstStyle/>
          <a:p>
            <a:pPr algn="r"/>
            <a:r>
              <a:rPr lang="sr-Latn-RS" b="1" dirty="0" smtClean="0"/>
              <a:t>Palata Topkapi, drugo dvorište</a:t>
            </a:r>
            <a:endParaRPr lang="en-US" dirty="0"/>
          </a:p>
        </p:txBody>
      </p:sp>
      <p:pic>
        <p:nvPicPr>
          <p:cNvPr id="160772" name="Picture 4" descr="File:Mint Topkapi Istanbul 2007.jpg"/>
          <p:cNvPicPr>
            <a:picLocks noChangeAspect="1" noChangeArrowheads="1"/>
          </p:cNvPicPr>
          <p:nvPr/>
        </p:nvPicPr>
        <p:blipFill>
          <a:blip r:embed="rId3"/>
          <a:srcRect/>
          <a:stretch>
            <a:fillRect/>
          </a:stretch>
        </p:blipFill>
        <p:spPr bwMode="auto">
          <a:xfrm>
            <a:off x="0" y="0"/>
            <a:ext cx="4495800" cy="3371850"/>
          </a:xfrm>
          <a:prstGeom prst="rect">
            <a:avLst/>
          </a:prstGeom>
          <a:noFill/>
        </p:spPr>
      </p:pic>
      <p:sp>
        <p:nvSpPr>
          <p:cNvPr id="160773" name="Rectangle 5"/>
          <p:cNvSpPr>
            <a:spLocks noChangeArrowheads="1"/>
          </p:cNvSpPr>
          <p:nvPr/>
        </p:nvSpPr>
        <p:spPr bwMode="auto">
          <a:xfrm>
            <a:off x="4724400" y="41275"/>
            <a:ext cx="4191000" cy="3416320"/>
          </a:xfrm>
          <a:prstGeom prst="rect">
            <a:avLst/>
          </a:prstGeom>
          <a:noFill/>
          <a:ln w="9525">
            <a:noFill/>
            <a:miter lim="800000"/>
            <a:headEnd/>
            <a:tailEnd/>
          </a:ln>
          <a:effectLst/>
        </p:spPr>
        <p:txBody>
          <a:bodyPr anchor="ctr">
            <a:spAutoFit/>
          </a:bodyPr>
          <a:lstStyle/>
          <a:p>
            <a:r>
              <a:rPr lang="en-US" dirty="0">
                <a:latin typeface="Calibri" pitchFamily="34" charset="0"/>
              </a:rPr>
              <a:t>The Imperial Mint (</a:t>
            </a:r>
            <a:r>
              <a:rPr lang="en-US" i="1" dirty="0" err="1">
                <a:latin typeface="Calibri" pitchFamily="34" charset="0"/>
              </a:rPr>
              <a:t>Darphane-i</a:t>
            </a:r>
            <a:r>
              <a:rPr lang="en-US" i="1" dirty="0">
                <a:latin typeface="Calibri" pitchFamily="34" charset="0"/>
              </a:rPr>
              <a:t> </a:t>
            </a:r>
            <a:r>
              <a:rPr lang="en-US" i="1" dirty="0" err="1">
                <a:latin typeface="Calibri" pitchFamily="34" charset="0"/>
              </a:rPr>
              <a:t>Âmire</a:t>
            </a:r>
            <a:r>
              <a:rPr lang="en-US" dirty="0">
                <a:latin typeface="Calibri" pitchFamily="34" charset="0"/>
              </a:rPr>
              <a:t>) </a:t>
            </a:r>
            <a:endParaRPr lang="sr-Latn-CS" dirty="0">
              <a:latin typeface="Calibri" pitchFamily="34" charset="0"/>
            </a:endParaRPr>
          </a:p>
          <a:p>
            <a:r>
              <a:rPr lang="sr-Latn-CS" dirty="0">
                <a:latin typeface="Calibri" pitchFamily="34" charset="0"/>
              </a:rPr>
              <a:t>Prvo dvorište</a:t>
            </a:r>
          </a:p>
          <a:p>
            <a:endParaRPr lang="sr-Latn-CS" dirty="0" smtClean="0">
              <a:latin typeface="Calibri" pitchFamily="34" charset="0"/>
            </a:endParaRPr>
          </a:p>
          <a:p>
            <a:r>
              <a:rPr lang="sr-Latn-CS" dirty="0" smtClean="0">
                <a:latin typeface="Calibri" pitchFamily="34" charset="0"/>
              </a:rPr>
              <a:t>Ako </a:t>
            </a:r>
            <a:r>
              <a:rPr lang="sr-Latn-CS" dirty="0">
                <a:latin typeface="Calibri" pitchFamily="34" charset="0"/>
              </a:rPr>
              <a:t>je venecijanska upotreba istorije upotpunosti zaodenuta savremenim glamurom, lišena nostalgičnog kiča, onda je istanbulska upotreba savremene umetnosti svojevrsni kaleidoskop u kome se izmešani fragmenti prošlosti i sadašnjosti svaki put na nov način povezuju proizvodeći krhku, nestabilnu, nostalgijom obojenu </a:t>
            </a:r>
            <a:r>
              <a:rPr lang="sr-Latn-CS" dirty="0" smtClean="0">
                <a:latin typeface="Calibri" pitchFamily="34" charset="0"/>
              </a:rPr>
              <a:t>sliku</a:t>
            </a:r>
            <a:endParaRPr lang="en-US" dirty="0">
              <a:latin typeface="Calibri"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yerebatan-01"/>
          <p:cNvPicPr>
            <a:picLocks noChangeAspect="1" noChangeArrowheads="1"/>
          </p:cNvPicPr>
          <p:nvPr/>
        </p:nvPicPr>
        <p:blipFill>
          <a:blip r:embed="rId2"/>
          <a:srcRect/>
          <a:stretch>
            <a:fillRect/>
          </a:stretch>
        </p:blipFill>
        <p:spPr bwMode="auto">
          <a:xfrm>
            <a:off x="304800" y="228600"/>
            <a:ext cx="4048125" cy="3038475"/>
          </a:xfrm>
          <a:prstGeom prst="rect">
            <a:avLst/>
          </a:prstGeom>
          <a:noFill/>
        </p:spPr>
      </p:pic>
      <p:pic>
        <p:nvPicPr>
          <p:cNvPr id="161795" name="Picture 3" descr="yerebatan-02-b"/>
          <p:cNvPicPr>
            <a:picLocks noChangeAspect="1" noChangeArrowheads="1"/>
          </p:cNvPicPr>
          <p:nvPr/>
        </p:nvPicPr>
        <p:blipFill>
          <a:blip r:embed="rId3"/>
          <a:srcRect/>
          <a:stretch>
            <a:fillRect/>
          </a:stretch>
        </p:blipFill>
        <p:spPr bwMode="auto">
          <a:xfrm>
            <a:off x="4648200" y="3352800"/>
            <a:ext cx="4048125" cy="3038475"/>
          </a:xfrm>
          <a:prstGeom prst="rect">
            <a:avLst/>
          </a:prstGeom>
          <a:noFill/>
        </p:spPr>
      </p:pic>
      <p:sp>
        <p:nvSpPr>
          <p:cNvPr id="161796" name="Rectangle 4"/>
          <p:cNvSpPr>
            <a:spLocks noChangeArrowheads="1"/>
          </p:cNvSpPr>
          <p:nvPr/>
        </p:nvSpPr>
        <p:spPr bwMode="auto">
          <a:xfrm>
            <a:off x="1295400" y="5032375"/>
            <a:ext cx="1541463" cy="457200"/>
          </a:xfrm>
          <a:prstGeom prst="rect">
            <a:avLst/>
          </a:prstGeom>
          <a:noFill/>
          <a:ln w="9525">
            <a:noFill/>
            <a:miter lim="800000"/>
            <a:headEnd/>
            <a:tailEnd/>
          </a:ln>
          <a:effectLst/>
        </p:spPr>
        <p:txBody>
          <a:bodyPr wrap="none">
            <a:spAutoFit/>
          </a:bodyPr>
          <a:lstStyle/>
          <a:p>
            <a:r>
              <a:rPr lang="en-US" sz="2400" dirty="0" err="1"/>
              <a:t>yerebata</a:t>
            </a:r>
            <a:r>
              <a:rPr lang="sr-Latn-CS" sz="2400" dirty="0"/>
              <a:t>n</a:t>
            </a:r>
            <a:endParaRPr lang="en-US" sz="24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IMG_4055"/>
          <p:cNvPicPr>
            <a:picLocks noChangeAspect="1" noChangeArrowheads="1"/>
          </p:cNvPicPr>
          <p:nvPr/>
        </p:nvPicPr>
        <p:blipFill>
          <a:blip r:embed="rId2"/>
          <a:srcRect/>
          <a:stretch>
            <a:fillRect/>
          </a:stretch>
        </p:blipFill>
        <p:spPr bwMode="auto">
          <a:xfrm>
            <a:off x="508000" y="381000"/>
            <a:ext cx="8128000" cy="6096000"/>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File:Haydarpasa 1470090 Nevit.JPG"/>
          <p:cNvPicPr>
            <a:picLocks noChangeAspect="1" noChangeArrowheads="1"/>
          </p:cNvPicPr>
          <p:nvPr/>
        </p:nvPicPr>
        <p:blipFill>
          <a:blip r:embed="rId2"/>
          <a:srcRect/>
          <a:stretch>
            <a:fillRect/>
          </a:stretch>
        </p:blipFill>
        <p:spPr bwMode="auto">
          <a:xfrm>
            <a:off x="762000" y="919163"/>
            <a:ext cx="7620000" cy="5019675"/>
          </a:xfrm>
          <a:prstGeom prst="rect">
            <a:avLst/>
          </a:prstGeom>
          <a:noFill/>
        </p:spPr>
      </p:pic>
      <p:sp>
        <p:nvSpPr>
          <p:cNvPr id="163843" name="Rectangle 3"/>
          <p:cNvSpPr>
            <a:spLocks noChangeArrowheads="1"/>
          </p:cNvSpPr>
          <p:nvPr/>
        </p:nvSpPr>
        <p:spPr bwMode="auto">
          <a:xfrm>
            <a:off x="2895600" y="6172200"/>
            <a:ext cx="2660650" cy="366713"/>
          </a:xfrm>
          <a:prstGeom prst="rect">
            <a:avLst/>
          </a:prstGeom>
          <a:noFill/>
          <a:ln w="9525">
            <a:noFill/>
            <a:miter lim="800000"/>
            <a:headEnd/>
            <a:tailEnd/>
          </a:ln>
          <a:effectLst/>
        </p:spPr>
        <p:txBody>
          <a:bodyPr wrap="none" anchor="ctr">
            <a:spAutoFit/>
          </a:bodyPr>
          <a:lstStyle/>
          <a:p>
            <a:r>
              <a:rPr lang="en-US"/>
              <a:t>Haydarpaşa</a:t>
            </a:r>
            <a:r>
              <a:rPr lang="sr-Latn-CS"/>
              <a:t>, Asian side</a:t>
            </a:r>
            <a:r>
              <a:rPr lang="en-US"/>
              <a: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File:Bahnhofsfront-Istanbul-Sirkeci retouched.jpg"/>
          <p:cNvPicPr>
            <a:picLocks noChangeAspect="1" noChangeArrowheads="1"/>
          </p:cNvPicPr>
          <p:nvPr/>
        </p:nvPicPr>
        <p:blipFill>
          <a:blip r:embed="rId2"/>
          <a:srcRect/>
          <a:stretch>
            <a:fillRect/>
          </a:stretch>
        </p:blipFill>
        <p:spPr bwMode="auto">
          <a:xfrm>
            <a:off x="762000" y="2028825"/>
            <a:ext cx="7620000" cy="2800350"/>
          </a:xfrm>
          <a:prstGeom prst="rect">
            <a:avLst/>
          </a:prstGeom>
          <a:noFill/>
        </p:spPr>
      </p:pic>
      <p:sp>
        <p:nvSpPr>
          <p:cNvPr id="164867" name="Rectangle 3"/>
          <p:cNvSpPr>
            <a:spLocks noChangeArrowheads="1"/>
          </p:cNvSpPr>
          <p:nvPr/>
        </p:nvSpPr>
        <p:spPr bwMode="auto">
          <a:xfrm>
            <a:off x="2971800" y="5715000"/>
            <a:ext cx="2952750" cy="366713"/>
          </a:xfrm>
          <a:prstGeom prst="rect">
            <a:avLst/>
          </a:prstGeom>
          <a:noFill/>
          <a:ln w="9525">
            <a:noFill/>
            <a:miter lim="800000"/>
            <a:headEnd/>
            <a:tailEnd/>
          </a:ln>
          <a:effectLst/>
        </p:spPr>
        <p:txBody>
          <a:bodyPr wrap="none" anchor="ctr">
            <a:spAutoFit/>
          </a:bodyPr>
          <a:lstStyle/>
          <a:p>
            <a:r>
              <a:rPr lang="en-US" b="1"/>
              <a:t>Istanbul Sirkeci Terminal</a:t>
            </a:r>
            <a:r>
              <a:rPr lang="en-US"/>
              <a:t>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tophane-01canon foundry15-19cbc"/>
          <p:cNvPicPr>
            <a:picLocks noChangeAspect="1" noChangeArrowheads="1"/>
          </p:cNvPicPr>
          <p:nvPr/>
        </p:nvPicPr>
        <p:blipFill>
          <a:blip r:embed="rId2"/>
          <a:srcRect/>
          <a:stretch>
            <a:fillRect/>
          </a:stretch>
        </p:blipFill>
        <p:spPr bwMode="auto">
          <a:xfrm>
            <a:off x="381000" y="457200"/>
            <a:ext cx="4048125" cy="3038475"/>
          </a:xfrm>
          <a:prstGeom prst="rect">
            <a:avLst/>
          </a:prstGeom>
          <a:noFill/>
        </p:spPr>
      </p:pic>
      <p:pic>
        <p:nvPicPr>
          <p:cNvPr id="169987" name="Picture 3" descr="tophane-04-b_main hall"/>
          <p:cNvPicPr>
            <a:picLocks noChangeAspect="1" noChangeArrowheads="1"/>
          </p:cNvPicPr>
          <p:nvPr/>
        </p:nvPicPr>
        <p:blipFill>
          <a:blip r:embed="rId3"/>
          <a:srcRect/>
          <a:stretch>
            <a:fillRect/>
          </a:stretch>
        </p:blipFill>
        <p:spPr bwMode="auto">
          <a:xfrm>
            <a:off x="4495800" y="3429000"/>
            <a:ext cx="4048125" cy="2914650"/>
          </a:xfrm>
          <a:prstGeom prst="rect">
            <a:avLst/>
          </a:prstGeom>
          <a:noFill/>
        </p:spPr>
      </p:pic>
      <p:sp>
        <p:nvSpPr>
          <p:cNvPr id="169988" name="Rectangle 4"/>
          <p:cNvSpPr>
            <a:spLocks noChangeArrowheads="1"/>
          </p:cNvSpPr>
          <p:nvPr/>
        </p:nvSpPr>
        <p:spPr bwMode="auto">
          <a:xfrm>
            <a:off x="457200" y="4879975"/>
            <a:ext cx="3694113" cy="822325"/>
          </a:xfrm>
          <a:prstGeom prst="rect">
            <a:avLst/>
          </a:prstGeom>
          <a:noFill/>
          <a:ln w="9525">
            <a:noFill/>
            <a:miter lim="800000"/>
            <a:headEnd/>
            <a:tailEnd/>
          </a:ln>
          <a:effectLst/>
        </p:spPr>
        <p:txBody>
          <a:bodyPr wrap="none">
            <a:spAutoFit/>
          </a:bodyPr>
          <a:lstStyle/>
          <a:p>
            <a:r>
              <a:rPr lang="en-US" sz="2400"/>
              <a:t>Tophane</a:t>
            </a:r>
            <a:r>
              <a:rPr lang="sr-Latn-CS" sz="2400"/>
              <a:t> (</a:t>
            </a:r>
            <a:r>
              <a:rPr lang="en-US" sz="2400"/>
              <a:t>canon foundry</a:t>
            </a:r>
            <a:r>
              <a:rPr lang="sr-Latn-CS" sz="2400"/>
              <a:t>) </a:t>
            </a:r>
          </a:p>
          <a:p>
            <a:r>
              <a:rPr lang="en-US" sz="2400"/>
              <a:t>15-19</a:t>
            </a:r>
            <a:r>
              <a:rPr lang="sr-Latn-CS" sz="2400"/>
              <a:t> </a:t>
            </a:r>
            <a:r>
              <a:rPr lang="en-US" sz="2400"/>
              <a:t>c</a:t>
            </a:r>
            <a:r>
              <a:rPr lang="sr-Latn-CS" sz="2400"/>
              <a:t>.</a:t>
            </a:r>
            <a:r>
              <a:rPr lang="en-US" sz="2400"/>
              <a:t>b</a:t>
            </a:r>
            <a:r>
              <a:rPr lang="sr-Latn-CS" sz="2400"/>
              <a:t>.</a:t>
            </a:r>
            <a:r>
              <a:rPr lang="en-US" sz="2400"/>
              <a:t>c</a:t>
            </a:r>
            <a:r>
              <a:rPr lang="sr-Latn-CS" sz="2400"/>
              <a:t>.</a:t>
            </a:r>
            <a:endParaRPr lang="en-US" sz="2400"/>
          </a:p>
        </p:txBody>
      </p:sp>
      <p:sp>
        <p:nvSpPr>
          <p:cNvPr id="169989" name="Rectangle 5"/>
          <p:cNvSpPr>
            <a:spLocks noChangeArrowheads="1"/>
          </p:cNvSpPr>
          <p:nvPr/>
        </p:nvSpPr>
        <p:spPr bwMode="auto">
          <a:xfrm>
            <a:off x="4572000" y="381000"/>
            <a:ext cx="4267200" cy="2530475"/>
          </a:xfrm>
          <a:prstGeom prst="rect">
            <a:avLst/>
          </a:prstGeom>
          <a:noFill/>
          <a:ln w="9525">
            <a:noFill/>
            <a:miter lim="800000"/>
            <a:headEnd/>
            <a:tailEnd/>
          </a:ln>
          <a:effectLst/>
        </p:spPr>
        <p:txBody>
          <a:bodyPr>
            <a:spAutoFit/>
          </a:bodyPr>
          <a:lstStyle/>
          <a:p>
            <a:r>
              <a:rPr lang="sr-Latn-CS" sz="2000">
                <a:latin typeface="Calibri" pitchFamily="34" charset="0"/>
              </a:rPr>
              <a:t>Ovaj savršeni 'brak' bogate istorije i užurbane, kompleksne, raznolike, nesagledive savremenosti svakako da je doprinosio atraktivnosti ovog Bijenala, računao na egzotičan ukus istorijske mešavine velikih kultura i čini sponu umetnost-turizam-trgovina neobično jakom i neraskidivom</a:t>
            </a:r>
            <a:endParaRPr lang="en-US" sz="2000">
              <a:latin typeface="Calibri"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Pavilhão Ciccillo Matarazzo / © Photo: Haupt &amp; Binder">
            <a:hlinkClick r:id="rId2"/>
          </p:cNvPr>
          <p:cNvPicPr>
            <a:picLocks noChangeAspect="1" noChangeArrowheads="1"/>
          </p:cNvPicPr>
          <p:nvPr/>
        </p:nvPicPr>
        <p:blipFill>
          <a:blip r:embed="rId3"/>
          <a:srcRect/>
          <a:stretch>
            <a:fillRect/>
          </a:stretch>
        </p:blipFill>
        <p:spPr bwMode="auto">
          <a:xfrm>
            <a:off x="381000" y="685800"/>
            <a:ext cx="5867400" cy="3911600"/>
          </a:xfrm>
          <a:prstGeom prst="rect">
            <a:avLst/>
          </a:prstGeom>
          <a:noFill/>
        </p:spPr>
      </p:pic>
      <p:sp>
        <p:nvSpPr>
          <p:cNvPr id="94211" name="Rectangle 3"/>
          <p:cNvSpPr>
            <a:spLocks noChangeArrowheads="1"/>
          </p:cNvSpPr>
          <p:nvPr/>
        </p:nvSpPr>
        <p:spPr bwMode="auto">
          <a:xfrm>
            <a:off x="307975" y="5257800"/>
            <a:ext cx="8302625" cy="915988"/>
          </a:xfrm>
          <a:prstGeom prst="rect">
            <a:avLst/>
          </a:prstGeom>
          <a:noFill/>
          <a:ln w="9525">
            <a:noFill/>
            <a:miter lim="800000"/>
            <a:headEnd/>
            <a:tailEnd/>
          </a:ln>
          <a:effectLst/>
        </p:spPr>
        <p:txBody>
          <a:bodyPr>
            <a:spAutoFit/>
          </a:bodyPr>
          <a:lstStyle/>
          <a:p>
            <a:r>
              <a:rPr lang="sr-Latn-CS" dirty="0"/>
              <a:t>Danas je to prestižna međunarodna umetnička manifestacija koja predstavlja umetnike iz oko 150 zemalja danas, obuhvatajući i </a:t>
            </a:r>
            <a:r>
              <a:rPr lang="sr-Latn-CS" dirty="0" smtClean="0"/>
              <a:t>one </a:t>
            </a:r>
            <a:r>
              <a:rPr lang="sr-Latn-CS" dirty="0"/>
              <a:t>iz onih evropskih zemalja čije su se granice definisale tokom 90-ih godina XX veka.</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endParaRPr lang="en-US"/>
          </a:p>
        </p:txBody>
      </p:sp>
      <p:sp>
        <p:nvSpPr>
          <p:cNvPr id="165891" name="Rectangle 3"/>
          <p:cNvSpPr>
            <a:spLocks noGrp="1" noChangeArrowheads="1"/>
          </p:cNvSpPr>
          <p:nvPr>
            <p:ph type="body" idx="1"/>
          </p:nvPr>
        </p:nvSpPr>
        <p:spPr>
          <a:xfrm>
            <a:off x="457200" y="1447800"/>
            <a:ext cx="8229600" cy="4953000"/>
          </a:xfrm>
        </p:spPr>
        <p:txBody>
          <a:bodyPr/>
          <a:lstStyle/>
          <a:p>
            <a:pPr>
              <a:lnSpc>
                <a:spcPct val="80000"/>
              </a:lnSpc>
            </a:pPr>
            <a:r>
              <a:rPr lang="sr-Latn-CS" sz="2800" b="1">
                <a:latin typeface="Calibri" pitchFamily="34" charset="0"/>
              </a:rPr>
              <a:t>6. Bijenale -</a:t>
            </a:r>
            <a:r>
              <a:rPr lang="en-US" sz="2800">
                <a:latin typeface="Calibri" pitchFamily="34" charset="0"/>
              </a:rPr>
              <a:t> </a:t>
            </a:r>
            <a:r>
              <a:rPr lang="sr-Latn-CS" sz="2800">
                <a:latin typeface="Calibri" pitchFamily="34" charset="0"/>
              </a:rPr>
              <a:t>kustos</a:t>
            </a:r>
            <a:r>
              <a:rPr lang="en-US" sz="2800">
                <a:latin typeface="Calibri" pitchFamily="34" charset="0"/>
              </a:rPr>
              <a:t> Paolo Colombo</a:t>
            </a:r>
            <a:r>
              <a:rPr lang="sr-Latn-CS" sz="2800">
                <a:latin typeface="Calibri" pitchFamily="34" charset="0"/>
              </a:rPr>
              <a:t>, 1999</a:t>
            </a:r>
            <a:r>
              <a:rPr lang="en-US" sz="2800">
                <a:latin typeface="Calibri" pitchFamily="34" charset="0"/>
              </a:rPr>
              <a:t> </a:t>
            </a:r>
            <a:endParaRPr lang="sr-Latn-CS" sz="2800">
              <a:latin typeface="Calibri" pitchFamily="34" charset="0"/>
            </a:endParaRPr>
          </a:p>
          <a:p>
            <a:pPr>
              <a:lnSpc>
                <a:spcPct val="80000"/>
              </a:lnSpc>
            </a:pPr>
            <a:r>
              <a:rPr lang="sr-Latn-CS" sz="2800">
                <a:latin typeface="Calibri" pitchFamily="34" charset="0"/>
              </a:rPr>
              <a:t>Prvobitno fokus izložbe je bio organizovan oko teme ”Pa</a:t>
            </a:r>
            <a:r>
              <a:rPr lang="en-US" sz="2800">
                <a:latin typeface="Calibri" pitchFamily="34" charset="0"/>
              </a:rPr>
              <a:t>ssion and Wave.“</a:t>
            </a:r>
            <a:endParaRPr lang="sr-Latn-CS" sz="2800">
              <a:latin typeface="Calibri" pitchFamily="34" charset="0"/>
            </a:endParaRPr>
          </a:p>
          <a:p>
            <a:pPr>
              <a:lnSpc>
                <a:spcPct val="80000"/>
              </a:lnSpc>
            </a:pPr>
            <a:r>
              <a:rPr lang="sr-Latn-CS" sz="2800">
                <a:latin typeface="Calibri" pitchFamily="34" charset="0"/>
              </a:rPr>
              <a:t>Koncept je podvlačio značaj ličnih istorija i bio okrenut istraživanju emocija u našem modernom svetu, istovremno reflektujući i brze promene: tehnološki napredak, kulturalne sudare, zamagljivanje granica</a:t>
            </a:r>
          </a:p>
          <a:p>
            <a:pPr>
              <a:lnSpc>
                <a:spcPct val="80000"/>
              </a:lnSpc>
            </a:pPr>
            <a:endParaRPr lang="sr-Latn-CS" sz="2800">
              <a:latin typeface="Calibri" pitchFamily="34" charset="0"/>
            </a:endParaRPr>
          </a:p>
          <a:p>
            <a:pPr>
              <a:lnSpc>
                <a:spcPct val="80000"/>
              </a:lnSpc>
            </a:pPr>
            <a:r>
              <a:rPr lang="sr-Latn-CS" sz="2800">
                <a:latin typeface="Calibri" pitchFamily="34" charset="0"/>
              </a:rPr>
              <a:t>U avgustu se desio katastrofalan zemljotres u oblasti oko Mramornog mora tako da se fokus  izložbe pomerio ka pomoći žrtvama zemljotresa (donatorski kokteli, aukcije)</a:t>
            </a:r>
            <a:endParaRPr lang="en-US" sz="28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endParaRPr lang="en-US"/>
          </a:p>
        </p:txBody>
      </p:sp>
      <p:sp>
        <p:nvSpPr>
          <p:cNvPr id="166915" name="Rectangle 3"/>
          <p:cNvSpPr>
            <a:spLocks noGrp="1" noChangeArrowheads="1"/>
          </p:cNvSpPr>
          <p:nvPr>
            <p:ph type="body" idx="1"/>
          </p:nvPr>
        </p:nvSpPr>
        <p:spPr>
          <a:xfrm>
            <a:off x="457200" y="1600200"/>
            <a:ext cx="8229600" cy="4876800"/>
          </a:xfrm>
        </p:spPr>
        <p:txBody>
          <a:bodyPr/>
          <a:lstStyle/>
          <a:p>
            <a:pPr>
              <a:lnSpc>
                <a:spcPct val="80000"/>
              </a:lnSpc>
            </a:pPr>
            <a:r>
              <a:rPr lang="en-US" sz="2800">
                <a:latin typeface="Calibri" pitchFamily="34" charset="0"/>
              </a:rPr>
              <a:t>Yuko Hasegawa </a:t>
            </a:r>
            <a:r>
              <a:rPr lang="sr-Latn-CS" sz="2800">
                <a:latin typeface="Calibri" pitchFamily="34" charset="0"/>
              </a:rPr>
              <a:t>kustoskinja</a:t>
            </a:r>
            <a:r>
              <a:rPr lang="en-US" sz="2800">
                <a:latin typeface="Calibri" pitchFamily="34" charset="0"/>
              </a:rPr>
              <a:t> </a:t>
            </a:r>
            <a:r>
              <a:rPr lang="en-US" sz="2800" b="1">
                <a:latin typeface="Calibri" pitchFamily="34" charset="0"/>
              </a:rPr>
              <a:t>7</a:t>
            </a:r>
            <a:r>
              <a:rPr lang="sr-Latn-CS" sz="2800" b="1">
                <a:latin typeface="Calibri" pitchFamily="34" charset="0"/>
              </a:rPr>
              <a:t>.</a:t>
            </a:r>
            <a:r>
              <a:rPr lang="en-US" sz="2800" b="1">
                <a:latin typeface="Calibri" pitchFamily="34" charset="0"/>
              </a:rPr>
              <a:t> Interna</a:t>
            </a:r>
            <a:r>
              <a:rPr lang="sr-Latn-CS" sz="2800" b="1">
                <a:latin typeface="Calibri" pitchFamily="34" charset="0"/>
              </a:rPr>
              <a:t>c</a:t>
            </a:r>
            <a:r>
              <a:rPr lang="en-US" sz="2800" b="1">
                <a:latin typeface="Calibri" pitchFamily="34" charset="0"/>
              </a:rPr>
              <a:t>ional</a:t>
            </a:r>
            <a:r>
              <a:rPr lang="sr-Latn-CS" sz="2800" b="1">
                <a:latin typeface="Calibri" pitchFamily="34" charset="0"/>
              </a:rPr>
              <a:t>nog</a:t>
            </a:r>
            <a:r>
              <a:rPr lang="en-US" sz="2800" b="1">
                <a:latin typeface="Calibri" pitchFamily="34" charset="0"/>
              </a:rPr>
              <a:t> Istanbul</a:t>
            </a:r>
            <a:r>
              <a:rPr lang="sr-Latn-CS" sz="2800" b="1">
                <a:latin typeface="Calibri" pitchFamily="34" charset="0"/>
              </a:rPr>
              <a:t>skog</a:t>
            </a:r>
            <a:r>
              <a:rPr lang="en-US" sz="2800" b="1">
                <a:latin typeface="Calibri" pitchFamily="34" charset="0"/>
              </a:rPr>
              <a:t> Bi</a:t>
            </a:r>
            <a:r>
              <a:rPr lang="sr-Latn-CS" sz="2800" b="1">
                <a:latin typeface="Calibri" pitchFamily="34" charset="0"/>
              </a:rPr>
              <a:t>j</a:t>
            </a:r>
            <a:r>
              <a:rPr lang="en-US" sz="2800" b="1">
                <a:latin typeface="Calibri" pitchFamily="34" charset="0"/>
              </a:rPr>
              <a:t>enal</a:t>
            </a:r>
            <a:r>
              <a:rPr lang="sr-Latn-CS" sz="2800" b="1">
                <a:latin typeface="Calibri" pitchFamily="34" charset="0"/>
              </a:rPr>
              <a:t>a</a:t>
            </a:r>
            <a:r>
              <a:rPr lang="en-US" sz="2800">
                <a:latin typeface="Calibri" pitchFamily="34" charset="0"/>
              </a:rPr>
              <a:t>, </a:t>
            </a:r>
            <a:r>
              <a:rPr lang="sr-Latn-CS" sz="2800">
                <a:latin typeface="Calibri" pitchFamily="34" charset="0"/>
              </a:rPr>
              <a:t>tema</a:t>
            </a:r>
            <a:r>
              <a:rPr lang="en-US" sz="2800">
                <a:latin typeface="Calibri" pitchFamily="34" charset="0"/>
              </a:rPr>
              <a:t> "EGOFUGAL: Fugue from Ego for the Next Emergence" 2001.</a:t>
            </a:r>
            <a:endParaRPr lang="sr-Latn-CS" sz="2800">
              <a:latin typeface="Calibri" pitchFamily="34" charset="0"/>
            </a:endParaRPr>
          </a:p>
          <a:p>
            <a:pPr>
              <a:lnSpc>
                <a:spcPct val="80000"/>
              </a:lnSpc>
            </a:pPr>
            <a:endParaRPr lang="sr-Latn-CS" sz="2800">
              <a:latin typeface="Calibri" pitchFamily="34" charset="0"/>
            </a:endParaRPr>
          </a:p>
          <a:p>
            <a:pPr>
              <a:lnSpc>
                <a:spcPct val="80000"/>
              </a:lnSpc>
            </a:pPr>
            <a:r>
              <a:rPr lang="en-US" sz="2800">
                <a:latin typeface="Calibri" pitchFamily="34" charset="0"/>
              </a:rPr>
              <a:t>Hagia Eirene Museum, Imperial Mint Complex, "Yerebatan" Cistern </a:t>
            </a:r>
            <a:r>
              <a:rPr lang="sr-Latn-CS" sz="2800">
                <a:latin typeface="Calibri" pitchFamily="34" charset="0"/>
              </a:rPr>
              <a:t>i</a:t>
            </a:r>
            <a:r>
              <a:rPr lang="en-US" sz="2800">
                <a:latin typeface="Calibri" pitchFamily="34" charset="0"/>
              </a:rPr>
              <a:t> Beylerbeyi Pala</a:t>
            </a:r>
            <a:r>
              <a:rPr lang="sr-Latn-CS" sz="2800">
                <a:latin typeface="Calibri" pitchFamily="34" charset="0"/>
              </a:rPr>
              <a:t>ta</a:t>
            </a:r>
            <a:r>
              <a:rPr lang="en-US" sz="2800">
                <a:latin typeface="Calibri" pitchFamily="34" charset="0"/>
              </a:rPr>
              <a:t>. </a:t>
            </a:r>
            <a:endParaRPr lang="sr-Latn-CS" sz="2800">
              <a:latin typeface="Calibri" pitchFamily="34" charset="0"/>
            </a:endParaRPr>
          </a:p>
          <a:p>
            <a:pPr>
              <a:lnSpc>
                <a:spcPct val="80000"/>
              </a:lnSpc>
            </a:pPr>
            <a:endParaRPr lang="sr-Latn-CS" sz="2800">
              <a:latin typeface="Calibri" pitchFamily="34" charset="0"/>
            </a:endParaRPr>
          </a:p>
          <a:p>
            <a:pPr>
              <a:lnSpc>
                <a:spcPct val="80000"/>
              </a:lnSpc>
            </a:pPr>
            <a:r>
              <a:rPr lang="sr-Latn-CS" sz="2800">
                <a:latin typeface="Calibri" pitchFamily="34" charset="0"/>
              </a:rPr>
              <a:t>Četiri diskusije naslovljene prema glavnim konceptima Bijenala</a:t>
            </a:r>
            <a:r>
              <a:rPr lang="en-US" sz="2800">
                <a:latin typeface="Calibri" pitchFamily="34" charset="0"/>
              </a:rPr>
              <a:t>: "Co-Existence," "Collective Consciousness," "Collective Intelligence" </a:t>
            </a:r>
            <a:r>
              <a:rPr lang="sr-Latn-CS" sz="2800">
                <a:latin typeface="Calibri" pitchFamily="34" charset="0"/>
              </a:rPr>
              <a:t>i</a:t>
            </a:r>
            <a:r>
              <a:rPr lang="en-US" sz="2800">
                <a:latin typeface="Calibri" pitchFamily="34" charset="0"/>
              </a:rPr>
              <a:t> "Common Dependency“</a:t>
            </a:r>
            <a:r>
              <a:rPr lang="sr-Latn-CS" sz="2800">
                <a:latin typeface="Calibri" pitchFamily="34" charset="0"/>
              </a:rPr>
              <a:t> koje je kuratorka prepoznala kao temeljne koncepte savremene kulture i života</a:t>
            </a:r>
            <a:endParaRPr lang="en-US" sz="2800">
              <a:latin typeface="Calibri"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File:Bosfor B17-35.jpg"/>
          <p:cNvPicPr>
            <a:picLocks noChangeAspect="1" noChangeArrowheads="1"/>
          </p:cNvPicPr>
          <p:nvPr/>
        </p:nvPicPr>
        <p:blipFill>
          <a:blip r:embed="rId2"/>
          <a:srcRect/>
          <a:stretch>
            <a:fillRect/>
          </a:stretch>
        </p:blipFill>
        <p:spPr bwMode="auto">
          <a:xfrm>
            <a:off x="762000" y="685800"/>
            <a:ext cx="7620000" cy="5334000"/>
          </a:xfrm>
          <a:prstGeom prst="rect">
            <a:avLst/>
          </a:prstGeom>
          <a:noFill/>
        </p:spPr>
      </p:pic>
      <p:sp>
        <p:nvSpPr>
          <p:cNvPr id="167939" name="Rectangle 3"/>
          <p:cNvSpPr>
            <a:spLocks noChangeArrowheads="1"/>
          </p:cNvSpPr>
          <p:nvPr/>
        </p:nvSpPr>
        <p:spPr bwMode="auto">
          <a:xfrm>
            <a:off x="3048000" y="6248400"/>
            <a:ext cx="2813050" cy="366713"/>
          </a:xfrm>
          <a:prstGeom prst="rect">
            <a:avLst/>
          </a:prstGeom>
          <a:noFill/>
          <a:ln w="9525">
            <a:noFill/>
            <a:miter lim="800000"/>
            <a:headEnd/>
            <a:tailEnd/>
          </a:ln>
          <a:effectLst/>
        </p:spPr>
        <p:txBody>
          <a:bodyPr wrap="none" anchor="ctr">
            <a:spAutoFit/>
          </a:bodyPr>
          <a:lstStyle/>
          <a:p>
            <a:r>
              <a:rPr lang="en-US"/>
              <a:t>Beylerbeyi Palace </a:t>
            </a:r>
            <a:r>
              <a:rPr lang="sr-Latn-CS"/>
              <a:t>19. vek</a:t>
            </a:r>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ist_bienal"/>
          <p:cNvPicPr>
            <a:picLocks noChangeAspect="1" noChangeArrowheads="1"/>
          </p:cNvPicPr>
          <p:nvPr/>
        </p:nvPicPr>
        <p:blipFill>
          <a:blip r:embed="rId2"/>
          <a:srcRect/>
          <a:stretch>
            <a:fillRect/>
          </a:stretch>
        </p:blipFill>
        <p:spPr bwMode="auto">
          <a:xfrm>
            <a:off x="457200" y="1143000"/>
            <a:ext cx="3606800" cy="4705350"/>
          </a:xfrm>
          <a:prstGeom prst="rect">
            <a:avLst/>
          </a:prstGeom>
          <a:noFill/>
        </p:spPr>
      </p:pic>
      <p:sp>
        <p:nvSpPr>
          <p:cNvPr id="168963" name="Rectangle 3"/>
          <p:cNvSpPr>
            <a:spLocks noChangeArrowheads="1"/>
          </p:cNvSpPr>
          <p:nvPr/>
        </p:nvSpPr>
        <p:spPr bwMode="auto">
          <a:xfrm>
            <a:off x="4953000" y="1676400"/>
            <a:ext cx="3276600" cy="2647950"/>
          </a:xfrm>
          <a:prstGeom prst="rect">
            <a:avLst/>
          </a:prstGeom>
          <a:noFill/>
          <a:ln w="9525">
            <a:noFill/>
            <a:miter lim="800000"/>
            <a:headEnd/>
            <a:tailEnd/>
          </a:ln>
          <a:effectLst/>
        </p:spPr>
        <p:txBody>
          <a:bodyPr>
            <a:spAutoFit/>
          </a:bodyPr>
          <a:lstStyle/>
          <a:p>
            <a:r>
              <a:rPr lang="en-US" sz="2400"/>
              <a:t>Dan Cameron </a:t>
            </a:r>
            <a:r>
              <a:rPr lang="sr-Latn-CS" sz="2400"/>
              <a:t>k</a:t>
            </a:r>
            <a:r>
              <a:rPr lang="en-US" sz="2400"/>
              <a:t>urator  </a:t>
            </a:r>
            <a:r>
              <a:rPr lang="en-US" sz="2400" b="1"/>
              <a:t>8</a:t>
            </a:r>
            <a:r>
              <a:rPr lang="sr-Latn-CS" sz="2400" b="1"/>
              <a:t>.</a:t>
            </a:r>
            <a:r>
              <a:rPr lang="sr-Latn-CS" sz="2400"/>
              <a:t> izdanja Bijenala, 2003</a:t>
            </a:r>
            <a:r>
              <a:rPr lang="en-US" sz="2400" b="1"/>
              <a:t> </a:t>
            </a:r>
            <a:r>
              <a:rPr lang="en-US" sz="2400"/>
              <a:t>"Poetic Justice",</a:t>
            </a:r>
            <a:endParaRPr lang="sr-Latn-CS" sz="2400"/>
          </a:p>
          <a:p>
            <a:r>
              <a:rPr lang="sr-Latn-CS" sz="2400"/>
              <a:t>Jedino Bijenale od drugog izdanja koje nije imalo neku preciznu poentu</a:t>
            </a:r>
            <a:endParaRPr lang="en-US" sz="24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274638"/>
            <a:ext cx="8229600" cy="182562"/>
          </a:xfrm>
        </p:spPr>
        <p:txBody>
          <a:bodyPr>
            <a:normAutofit fontScale="90000"/>
          </a:bodyPr>
          <a:lstStyle/>
          <a:p>
            <a:endParaRPr lang="en-US" sz="4000"/>
          </a:p>
        </p:txBody>
      </p:sp>
      <p:sp>
        <p:nvSpPr>
          <p:cNvPr id="171011" name="Rectangle 3"/>
          <p:cNvSpPr>
            <a:spLocks noGrp="1" noChangeArrowheads="1"/>
          </p:cNvSpPr>
          <p:nvPr>
            <p:ph type="body" idx="1"/>
          </p:nvPr>
        </p:nvSpPr>
        <p:spPr>
          <a:xfrm>
            <a:off x="304800" y="533400"/>
            <a:ext cx="8610600" cy="5867400"/>
          </a:xfrm>
        </p:spPr>
        <p:txBody>
          <a:bodyPr/>
          <a:lstStyle/>
          <a:p>
            <a:pPr>
              <a:lnSpc>
                <a:spcPct val="80000"/>
              </a:lnSpc>
            </a:pPr>
            <a:r>
              <a:rPr lang="sr-Latn-CS" sz="2400">
                <a:latin typeface="Calibri" pitchFamily="34" charset="0"/>
              </a:rPr>
              <a:t>veoma veštu strategiju osvajanja pozicija u porodici velikih međunarodnih izložbi, napustilo se u devetom izdanju istanbulskog Bijenala, jednostavno naslovljenim «Istanbul», 2005.</a:t>
            </a:r>
          </a:p>
          <a:p>
            <a:pPr>
              <a:lnSpc>
                <a:spcPct val="80000"/>
              </a:lnSpc>
            </a:pPr>
            <a:r>
              <a:rPr lang="sr-Latn-CS" sz="2400">
                <a:latin typeface="Calibri" pitchFamily="34" charset="0"/>
              </a:rPr>
              <a:t>Umetnički direktori Charles Esche i Vasif Kortun (bio direktor 3. internacionalnog istanbulskog bijenala, 1992. koje je održano pod temom «Produkcija kulturnih razlika») odlučili su da tema 9. bijenala referiše na svakodnevni život savremenog Istanbula, na njegovu urbanu i ekonomsku realnost, na grad kao življenu realnost, a ne nostalgični kič i turističku atrakciju.</a:t>
            </a:r>
          </a:p>
          <a:p>
            <a:pPr>
              <a:lnSpc>
                <a:spcPct val="80000"/>
              </a:lnSpc>
            </a:pPr>
            <a:r>
              <a:rPr lang="sr-Latn-CS" sz="2400">
                <a:latin typeface="Calibri" pitchFamily="34" charset="0"/>
              </a:rPr>
              <a:t>Istanbul se nalazi u permanentom procesu transformisanja i u toj činjenici su umetnički direktori prepoznali potencijal koliko za autentičniji pristup izložbi ovog tipa, toliko i za dekonstrukciju svojevrsnog istanbulskog 'esencijalizma'. </a:t>
            </a:r>
          </a:p>
          <a:p>
            <a:pPr>
              <a:lnSpc>
                <a:spcPct val="80000"/>
              </a:lnSpc>
            </a:pPr>
            <a:r>
              <a:rPr lang="sr-Latn-CS" sz="2400">
                <a:latin typeface="Calibri" pitchFamily="34" charset="0"/>
              </a:rPr>
              <a:t>Escheova i Kortunova koncepcija i njena realizacija otvaraju mogućnost da o 9. bijenalu razmišljamo i kao o činu dekonstrukcije</a:t>
            </a:r>
          </a:p>
          <a:p>
            <a:pPr>
              <a:lnSpc>
                <a:spcPct val="80000"/>
              </a:lnSpc>
            </a:pPr>
            <a:r>
              <a:rPr lang="sr-Latn-CS" sz="2400">
                <a:latin typeface="Calibri" pitchFamily="34" charset="0"/>
              </a:rPr>
              <a:t>umetnici koji su bili pozvani da učestvuju, bili su podeljeni na one koji su između mesec i šest meseci živeli i radili u Istanbulu</a:t>
            </a:r>
            <a:endParaRPr lang="en-US" sz="2400">
              <a:latin typeface="Calibri"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File:AtaturkCulturalCenterIstanbul.jpg"/>
          <p:cNvPicPr>
            <a:picLocks noChangeAspect="1" noChangeArrowheads="1"/>
          </p:cNvPicPr>
          <p:nvPr/>
        </p:nvPicPr>
        <p:blipFill>
          <a:blip r:embed="rId2"/>
          <a:srcRect/>
          <a:stretch>
            <a:fillRect/>
          </a:stretch>
        </p:blipFill>
        <p:spPr bwMode="auto">
          <a:xfrm>
            <a:off x="1676400" y="304800"/>
            <a:ext cx="5804408" cy="4419600"/>
          </a:xfrm>
          <a:prstGeom prst="rect">
            <a:avLst/>
          </a:prstGeom>
          <a:noFill/>
        </p:spPr>
      </p:pic>
      <p:sp>
        <p:nvSpPr>
          <p:cNvPr id="3" name="Rectangle 2"/>
          <p:cNvSpPr/>
          <p:nvPr/>
        </p:nvSpPr>
        <p:spPr>
          <a:xfrm>
            <a:off x="0" y="5181600"/>
            <a:ext cx="9144000" cy="1588127"/>
          </a:xfrm>
          <a:prstGeom prst="rect">
            <a:avLst/>
          </a:prstGeom>
        </p:spPr>
        <p:txBody>
          <a:bodyPr wrap="square">
            <a:spAutoFit/>
          </a:bodyPr>
          <a:lstStyle/>
          <a:p>
            <a:pPr>
              <a:lnSpc>
                <a:spcPct val="90000"/>
              </a:lnSpc>
            </a:pPr>
            <a:r>
              <a:rPr lang="en-US" dirty="0" smtClean="0">
                <a:latin typeface="Calibri" pitchFamily="34" charset="0"/>
              </a:rPr>
              <a:t>"</a:t>
            </a:r>
            <a:r>
              <a:rPr lang="en-US" b="1" dirty="0" smtClean="0">
                <a:latin typeface="Calibri" pitchFamily="34" charset="0"/>
              </a:rPr>
              <a:t>It's not only possible, but also necessary – optimism in the age of global war</a:t>
            </a:r>
            <a:r>
              <a:rPr lang="en-US" dirty="0" smtClean="0">
                <a:latin typeface="Calibri" pitchFamily="34" charset="0"/>
              </a:rPr>
              <a:t>"</a:t>
            </a:r>
            <a:r>
              <a:rPr lang="sr-Latn-CS" dirty="0" smtClean="0">
                <a:latin typeface="Calibri" pitchFamily="34" charset="0"/>
              </a:rPr>
              <a:t>,</a:t>
            </a:r>
            <a:r>
              <a:rPr lang="en-US" dirty="0" smtClean="0">
                <a:latin typeface="Calibri" pitchFamily="34" charset="0"/>
              </a:rPr>
              <a:t> </a:t>
            </a:r>
            <a:r>
              <a:rPr lang="en-US" dirty="0" err="1" smtClean="0">
                <a:latin typeface="Calibri" pitchFamily="34" charset="0"/>
              </a:rPr>
              <a:t>Hou</a:t>
            </a:r>
            <a:r>
              <a:rPr lang="en-US" dirty="0" smtClean="0">
                <a:latin typeface="Calibri" pitchFamily="34" charset="0"/>
              </a:rPr>
              <a:t> </a:t>
            </a:r>
            <a:r>
              <a:rPr lang="en-US" dirty="0" err="1" smtClean="0">
                <a:latin typeface="Calibri" pitchFamily="34" charset="0"/>
              </a:rPr>
              <a:t>Hanru</a:t>
            </a:r>
            <a:r>
              <a:rPr lang="sr-Latn-CS" dirty="0" smtClean="0">
                <a:latin typeface="Calibri" pitchFamily="34" charset="0"/>
              </a:rPr>
              <a:t>, 10. Bijenale</a:t>
            </a:r>
          </a:p>
          <a:p>
            <a:pPr>
              <a:lnSpc>
                <a:spcPct val="90000"/>
              </a:lnSpc>
            </a:pPr>
            <a:r>
              <a:rPr lang="sr-Latn-CS" dirty="0" smtClean="0">
                <a:latin typeface="Calibri" pitchFamily="34" charset="0"/>
              </a:rPr>
              <a:t>Naziv kao refleksija o modernosti i njenim konsekvencama</a:t>
            </a:r>
          </a:p>
          <a:p>
            <a:pPr>
              <a:lnSpc>
                <a:spcPct val="90000"/>
              </a:lnSpc>
            </a:pPr>
            <a:r>
              <a:rPr lang="sr-Latn-CS" dirty="0" smtClean="0">
                <a:latin typeface="Calibri" pitchFamily="34" charset="0"/>
              </a:rPr>
              <a:t>Deo izložbe na </a:t>
            </a:r>
            <a:r>
              <a:rPr lang="en-US" dirty="0" err="1" smtClean="0">
                <a:latin typeface="Calibri" pitchFamily="34" charset="0"/>
              </a:rPr>
              <a:t>Taksim</a:t>
            </a:r>
            <a:r>
              <a:rPr lang="sr-Latn-CS" dirty="0" smtClean="0">
                <a:latin typeface="Calibri" pitchFamily="34" charset="0"/>
              </a:rPr>
              <a:t>u</a:t>
            </a:r>
            <a:r>
              <a:rPr lang="en-US" dirty="0" smtClean="0">
                <a:latin typeface="Calibri" pitchFamily="34" charset="0"/>
              </a:rPr>
              <a:t>, </a:t>
            </a:r>
            <a:r>
              <a:rPr lang="sr-Latn-CS" dirty="0" smtClean="0">
                <a:latin typeface="Calibri" pitchFamily="34" charset="0"/>
              </a:rPr>
              <a:t>simbolu ‘moderne’</a:t>
            </a:r>
            <a:r>
              <a:rPr lang="en-US" dirty="0" smtClean="0">
                <a:latin typeface="Calibri" pitchFamily="34" charset="0"/>
              </a:rPr>
              <a:t> </a:t>
            </a:r>
            <a:r>
              <a:rPr lang="sr-Latn-CS" dirty="0" smtClean="0">
                <a:latin typeface="Calibri" pitchFamily="34" charset="0"/>
              </a:rPr>
              <a:t>Turske</a:t>
            </a:r>
            <a:r>
              <a:rPr lang="en-US" dirty="0" smtClean="0">
                <a:latin typeface="Calibri" pitchFamily="34" charset="0"/>
              </a:rPr>
              <a:t>,</a:t>
            </a:r>
            <a:r>
              <a:rPr lang="sr-Latn-CS" dirty="0" smtClean="0">
                <a:latin typeface="Calibri" pitchFamily="34" charset="0"/>
              </a:rPr>
              <a:t> Ataturkovog nasleđa,</a:t>
            </a:r>
            <a:r>
              <a:rPr lang="en-US" dirty="0" smtClean="0">
                <a:latin typeface="Calibri" pitchFamily="34" charset="0"/>
              </a:rPr>
              <a:t> </a:t>
            </a:r>
            <a:r>
              <a:rPr lang="sr-Latn-CS" dirty="0" smtClean="0">
                <a:latin typeface="Calibri" pitchFamily="34" charset="0"/>
              </a:rPr>
              <a:t>na kojem se nalaze Spomenik Republici i Ataturkov kulturni centar – Palata kulture, zgrada podignuta u duhu socijalističke modernističke arhitekture; ovaj segment izložbe nosio je naziv </a:t>
            </a:r>
            <a:r>
              <a:rPr lang="en-US" dirty="0" smtClean="0">
                <a:latin typeface="Calibri" pitchFamily="34" charset="0"/>
              </a:rPr>
              <a:t>"Burn it or not?“</a:t>
            </a:r>
            <a:endParaRPr lang="en-US" dirty="0">
              <a:latin typeface="Calibri"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ataturk cultural centre_2007"/>
          <p:cNvPicPr>
            <a:picLocks noChangeAspect="1" noChangeArrowheads="1"/>
          </p:cNvPicPr>
          <p:nvPr/>
        </p:nvPicPr>
        <p:blipFill>
          <a:blip r:embed="rId2"/>
          <a:srcRect/>
          <a:stretch>
            <a:fillRect/>
          </a:stretch>
        </p:blipFill>
        <p:spPr bwMode="auto">
          <a:xfrm>
            <a:off x="508000" y="381000"/>
            <a:ext cx="8128000" cy="6096000"/>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textile trade market_2007"/>
          <p:cNvPicPr>
            <a:picLocks noChangeAspect="1" noChangeArrowheads="1"/>
          </p:cNvPicPr>
          <p:nvPr/>
        </p:nvPicPr>
        <p:blipFill>
          <a:blip r:embed="rId2" cstate="print"/>
          <a:srcRect/>
          <a:stretch>
            <a:fillRect/>
          </a:stretch>
        </p:blipFill>
        <p:spPr bwMode="auto">
          <a:xfrm>
            <a:off x="1905000" y="228600"/>
            <a:ext cx="5668210" cy="4038600"/>
          </a:xfrm>
          <a:prstGeom prst="rect">
            <a:avLst/>
          </a:prstGeom>
          <a:noFill/>
        </p:spPr>
      </p:pic>
      <p:sp>
        <p:nvSpPr>
          <p:cNvPr id="176131" name="Rectangle 3"/>
          <p:cNvSpPr>
            <a:spLocks noChangeArrowheads="1"/>
          </p:cNvSpPr>
          <p:nvPr/>
        </p:nvSpPr>
        <p:spPr bwMode="auto">
          <a:xfrm>
            <a:off x="990600" y="4419600"/>
            <a:ext cx="7315201" cy="1754326"/>
          </a:xfrm>
          <a:prstGeom prst="rect">
            <a:avLst/>
          </a:prstGeom>
          <a:noFill/>
          <a:ln w="9525">
            <a:noFill/>
            <a:miter lim="800000"/>
            <a:headEnd/>
            <a:tailEnd/>
          </a:ln>
          <a:effectLst/>
        </p:spPr>
        <p:txBody>
          <a:bodyPr wrap="square">
            <a:spAutoFit/>
          </a:bodyPr>
          <a:lstStyle/>
          <a:p>
            <a:pPr algn="ctr">
              <a:lnSpc>
                <a:spcPct val="90000"/>
              </a:lnSpc>
            </a:pPr>
            <a:r>
              <a:rPr lang="sr-Latn-CS" sz="2000" dirty="0" smtClean="0"/>
              <a:t>Drugo mesto izlaganja je neka vrsta bazara na kome se prodaje sve što ima veze sa tekstilom;</a:t>
            </a:r>
          </a:p>
          <a:p>
            <a:pPr algn="ctr">
              <a:lnSpc>
                <a:spcPct val="90000"/>
              </a:lnSpc>
            </a:pPr>
            <a:r>
              <a:rPr lang="sr-Latn-CS" sz="2000" dirty="0" smtClean="0"/>
              <a:t>Uslovi proizvodnje, ekonomskog razvoja i odgovora lokalne sredine izazovima globalizacije;</a:t>
            </a:r>
          </a:p>
          <a:p>
            <a:pPr algn="ctr">
              <a:lnSpc>
                <a:spcPct val="90000"/>
              </a:lnSpc>
            </a:pPr>
            <a:r>
              <a:rPr lang="sr-Latn-CS" sz="2000" dirty="0" smtClean="0"/>
              <a:t>na ove probleme referisaće i radovi u bivšoj zgradi skladišta na dokovima Bosfora, Antrepo</a:t>
            </a:r>
            <a:endParaRPr lang="en-US" sz="20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endParaRPr lang="en-US"/>
          </a:p>
        </p:txBody>
      </p:sp>
      <p:sp>
        <p:nvSpPr>
          <p:cNvPr id="179203" name="Rectangle 3"/>
          <p:cNvSpPr>
            <a:spLocks noGrp="1" noChangeArrowheads="1"/>
          </p:cNvSpPr>
          <p:nvPr>
            <p:ph type="body" idx="1"/>
          </p:nvPr>
        </p:nvSpPr>
        <p:spPr/>
        <p:txBody>
          <a:bodyPr/>
          <a:lstStyle/>
          <a:p>
            <a:pPr>
              <a:lnSpc>
                <a:spcPct val="80000"/>
              </a:lnSpc>
            </a:pPr>
            <a:r>
              <a:rPr lang="en-US" sz="2800"/>
              <a:t>11</a:t>
            </a:r>
            <a:r>
              <a:rPr lang="sr-Latn-CS" sz="2800"/>
              <a:t>. izdanje</a:t>
            </a:r>
            <a:r>
              <a:rPr lang="en-US" sz="2800"/>
              <a:t> "Denn wovon lebt der Mensch?“</a:t>
            </a:r>
            <a:r>
              <a:rPr lang="sr-Latn-CS" sz="2800"/>
              <a:t>/</a:t>
            </a:r>
            <a:r>
              <a:rPr lang="en-US" sz="2800"/>
              <a:t> "What Keeps Mankind Alive?“</a:t>
            </a:r>
            <a:r>
              <a:rPr lang="sr-Latn-CS" sz="2800"/>
              <a:t>, pesma koja zatvara drugi čin Brehrtove Opere za tri groša iz 1928</a:t>
            </a:r>
          </a:p>
          <a:p>
            <a:pPr>
              <a:lnSpc>
                <a:spcPct val="80000"/>
              </a:lnSpc>
            </a:pPr>
            <a:r>
              <a:rPr lang="sr-Latn-CS" sz="2800"/>
              <a:t>kustosi</a:t>
            </a:r>
            <a:r>
              <a:rPr lang="en-US" sz="2800"/>
              <a:t> WHW (What, How and For Whom) Collective</a:t>
            </a:r>
            <a:endParaRPr lang="sr-Latn-CS" sz="2800"/>
          </a:p>
          <a:p>
            <a:pPr>
              <a:lnSpc>
                <a:spcPct val="80000"/>
              </a:lnSpc>
            </a:pPr>
            <a:r>
              <a:rPr lang="sr-Latn-CS" sz="2800"/>
              <a:t>Cilj nije bio da se ponovo otkrije Breht ili da se predstavi kao klasika za nove generacije</a:t>
            </a:r>
          </a:p>
          <a:p>
            <a:pPr>
              <a:lnSpc>
                <a:spcPct val="80000"/>
              </a:lnSpc>
            </a:pPr>
            <a:r>
              <a:rPr lang="sr-Latn-CS" sz="2800"/>
              <a:t>Naziv artikuliše konceptualni okvir izložbe koji pokreće razmišljanje o prošlosti u okvirima šta je izgubljeno u toj istoriji</a:t>
            </a:r>
          </a:p>
          <a:p>
            <a:pPr>
              <a:lnSpc>
                <a:spcPct val="80000"/>
              </a:lnSpc>
              <a:buFontTx/>
              <a:buNone/>
            </a:pPr>
            <a:endParaRPr lang="en-US" sz="28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274638"/>
            <a:ext cx="8229600" cy="106362"/>
          </a:xfrm>
        </p:spPr>
        <p:txBody>
          <a:bodyPr>
            <a:normAutofit fontScale="90000"/>
          </a:bodyPr>
          <a:lstStyle/>
          <a:p>
            <a:endParaRPr lang="en-US" sz="4000"/>
          </a:p>
        </p:txBody>
      </p:sp>
      <p:sp>
        <p:nvSpPr>
          <p:cNvPr id="180227" name="Rectangle 3"/>
          <p:cNvSpPr>
            <a:spLocks noGrp="1" noChangeArrowheads="1"/>
          </p:cNvSpPr>
          <p:nvPr>
            <p:ph type="body" idx="1"/>
          </p:nvPr>
        </p:nvSpPr>
        <p:spPr>
          <a:xfrm>
            <a:off x="457200" y="609600"/>
            <a:ext cx="8229600" cy="5516563"/>
          </a:xfrm>
        </p:spPr>
        <p:txBody>
          <a:bodyPr/>
          <a:lstStyle/>
          <a:p>
            <a:pPr>
              <a:lnSpc>
                <a:spcPct val="90000"/>
              </a:lnSpc>
            </a:pPr>
            <a:r>
              <a:rPr lang="sr-Latn-CS" sz="2400" dirty="0"/>
              <a:t>12. bijenale UNTITLED, kustosi </a:t>
            </a:r>
            <a:r>
              <a:rPr lang="en-US" sz="2400" dirty="0"/>
              <a:t>Adriano </a:t>
            </a:r>
            <a:r>
              <a:rPr lang="en-US" sz="2400" dirty="0" err="1"/>
              <a:t>Pedrosa</a:t>
            </a:r>
            <a:r>
              <a:rPr lang="en-US" sz="2400" dirty="0"/>
              <a:t> and Jens Hoffmann</a:t>
            </a:r>
            <a:endParaRPr lang="sr-Latn-CS" sz="2400" dirty="0"/>
          </a:p>
          <a:p>
            <a:pPr>
              <a:lnSpc>
                <a:spcPct val="90000"/>
              </a:lnSpc>
            </a:pPr>
            <a:r>
              <a:rPr lang="sr-Latn-CS" sz="2400" dirty="0"/>
              <a:t>Odnos između umetnosti i politike, uz izbor onih radova koji su u formalnom smislu inovativni i o politici otvoreno govore</a:t>
            </a:r>
          </a:p>
          <a:p>
            <a:pPr>
              <a:lnSpc>
                <a:spcPct val="90000"/>
              </a:lnSpc>
            </a:pPr>
            <a:r>
              <a:rPr lang="sr-Latn-CS" sz="2400" dirty="0"/>
              <a:t>Kao polazište je iskorišćen rad </a:t>
            </a:r>
            <a:r>
              <a:rPr lang="sr-Latn-CS" sz="2400" dirty="0" smtClean="0"/>
              <a:t>kubankso-američkog </a:t>
            </a:r>
            <a:r>
              <a:rPr lang="sr-Latn-CS" sz="2400" dirty="0"/>
              <a:t>umetnika</a:t>
            </a:r>
            <a:r>
              <a:rPr lang="en-US" sz="2400" dirty="0"/>
              <a:t> Felix</a:t>
            </a:r>
            <a:r>
              <a:rPr lang="sr-Latn-CS" sz="2400" dirty="0"/>
              <a:t>a</a:t>
            </a:r>
            <a:r>
              <a:rPr lang="en-US" sz="2400" dirty="0"/>
              <a:t> Gonzalez</a:t>
            </a:r>
            <a:r>
              <a:rPr lang="sr-Latn-CS" sz="2400" dirty="0"/>
              <a:t>a</a:t>
            </a:r>
            <a:r>
              <a:rPr lang="en-US" sz="2400" dirty="0"/>
              <a:t>-Torres</a:t>
            </a:r>
            <a:r>
              <a:rPr lang="sr-Latn-CS" sz="2400" dirty="0"/>
              <a:t>a</a:t>
            </a:r>
            <a:r>
              <a:rPr lang="en-US" sz="2400" dirty="0"/>
              <a:t> (1957–1996) </a:t>
            </a:r>
            <a:endParaRPr lang="sr-Latn-CS" sz="2400" dirty="0"/>
          </a:p>
          <a:p>
            <a:pPr>
              <a:lnSpc>
                <a:spcPct val="90000"/>
              </a:lnSpc>
            </a:pPr>
            <a:r>
              <a:rPr lang="en-US" sz="2400" dirty="0"/>
              <a:t>Gonzalez-Torres </a:t>
            </a:r>
            <a:r>
              <a:rPr lang="sr-Latn-CS" sz="2400" dirty="0"/>
              <a:t>je bio </a:t>
            </a:r>
            <a:r>
              <a:rPr lang="sr-Latn-CS" sz="2400" dirty="0" smtClean="0"/>
              <a:t>umetnik </a:t>
            </a:r>
            <a:r>
              <a:rPr lang="sr-Latn-CS" sz="2400" dirty="0"/>
              <a:t>čiji je rad povezivao lično i političko, ali se i bio posvećen formlanim aspektima umetničke produkcije, integrišući referenece visokomodernističke, minimalističke i konceptualne u teme svakodnevnog života</a:t>
            </a:r>
          </a:p>
          <a:p>
            <a:pPr>
              <a:lnSpc>
                <a:spcPct val="90000"/>
              </a:lnSpc>
            </a:pPr>
            <a:r>
              <a:rPr lang="sr-Latn-CS" sz="2400" dirty="0"/>
              <a:t>Pet segmenata: </a:t>
            </a:r>
            <a:r>
              <a:rPr lang="en-US" sz="2400" i="1" dirty="0"/>
              <a:t>Untitled (Abstraction), “Untitled” (Ross), “Untitled” (Passport), Untitled (History), </a:t>
            </a:r>
            <a:r>
              <a:rPr lang="sr-Latn-CS" sz="2400" dirty="0"/>
              <a:t>i</a:t>
            </a:r>
            <a:r>
              <a:rPr lang="en-US" sz="2400" i="1" dirty="0"/>
              <a:t> “Untitled” (Death by Gun)</a:t>
            </a:r>
            <a:r>
              <a:rPr lang="en-US" sz="2400" dirty="0"/>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Pavilhão Ciccillo Matarazzo / © Photo: Haupt &amp; Binder">
            <a:hlinkClick r:id="rId2"/>
          </p:cNvPr>
          <p:cNvPicPr>
            <a:picLocks noChangeAspect="1" noChangeArrowheads="1"/>
          </p:cNvPicPr>
          <p:nvPr/>
        </p:nvPicPr>
        <p:blipFill>
          <a:blip r:embed="rId3"/>
          <a:srcRect/>
          <a:stretch>
            <a:fillRect/>
          </a:stretch>
        </p:blipFill>
        <p:spPr bwMode="auto">
          <a:xfrm>
            <a:off x="0" y="152400"/>
            <a:ext cx="9144000" cy="6096000"/>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Related image"/>
          <p:cNvPicPr>
            <a:picLocks noChangeAspect="1" noChangeArrowheads="1"/>
          </p:cNvPicPr>
          <p:nvPr/>
        </p:nvPicPr>
        <p:blipFill>
          <a:blip r:embed="rId2"/>
          <a:srcRect/>
          <a:stretch>
            <a:fillRect/>
          </a:stretch>
        </p:blipFill>
        <p:spPr bwMode="auto">
          <a:xfrm>
            <a:off x="152400" y="685800"/>
            <a:ext cx="8799744" cy="4953000"/>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fontAlgn="base"/>
            <a:r>
              <a:rPr lang="en-US" b="1" dirty="0" smtClean="0"/>
              <a:t>2013 “Mom, am </a:t>
            </a:r>
            <a:r>
              <a:rPr lang="en-US" b="1" dirty="0" err="1" smtClean="0"/>
              <a:t>i</a:t>
            </a:r>
            <a:r>
              <a:rPr lang="en-US" b="1" dirty="0" smtClean="0"/>
              <a:t> barbarian?”</a:t>
            </a:r>
            <a:r>
              <a:rPr lang="en-US" dirty="0" smtClean="0"/>
              <a:t/>
            </a:r>
            <a:br>
              <a:rPr lang="en-US" dirty="0" smtClean="0"/>
            </a:br>
            <a:r>
              <a:rPr lang="en-US" dirty="0" smtClean="0"/>
              <a:t>Curator: </a:t>
            </a:r>
            <a:r>
              <a:rPr lang="en-US" dirty="0" err="1" smtClean="0"/>
              <a:t>Fulya</a:t>
            </a:r>
            <a:r>
              <a:rPr lang="en-US" dirty="0" smtClean="0"/>
              <a:t> </a:t>
            </a:r>
            <a:r>
              <a:rPr lang="en-US" dirty="0" err="1" smtClean="0"/>
              <a:t>Erdemci</a:t>
            </a:r>
            <a:endParaRPr lang="en-US" dirty="0" smtClean="0"/>
          </a:p>
          <a:p>
            <a:pPr fontAlgn="base"/>
            <a:r>
              <a:rPr lang="en-US" b="1" dirty="0" smtClean="0"/>
              <a:t>2015 “SALTWATER: A Theory of Thought Forms”</a:t>
            </a:r>
            <a:r>
              <a:rPr lang="en-US" dirty="0" smtClean="0"/>
              <a:t/>
            </a:r>
            <a:br>
              <a:rPr lang="en-US" dirty="0" smtClean="0"/>
            </a:br>
            <a:r>
              <a:rPr lang="en-US" dirty="0" smtClean="0"/>
              <a:t>Drafter: Carolyn </a:t>
            </a:r>
            <a:r>
              <a:rPr lang="en-US" dirty="0" err="1" smtClean="0"/>
              <a:t>Christov-Bakargiev</a:t>
            </a:r>
            <a:endParaRPr lang="en-US" dirty="0" smtClean="0"/>
          </a:p>
          <a:p>
            <a:pPr fontAlgn="base"/>
            <a:r>
              <a:rPr lang="en-US" b="1" dirty="0" smtClean="0"/>
              <a:t>2017 “a good </a:t>
            </a:r>
            <a:r>
              <a:rPr lang="en-US" b="1" dirty="0" err="1" smtClean="0"/>
              <a:t>neighbour</a:t>
            </a:r>
            <a:r>
              <a:rPr lang="en-US" b="1" dirty="0" smtClean="0"/>
              <a:t>”</a:t>
            </a:r>
            <a:r>
              <a:rPr lang="en-US" dirty="0" smtClean="0"/>
              <a:t/>
            </a:r>
            <a:br>
              <a:rPr lang="en-US" dirty="0" smtClean="0"/>
            </a:br>
            <a:r>
              <a:rPr lang="en-US" dirty="0" smtClean="0"/>
              <a:t>Curators: </a:t>
            </a:r>
            <a:r>
              <a:rPr lang="en-US" dirty="0" err="1" smtClean="0"/>
              <a:t>Elmgreen</a:t>
            </a:r>
            <a:r>
              <a:rPr lang="en-US" dirty="0" smtClean="0"/>
              <a:t> &amp; </a:t>
            </a:r>
            <a:r>
              <a:rPr lang="en-US" dirty="0" err="1" smtClean="0"/>
              <a:t>Dragset</a:t>
            </a:r>
            <a:endParaRPr lang="en-US" dirty="0" smtClean="0"/>
          </a:p>
          <a:p>
            <a:r>
              <a:rPr lang="sr-Latn-RS" dirty="0" smtClean="0"/>
              <a:t>2019 “</a:t>
            </a:r>
            <a:r>
              <a:rPr lang="en-US" b="1" dirty="0" smtClean="0"/>
              <a:t>The Seventh Continent</a:t>
            </a:r>
            <a:r>
              <a:rPr lang="sr-Latn-RS" b="1" dirty="0" smtClean="0"/>
              <a:t>”</a:t>
            </a:r>
          </a:p>
          <a:p>
            <a:pPr>
              <a:buNone/>
            </a:pPr>
            <a:r>
              <a:rPr lang="en-US" dirty="0" smtClean="0"/>
              <a:t>Curator</a:t>
            </a:r>
            <a:r>
              <a:rPr lang="sr-Latn-RS" dirty="0" smtClean="0"/>
              <a:t>: Nicolas Bourriaud (</a:t>
            </a:r>
            <a:r>
              <a:rPr lang="en-US" dirty="0" smtClean="0">
                <a:hlinkClick r:id="rId2"/>
              </a:rPr>
              <a:t>https://bienal.iksv.org/en/16th-istanbul-biennial/the-seventh-continent</a:t>
            </a:r>
            <a:r>
              <a:rPr lang="sr-Latn-RS" dirty="0" smtClean="0"/>
              <a:t>)</a:t>
            </a:r>
            <a:endParaRPr lang="en-US" b="1" dirty="0" smtClean="0"/>
          </a:p>
          <a:p>
            <a:pPr>
              <a:buNone/>
            </a:pP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457200" y="274638"/>
            <a:ext cx="8229600" cy="792162"/>
          </a:xfrm>
        </p:spPr>
        <p:txBody>
          <a:bodyPr/>
          <a:lstStyle/>
          <a:p>
            <a:r>
              <a:rPr lang="sr-Latn-CS"/>
              <a:t>manifesta</a:t>
            </a:r>
            <a:endParaRPr lang="en-US"/>
          </a:p>
        </p:txBody>
      </p:sp>
      <p:sp>
        <p:nvSpPr>
          <p:cNvPr id="181251" name="Rectangle 3"/>
          <p:cNvSpPr>
            <a:spLocks noGrp="1" noChangeArrowheads="1"/>
          </p:cNvSpPr>
          <p:nvPr>
            <p:ph type="body" idx="1"/>
          </p:nvPr>
        </p:nvSpPr>
        <p:spPr>
          <a:xfrm>
            <a:off x="457200" y="1143000"/>
            <a:ext cx="8229600" cy="4983163"/>
          </a:xfrm>
        </p:spPr>
        <p:txBody>
          <a:bodyPr/>
          <a:lstStyle/>
          <a:p>
            <a:pPr>
              <a:lnSpc>
                <a:spcPct val="80000"/>
              </a:lnSpc>
            </a:pPr>
            <a:r>
              <a:rPr lang="sr-Latn-CS" sz="2400"/>
              <a:t>1996. godine pokrenuto je evropsko bijenale savremene umetnosti pod nazivom Manifesta.</a:t>
            </a:r>
          </a:p>
          <a:p>
            <a:pPr>
              <a:lnSpc>
                <a:spcPct val="80000"/>
              </a:lnSpc>
            </a:pPr>
            <a:r>
              <a:rPr lang="sr-Latn-CS" sz="2400"/>
              <a:t>Ovu manifestaciju je inicirala i podržala Intenacionalna fondacija Manifesta (International Foundation Manifesta - IFM), a zamišljena je da se kao događaj savremene evropske umetnosti odvija svake druge godine u drugom evropskom gradu: </a:t>
            </a:r>
          </a:p>
          <a:p>
            <a:pPr>
              <a:lnSpc>
                <a:spcPct val="80000"/>
              </a:lnSpc>
            </a:pPr>
            <a:r>
              <a:rPr lang="sr-Latn-CS" sz="2400"/>
              <a:t>1996. u Roterdamu, 1998. u Luksemburgu, 2000. u Ljubljani, 2002. u Frankfurtu, 2004. u San Sebastijanu i 2006. trebalo je da bude održana u Nikoziji, ali je zbog političkih razloga otkazana, itd</a:t>
            </a:r>
          </a:p>
          <a:p>
            <a:pPr>
              <a:lnSpc>
                <a:spcPct val="80000"/>
              </a:lnSpc>
            </a:pPr>
            <a:r>
              <a:rPr lang="sr-Latn-CS" sz="2400"/>
              <a:t>Koncept Manifeste u osnovi podrazumeva permanentno preispitivanje koje je u vezi sa mobilnim karakterom manifestacije i odnosi se na kontekste novih gradova i/li regiona u kojima manifestacija treba da bude organizovana</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274638"/>
            <a:ext cx="8229600" cy="106362"/>
          </a:xfrm>
        </p:spPr>
        <p:txBody>
          <a:bodyPr>
            <a:normAutofit fontScale="90000"/>
          </a:bodyPr>
          <a:lstStyle/>
          <a:p>
            <a:endParaRPr lang="en-US" sz="4000"/>
          </a:p>
        </p:txBody>
      </p:sp>
      <p:sp>
        <p:nvSpPr>
          <p:cNvPr id="182275" name="Rectangle 3"/>
          <p:cNvSpPr>
            <a:spLocks noGrp="1" noChangeArrowheads="1"/>
          </p:cNvSpPr>
          <p:nvPr>
            <p:ph type="body" idx="1"/>
          </p:nvPr>
        </p:nvSpPr>
        <p:spPr>
          <a:xfrm>
            <a:off x="457200" y="533400"/>
            <a:ext cx="8229600" cy="5592763"/>
          </a:xfrm>
        </p:spPr>
        <p:txBody>
          <a:bodyPr/>
          <a:lstStyle/>
          <a:p>
            <a:pPr>
              <a:lnSpc>
                <a:spcPct val="90000"/>
              </a:lnSpc>
            </a:pPr>
            <a:r>
              <a:rPr lang="sr-Latn-CS" sz="2400"/>
              <a:t>Savet IFM-a na kraju svakog bijenala imenuje novi kuratorski tim koji treba da realizuje sledeće izdanje Manifeste i koji čine kuratori iz različitih evropskih sredina koji treba da kroz umetničku produkciju istražuju uslove kulturne produkcije u različitim, kompleksnim, provokativnim gradovima i regionima, kako i da u tim sredinama lokalne umetnike i intelektualce umreže u evropski umetnički diskurs.</a:t>
            </a:r>
          </a:p>
          <a:p>
            <a:pPr>
              <a:lnSpc>
                <a:spcPct val="90000"/>
              </a:lnSpc>
            </a:pPr>
            <a:endParaRPr lang="sr-Latn-CS" sz="2400"/>
          </a:p>
          <a:p>
            <a:pPr>
              <a:lnSpc>
                <a:spcPct val="90000"/>
              </a:lnSpc>
            </a:pPr>
            <a:r>
              <a:rPr lang="sr-Latn-CS" sz="2400"/>
              <a:t>sama manifestacija je specifična i dosta različita u odnosu na najstarije evropske međunarodne manifestacije (Veneciju i Kasel) s jedne strane ali i u odnosu na mlade bijenalne izložbe koje su tokom poslednje dve decenije XX veka pokrenute u Evropi (bijenala u Lionu, Istanbulu, Tirani, Cetinju, Liverpulu, Moskvi...). </a:t>
            </a:r>
            <a:endParaRPr lang="en-US" sz="24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57200" y="274638"/>
            <a:ext cx="8229600" cy="106362"/>
          </a:xfrm>
        </p:spPr>
        <p:txBody>
          <a:bodyPr>
            <a:normAutofit fontScale="90000"/>
          </a:bodyPr>
          <a:lstStyle/>
          <a:p>
            <a:endParaRPr lang="en-US" sz="4000"/>
          </a:p>
        </p:txBody>
      </p:sp>
      <p:sp>
        <p:nvSpPr>
          <p:cNvPr id="183299" name="Rectangle 3"/>
          <p:cNvSpPr>
            <a:spLocks noGrp="1" noChangeArrowheads="1"/>
          </p:cNvSpPr>
          <p:nvPr>
            <p:ph type="body" idx="1"/>
          </p:nvPr>
        </p:nvSpPr>
        <p:spPr>
          <a:xfrm>
            <a:off x="457200" y="609600"/>
            <a:ext cx="8229600" cy="5516563"/>
          </a:xfrm>
        </p:spPr>
        <p:txBody>
          <a:bodyPr/>
          <a:lstStyle/>
          <a:p>
            <a:pPr marL="609600" indent="-609600">
              <a:lnSpc>
                <a:spcPct val="90000"/>
              </a:lnSpc>
            </a:pPr>
            <a:r>
              <a:rPr lang="sr-Latn-CS" sz="2400"/>
              <a:t>Ova različitost se ogleda pre svega :</a:t>
            </a:r>
          </a:p>
          <a:p>
            <a:pPr marL="609600" indent="-609600">
              <a:lnSpc>
                <a:spcPct val="90000"/>
              </a:lnSpc>
              <a:buFontTx/>
              <a:buAutoNum type="arabicPeriod"/>
            </a:pPr>
            <a:r>
              <a:rPr lang="sr-Latn-CS" sz="2400"/>
              <a:t>u njenom mobilnom karakteru izložbe,</a:t>
            </a:r>
          </a:p>
          <a:p>
            <a:pPr marL="609600" indent="-609600">
              <a:lnSpc>
                <a:spcPct val="90000"/>
              </a:lnSpc>
              <a:buFontTx/>
              <a:buAutoNum type="arabicPeriod"/>
            </a:pPr>
            <a:r>
              <a:rPr lang="sr-Latn-CS" sz="2400"/>
              <a:t>po tome što je isključivo evropska,</a:t>
            </a:r>
          </a:p>
          <a:p>
            <a:pPr marL="609600" indent="-609600">
              <a:lnSpc>
                <a:spcPct val="90000"/>
              </a:lnSpc>
              <a:buFontTx/>
              <a:buAutoNum type="arabicPeriod"/>
            </a:pPr>
            <a:r>
              <a:rPr lang="sr-Latn-CS" sz="2400"/>
              <a:t>kao i po tome što je posledica/proizvod specifičnog momenta u evropskoj istoriji krajem osamdesetih godina prošlog veka koji je pokrenuo proces geopolitičkih promena tokom poslednje decenije veka i konstituisanje novog identiteta Evrope</a:t>
            </a:r>
          </a:p>
          <a:p>
            <a:pPr marL="609600" indent="-609600">
              <a:lnSpc>
                <a:spcPct val="90000"/>
              </a:lnSpc>
              <a:buFontTx/>
              <a:buNone/>
            </a:pPr>
            <a:endParaRPr lang="sr-Latn-CS" sz="2400"/>
          </a:p>
          <a:p>
            <a:pPr marL="609600" indent="-609600">
              <a:lnSpc>
                <a:spcPct val="90000"/>
              </a:lnSpc>
              <a:buFontTx/>
              <a:buNone/>
            </a:pPr>
            <a:r>
              <a:rPr lang="sr-Latn-CS" sz="2400"/>
              <a:t>U nekom smislu, Manifesta preuzima funkciju Aperta, onakvog kakvo su ga Achile Bonito Oliva i Harald Szeeman koncipirali u okviru venecijanskog Bijenala 1980. kao mesta za promovisanje 'mladih i svežih snaga', odnosno savremenosti u umetnosti.</a:t>
            </a:r>
            <a:r>
              <a:rPr lang="en-US" sz="2400"/>
              <a:t>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Image result for tanja ostojiÄ manifesta 2"/>
          <p:cNvPicPr>
            <a:picLocks noChangeAspect="1" noChangeArrowheads="1"/>
          </p:cNvPicPr>
          <p:nvPr/>
        </p:nvPicPr>
        <p:blipFill>
          <a:blip r:embed="rId2"/>
          <a:srcRect/>
          <a:stretch>
            <a:fillRect/>
          </a:stretch>
        </p:blipFill>
        <p:spPr bwMode="auto">
          <a:xfrm>
            <a:off x="-1" y="76198"/>
            <a:ext cx="4191001" cy="3352802"/>
          </a:xfrm>
          <a:prstGeom prst="rect">
            <a:avLst/>
          </a:prstGeom>
          <a:noFill/>
        </p:spPr>
      </p:pic>
      <p:pic>
        <p:nvPicPr>
          <p:cNvPr id="205828" name="Picture 4" descr="Related image"/>
          <p:cNvPicPr>
            <a:picLocks noChangeAspect="1" noChangeArrowheads="1"/>
          </p:cNvPicPr>
          <p:nvPr/>
        </p:nvPicPr>
        <p:blipFill>
          <a:blip r:embed="rId3"/>
          <a:srcRect/>
          <a:stretch>
            <a:fillRect/>
          </a:stretch>
        </p:blipFill>
        <p:spPr bwMode="auto">
          <a:xfrm>
            <a:off x="4267200" y="3048000"/>
            <a:ext cx="2066925" cy="2962276"/>
          </a:xfrm>
          <a:prstGeom prst="rect">
            <a:avLst/>
          </a:prstGeom>
          <a:noFill/>
        </p:spPr>
      </p:pic>
      <p:pic>
        <p:nvPicPr>
          <p:cNvPr id="205830" name="Picture 6" descr="Related image"/>
          <p:cNvPicPr>
            <a:picLocks noChangeAspect="1" noChangeArrowheads="1"/>
          </p:cNvPicPr>
          <p:nvPr/>
        </p:nvPicPr>
        <p:blipFill>
          <a:blip r:embed="rId4"/>
          <a:srcRect/>
          <a:stretch>
            <a:fillRect/>
          </a:stretch>
        </p:blipFill>
        <p:spPr bwMode="auto">
          <a:xfrm>
            <a:off x="0" y="3505200"/>
            <a:ext cx="4191000" cy="3292311"/>
          </a:xfrm>
          <a:prstGeom prst="rect">
            <a:avLst/>
          </a:prstGeom>
          <a:noFill/>
        </p:spPr>
      </p:pic>
      <p:sp>
        <p:nvSpPr>
          <p:cNvPr id="5" name="Rectangle 4"/>
          <p:cNvSpPr/>
          <p:nvPr/>
        </p:nvSpPr>
        <p:spPr>
          <a:xfrm>
            <a:off x="4572000" y="6211669"/>
            <a:ext cx="4267200" cy="646331"/>
          </a:xfrm>
          <a:prstGeom prst="rect">
            <a:avLst/>
          </a:prstGeom>
        </p:spPr>
        <p:txBody>
          <a:bodyPr wrap="square">
            <a:spAutoFit/>
          </a:bodyPr>
          <a:lstStyle/>
          <a:p>
            <a:r>
              <a:rPr lang="sr-Latn-RS" dirty="0" smtClean="0"/>
              <a:t>T</a:t>
            </a:r>
            <a:r>
              <a:rPr lang="pt-BR" dirty="0" smtClean="0"/>
              <a:t>anja Ostojic «Personal Space» | Manifesta 2, Luxembourg</a:t>
            </a:r>
            <a:endParaRPr lang="en-US" dirty="0"/>
          </a:p>
        </p:txBody>
      </p:sp>
      <p:pic>
        <p:nvPicPr>
          <p:cNvPr id="205832" name="Picture 8" descr="Image result for tanja ostojiÄ manifesta 2"/>
          <p:cNvPicPr>
            <a:picLocks noChangeAspect="1" noChangeArrowheads="1"/>
          </p:cNvPicPr>
          <p:nvPr/>
        </p:nvPicPr>
        <p:blipFill>
          <a:blip r:embed="rId5"/>
          <a:srcRect/>
          <a:stretch>
            <a:fillRect/>
          </a:stretch>
        </p:blipFill>
        <p:spPr bwMode="auto">
          <a:xfrm>
            <a:off x="6705600" y="228600"/>
            <a:ext cx="2276475" cy="3429001"/>
          </a:xfrm>
          <a:prstGeom prst="rect">
            <a:avLst/>
          </a:prstGeom>
          <a:noFill/>
        </p:spPr>
      </p:pic>
      <p:sp>
        <p:nvSpPr>
          <p:cNvPr id="7" name="Rectangle 6"/>
          <p:cNvSpPr/>
          <p:nvPr/>
        </p:nvSpPr>
        <p:spPr>
          <a:xfrm>
            <a:off x="4419600" y="228600"/>
            <a:ext cx="2133600" cy="1477328"/>
          </a:xfrm>
          <a:prstGeom prst="rect">
            <a:avLst/>
          </a:prstGeom>
        </p:spPr>
        <p:txBody>
          <a:bodyPr wrap="square">
            <a:spAutoFit/>
          </a:bodyPr>
          <a:lstStyle/>
          <a:p>
            <a:pPr algn="r"/>
            <a:r>
              <a:rPr lang="en-US" dirty="0" err="1" smtClean="0"/>
              <a:t>Tanja</a:t>
            </a:r>
            <a:r>
              <a:rPr lang="en-US" dirty="0" smtClean="0"/>
              <a:t> </a:t>
            </a:r>
            <a:r>
              <a:rPr lang="en-US" dirty="0" err="1" smtClean="0"/>
              <a:t>Ostojic</a:t>
            </a:r>
            <a:r>
              <a:rPr lang="en-US" dirty="0" smtClean="0"/>
              <a:t> «Personal Space» | Biennale of Young artists, </a:t>
            </a:r>
            <a:r>
              <a:rPr lang="en-US" dirty="0" err="1" smtClean="0"/>
              <a:t>Vrsac</a:t>
            </a:r>
            <a:r>
              <a:rPr lang="en-US" dirty="0" smtClean="0"/>
              <a:t>, Yugoslavia</a:t>
            </a: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22" name="Group 2"/>
          <p:cNvGraphicFramePr>
            <a:graphicFrameLocks noGrp="1"/>
          </p:cNvGraphicFramePr>
          <p:nvPr/>
        </p:nvGraphicFramePr>
        <p:xfrm>
          <a:off x="1566863" y="1325563"/>
          <a:ext cx="5175250" cy="4206240"/>
        </p:xfrm>
        <a:graphic>
          <a:graphicData uri="http://schemas.openxmlformats.org/drawingml/2006/table">
            <a:tbl>
              <a:tblPr/>
              <a:tblGrid>
                <a:gridCol w="1035050"/>
                <a:gridCol w="1035050"/>
                <a:gridCol w="1035050"/>
                <a:gridCol w="1035050"/>
                <a:gridCol w="1035050"/>
              </a:tblGrid>
              <a:tr h="2012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7200" b="0" i="0" u="none" strike="noStrike" cap="none" normalizeH="0" baseline="0" smtClean="0">
                          <a:ln>
                            <a:noFill/>
                          </a:ln>
                          <a:solidFill>
                            <a:schemeClr val="tx1"/>
                          </a:solidFill>
                          <a:effectLst/>
                          <a:latin typeface="Arial" charset="0"/>
                        </a:rPr>
                        <a:t> </a:t>
                      </a:r>
                      <a:r>
                        <a:rPr kumimoji="0" lang="en-US" sz="1800" b="0" i="0" u="none" strike="noStrike" cap="none" normalizeH="0" baseline="0" smtClean="0">
                          <a:ln>
                            <a:noFill/>
                          </a:ln>
                          <a:solidFill>
                            <a:schemeClr val="tx1"/>
                          </a:solidFill>
                          <a:effectLst/>
                          <a:latin typeface="Arial" charset="0"/>
                        </a:rPr>
                        <a:t>                          </a:t>
                      </a:r>
                      <a:r>
                        <a:rPr kumimoji="0" lang="en-US" sz="1800" b="1" i="0" u="none" strike="noStrike" cap="none" normalizeH="0" baseline="0" smtClean="0">
                          <a:ln>
                            <a:noFill/>
                          </a:ln>
                          <a:solidFill>
                            <a:schemeClr val="tx1"/>
                          </a:solidFill>
                          <a:effectLst/>
                          <a:latin typeface="Arial" charset="0"/>
                          <a:hlinkClick r:id=""/>
                        </a:rPr>
                        <a:t>Ljubljana, Slovenia</a:t>
                      </a:r>
                      <a:r>
                        <a:rPr kumimoji="0" lang="en-US" sz="1800" b="1" i="0" u="none" strike="noStrike" cap="none" normalizeH="0" baseline="0" smtClean="0">
                          <a:ln>
                            <a:noFill/>
                          </a:ln>
                          <a:solidFill>
                            <a:schemeClr val="tx1"/>
                          </a:solidFill>
                          <a:effectLst/>
                          <a:latin typeface="Arial" charset="0"/>
                        </a:rPr>
                        <a:t/>
                      </a:r>
                      <a:br>
                        <a:rPr kumimoji="0" lang="en-US" sz="1800" b="1" i="0" u="none" strike="noStrike" cap="none" normalizeH="0" baseline="0" smtClean="0">
                          <a:ln>
                            <a:noFill/>
                          </a:ln>
                          <a:solidFill>
                            <a:schemeClr val="tx1"/>
                          </a:solidFill>
                          <a:effectLst/>
                          <a:latin typeface="Arial" charset="0"/>
                        </a:rPr>
                      </a:br>
                      <a:r>
                        <a:rPr kumimoji="0" lang="en-US" sz="1800" b="1" i="0" u="none" strike="noStrike" cap="none" normalizeH="0" baseline="0" smtClean="0">
                          <a:ln>
                            <a:noFill/>
                          </a:ln>
                          <a:solidFill>
                            <a:schemeClr val="tx1"/>
                          </a:solidFill>
                          <a:effectLst/>
                          <a:latin typeface="Arial" charset="0"/>
                        </a:rPr>
                        <a:t/>
                      </a:r>
                      <a:br>
                        <a:rPr kumimoji="0" lang="en-US" sz="1800" b="1" i="0" u="none" strike="noStrike" cap="none" normalizeH="0" baseline="0" smtClean="0">
                          <a:ln>
                            <a:noFill/>
                          </a:ln>
                          <a:solidFill>
                            <a:schemeClr val="tx1"/>
                          </a:solidFill>
                          <a:effectLst/>
                          <a:latin typeface="Arial" charset="0"/>
                        </a:rPr>
                      </a:br>
                      <a:r>
                        <a:rPr kumimoji="0" lang="en-US" sz="1800" b="0" i="0" u="none" strike="noStrike" cap="none" normalizeH="0" baseline="0" smtClean="0">
                          <a:ln>
                            <a:noFill/>
                          </a:ln>
                          <a:solidFill>
                            <a:schemeClr val="tx1"/>
                          </a:solidFill>
                          <a:effectLst/>
                          <a:latin typeface="Arial" charset="0"/>
                        </a:rPr>
                        <a:t>23 June – 24 September, 2000</a:t>
                      </a: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7200" b="0" i="0" u="none" strike="noStrike" cap="none" normalizeH="0" baseline="0" smtClean="0">
                          <a:ln>
                            <a:noFill/>
                          </a:ln>
                          <a:solidFill>
                            <a:schemeClr val="tx1"/>
                          </a:solidFill>
                          <a:effectLst/>
                          <a:latin typeface="Arial" charset="0"/>
                        </a:rPr>
                        <a:t> </a:t>
                      </a:r>
                      <a:r>
                        <a:rPr kumimoji="0" lang="en-US" sz="1800" b="0" i="0" u="none" strike="noStrike" cap="none" normalizeH="0" baseline="0" smtClean="0">
                          <a:ln>
                            <a:noFill/>
                          </a:ln>
                          <a:solidFill>
                            <a:schemeClr val="tx1"/>
                          </a:solidFill>
                          <a:effectLst/>
                          <a:latin typeface="Arial" charset="0"/>
                        </a:rPr>
                        <a:t>                          </a:t>
                      </a:r>
                      <a:r>
                        <a:rPr kumimoji="0" lang="en-US" sz="1800" b="1" i="0" u="none" strike="noStrike" cap="none" normalizeH="0" baseline="0" smtClean="0">
                          <a:ln>
                            <a:noFill/>
                          </a:ln>
                          <a:solidFill>
                            <a:schemeClr val="tx1"/>
                          </a:solidFill>
                          <a:effectLst/>
                          <a:latin typeface="Arial" charset="0"/>
                          <a:hlinkClick r:id=""/>
                        </a:rPr>
                        <a:t>Luxembourg</a:t>
                      </a:r>
                      <a:r>
                        <a:rPr kumimoji="0" lang="en-US" sz="1800" b="0" i="0" u="none" strike="noStrike" cap="none" normalizeH="0" baseline="0" smtClean="0">
                          <a:ln>
                            <a:noFill/>
                          </a:ln>
                          <a:solidFill>
                            <a:schemeClr val="tx1"/>
                          </a:solidFill>
                          <a:effectLst/>
                          <a:latin typeface="Arial" charset="0"/>
                        </a:rPr>
                        <a:t>28 June – 11 October, 1998</a:t>
                      </a: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7200" b="0" i="0" u="none" strike="noStrike" cap="none" normalizeH="0" baseline="0" smtClean="0">
                          <a:ln>
                            <a:noFill/>
                          </a:ln>
                          <a:solidFill>
                            <a:schemeClr val="tx1"/>
                          </a:solidFill>
                          <a:effectLst/>
                          <a:latin typeface="Arial" charset="0"/>
                        </a:rPr>
                        <a:t> </a:t>
                      </a:r>
                      <a:r>
                        <a:rPr kumimoji="0" lang="en-US" sz="1800" b="0" i="0" u="none" strike="noStrike" cap="none" normalizeH="0" baseline="0" smtClean="0">
                          <a:ln>
                            <a:noFill/>
                          </a:ln>
                          <a:solidFill>
                            <a:schemeClr val="tx1"/>
                          </a:solidFill>
                          <a:effectLst/>
                          <a:latin typeface="Arial" charset="0"/>
                        </a:rPr>
                        <a:t>                          </a:t>
                      </a:r>
                      <a:r>
                        <a:rPr kumimoji="0" lang="en-US" sz="1800" b="1" i="0" u="none" strike="noStrike" cap="none" normalizeH="0" baseline="0" smtClean="0">
                          <a:ln>
                            <a:noFill/>
                          </a:ln>
                          <a:solidFill>
                            <a:schemeClr val="tx1"/>
                          </a:solidFill>
                          <a:effectLst/>
                          <a:latin typeface="Arial" charset="0"/>
                          <a:hlinkClick r:id=""/>
                        </a:rPr>
                        <a:t>Rotterdam, The Netherlands</a:t>
                      </a:r>
                      <a:r>
                        <a:rPr kumimoji="0" lang="en-US" sz="1800" b="0" i="0" u="none" strike="noStrike" cap="none" normalizeH="0" baseline="0" smtClean="0">
                          <a:ln>
                            <a:noFill/>
                          </a:ln>
                          <a:solidFill>
                            <a:schemeClr val="tx1"/>
                          </a:solidFill>
                          <a:effectLst/>
                          <a:latin typeface="Arial" charset="0"/>
                        </a:rPr>
                        <a:t>9 June – 19 August, 1996</a:t>
                      </a:r>
                    </a:p>
                  </a:txBody>
                  <a:tcPr horzOverflow="overflow">
                    <a:lnL>
                      <a:noFill/>
                    </a:lnL>
                    <a:lnR cap="flat">
                      <a:noFill/>
                    </a:lnR>
                    <a:lnT cap="flat">
                      <a:noFill/>
                    </a:lnT>
                    <a:lnB cap="flat">
                      <a:noFill/>
                    </a:lnB>
                    <a:lnTlToBr>
                      <a:noFill/>
                    </a:lnTlToBr>
                    <a:lnBlToTr>
                      <a:noFill/>
                    </a:lnBlToTr>
                    <a:noFill/>
                  </a:tcPr>
                </a:tc>
              </a:tr>
            </a:tbl>
          </a:graphicData>
        </a:graphic>
      </p:graphicFrame>
      <p:pic>
        <p:nvPicPr>
          <p:cNvPr id="184332" name="Picture 12" descr="m31"/>
          <p:cNvPicPr>
            <a:picLocks noChangeAspect="1" noChangeArrowheads="1"/>
          </p:cNvPicPr>
          <p:nvPr/>
        </p:nvPicPr>
        <p:blipFill>
          <a:blip r:embed="rId2"/>
          <a:srcRect/>
          <a:stretch>
            <a:fillRect/>
          </a:stretch>
        </p:blipFill>
        <p:spPr bwMode="auto">
          <a:xfrm>
            <a:off x="1722438" y="1371600"/>
            <a:ext cx="1714500" cy="1143000"/>
          </a:xfrm>
          <a:prstGeom prst="rect">
            <a:avLst/>
          </a:prstGeom>
          <a:noFill/>
        </p:spPr>
      </p:pic>
      <p:pic>
        <p:nvPicPr>
          <p:cNvPr id="184333" name="Picture 13" descr="m22"/>
          <p:cNvPicPr>
            <a:picLocks noChangeAspect="1" noChangeArrowheads="1"/>
          </p:cNvPicPr>
          <p:nvPr/>
        </p:nvPicPr>
        <p:blipFill>
          <a:blip r:embed="rId3"/>
          <a:srcRect/>
          <a:stretch>
            <a:fillRect/>
          </a:stretch>
        </p:blipFill>
        <p:spPr bwMode="auto">
          <a:xfrm>
            <a:off x="3792538" y="1371600"/>
            <a:ext cx="1714500" cy="1143000"/>
          </a:xfrm>
          <a:prstGeom prst="rect">
            <a:avLst/>
          </a:prstGeom>
          <a:noFill/>
        </p:spPr>
      </p:pic>
      <p:pic>
        <p:nvPicPr>
          <p:cNvPr id="184334" name="Picture 14" descr="m11"/>
          <p:cNvPicPr>
            <a:picLocks noChangeAspect="1" noChangeArrowheads="1"/>
          </p:cNvPicPr>
          <p:nvPr/>
        </p:nvPicPr>
        <p:blipFill>
          <a:blip r:embed="rId4"/>
          <a:srcRect/>
          <a:stretch>
            <a:fillRect/>
          </a:stretch>
        </p:blipFill>
        <p:spPr bwMode="auto">
          <a:xfrm>
            <a:off x="5862638" y="1371600"/>
            <a:ext cx="1714500" cy="1143000"/>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5346" name="Group 2"/>
          <p:cNvGraphicFramePr>
            <a:graphicFrameLocks noGrp="1"/>
          </p:cNvGraphicFramePr>
          <p:nvPr/>
        </p:nvGraphicFramePr>
        <p:xfrm>
          <a:off x="1566863" y="1143000"/>
          <a:ext cx="5175250" cy="4572000"/>
        </p:xfrm>
        <a:graphic>
          <a:graphicData uri="http://schemas.openxmlformats.org/drawingml/2006/table">
            <a:tbl>
              <a:tblPr/>
              <a:tblGrid>
                <a:gridCol w="1035050"/>
                <a:gridCol w="1035050"/>
                <a:gridCol w="1035050"/>
                <a:gridCol w="1035050"/>
                <a:gridCol w="1035050"/>
              </a:tblGrid>
              <a:tr h="1463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7200" b="0" i="0" u="none" strike="noStrike" cap="none" normalizeH="0" baseline="0" smtClean="0">
                          <a:ln>
                            <a:noFill/>
                          </a:ln>
                          <a:solidFill>
                            <a:schemeClr val="tx1"/>
                          </a:solidFill>
                          <a:effectLst/>
                          <a:latin typeface="Arial" charset="0"/>
                        </a:rPr>
                        <a:t> </a:t>
                      </a:r>
                      <a:r>
                        <a:rPr kumimoji="0" lang="en-US" sz="1800" b="0" i="0" u="none" strike="noStrike" cap="none" normalizeH="0" baseline="0" smtClean="0">
                          <a:ln>
                            <a:noFill/>
                          </a:ln>
                          <a:solidFill>
                            <a:schemeClr val="tx1"/>
                          </a:solidFill>
                          <a:effectLst/>
                          <a:latin typeface="Arial" charset="0"/>
                        </a:rPr>
                        <a:t>                          </a:t>
                      </a:r>
                    </a:p>
                  </a:txBody>
                  <a:tcP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7200" b="0" i="0" u="none" strike="noStrike" cap="none" normalizeH="0" baseline="0" smtClean="0">
                          <a:ln>
                            <a:noFill/>
                          </a:ln>
                          <a:solidFill>
                            <a:schemeClr val="tx1"/>
                          </a:solidFill>
                          <a:effectLst/>
                          <a:latin typeface="Arial" charset="0"/>
                        </a:rPr>
                        <a:t> </a:t>
                      </a:r>
                      <a:r>
                        <a:rPr kumimoji="0" lang="en-US" sz="1800" b="0" i="0" u="none" strike="noStrike" cap="none" normalizeH="0" baseline="0" smtClean="0">
                          <a:ln>
                            <a:noFill/>
                          </a:ln>
                          <a:solidFill>
                            <a:schemeClr val="tx1"/>
                          </a:solidFill>
                          <a:effectLst/>
                          <a:latin typeface="Arial" charset="0"/>
                        </a:rPr>
                        <a:t>                          </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7200" b="0" i="0" u="none" strike="noStrike" cap="none" normalizeH="0" baseline="0" smtClean="0">
                          <a:ln>
                            <a:noFill/>
                          </a:ln>
                          <a:solidFill>
                            <a:schemeClr val="tx1"/>
                          </a:solidFill>
                          <a:effectLst/>
                          <a:latin typeface="Arial" charset="0"/>
                        </a:rPr>
                        <a:t> </a:t>
                      </a:r>
                      <a:r>
                        <a:rPr kumimoji="0" lang="en-US" sz="1800" b="0" i="0" u="none" strike="noStrike" cap="none" normalizeH="0" baseline="0" smtClean="0">
                          <a:ln>
                            <a:noFill/>
                          </a:ln>
                          <a:solidFill>
                            <a:schemeClr val="tx1"/>
                          </a:solidFill>
                          <a:effectLst/>
                          <a:latin typeface="Arial" charset="0"/>
                        </a:rPr>
                        <a:t>                          </a:t>
                      </a:r>
                    </a:p>
                  </a:txBody>
                  <a:tcPr horzOverflow="overflow">
                    <a:lnL>
                      <a:noFill/>
                    </a:lnL>
                    <a:lnR cap="flat">
                      <a:noFill/>
                    </a:lnR>
                    <a:lnT cap="flat">
                      <a:noFill/>
                    </a:lnT>
                    <a:lnB>
                      <a:noFill/>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hlinkClick r:id=""/>
                        </a:rPr>
                        <a:t>Nicosia, Cyprus</a:t>
                      </a:r>
                      <a:r>
                        <a:rPr kumimoji="0" lang="en-US" sz="1800" b="0" i="0" u="none" strike="noStrike" cap="none" normalizeH="0" baseline="0" smtClean="0">
                          <a:ln>
                            <a:noFill/>
                          </a:ln>
                          <a:solidFill>
                            <a:schemeClr val="tx1"/>
                          </a:solidFill>
                          <a:effectLst/>
                          <a:latin typeface="Arial" charset="0"/>
                        </a:rPr>
                        <a:t> (cancelled)23 September – 17 December, 2006</a:t>
                      </a: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hlinkClick r:id=""/>
                        </a:rPr>
                        <a:t>Donostia-San Sebastian, Spain</a:t>
                      </a:r>
                      <a:r>
                        <a:rPr kumimoji="0" lang="en-US" sz="1800" b="0" i="0" u="none" strike="noStrike" cap="none" normalizeH="0" baseline="0" smtClean="0">
                          <a:ln>
                            <a:noFill/>
                          </a:ln>
                          <a:solidFill>
                            <a:schemeClr val="tx1"/>
                          </a:solidFill>
                          <a:effectLst/>
                          <a:latin typeface="Arial" charset="0"/>
                        </a:rPr>
                        <a:t>11 June – 30 September, 2004</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hlinkClick r:id=""/>
                        </a:rPr>
                        <a:t>Frankfurt/Main, Germany</a:t>
                      </a:r>
                      <a:r>
                        <a:rPr kumimoji="0" lang="en-US" sz="1800" b="0" i="0" u="none" strike="noStrike" cap="none" normalizeH="0" baseline="0" smtClean="0">
                          <a:ln>
                            <a:noFill/>
                          </a:ln>
                          <a:solidFill>
                            <a:schemeClr val="tx1"/>
                          </a:solidFill>
                          <a:effectLst/>
                          <a:latin typeface="Arial" charset="0"/>
                        </a:rPr>
                        <a:t>25 May – 25 August 2002</a:t>
                      </a:r>
                    </a:p>
                  </a:txBody>
                  <a:tcPr horzOverflow="overflow">
                    <a:lnL>
                      <a:noFill/>
                    </a:lnL>
                    <a:lnR cap="flat">
                      <a:noFill/>
                    </a:lnR>
                    <a:lnT>
                      <a:noFill/>
                    </a:lnT>
                    <a:lnB cap="flat">
                      <a:noFill/>
                    </a:lnB>
                    <a:lnTlToBr>
                      <a:noFill/>
                    </a:lnTlToBr>
                    <a:lnBlToTr>
                      <a:noFill/>
                    </a:lnBlToTr>
                    <a:noFill/>
                  </a:tcPr>
                </a:tc>
              </a:tr>
            </a:tbl>
          </a:graphicData>
        </a:graphic>
      </p:graphicFrame>
      <p:pic>
        <p:nvPicPr>
          <p:cNvPr id="185361" name="Picture 17" descr="m6"/>
          <p:cNvPicPr>
            <a:picLocks noChangeAspect="1" noChangeArrowheads="1"/>
          </p:cNvPicPr>
          <p:nvPr/>
        </p:nvPicPr>
        <p:blipFill>
          <a:blip r:embed="rId2"/>
          <a:srcRect/>
          <a:stretch>
            <a:fillRect/>
          </a:stretch>
        </p:blipFill>
        <p:spPr bwMode="auto">
          <a:xfrm>
            <a:off x="1722438" y="1189038"/>
            <a:ext cx="1714500" cy="1143000"/>
          </a:xfrm>
          <a:prstGeom prst="rect">
            <a:avLst/>
          </a:prstGeom>
          <a:noFill/>
        </p:spPr>
      </p:pic>
      <p:pic>
        <p:nvPicPr>
          <p:cNvPr id="185362" name="Picture 18" descr="m5"/>
          <p:cNvPicPr>
            <a:picLocks noChangeAspect="1" noChangeArrowheads="1"/>
          </p:cNvPicPr>
          <p:nvPr/>
        </p:nvPicPr>
        <p:blipFill>
          <a:blip r:embed="rId3"/>
          <a:srcRect/>
          <a:stretch>
            <a:fillRect/>
          </a:stretch>
        </p:blipFill>
        <p:spPr bwMode="auto">
          <a:xfrm>
            <a:off x="3792538" y="1189038"/>
            <a:ext cx="1714500" cy="1143000"/>
          </a:xfrm>
          <a:prstGeom prst="rect">
            <a:avLst/>
          </a:prstGeom>
          <a:noFill/>
        </p:spPr>
      </p:pic>
      <p:pic>
        <p:nvPicPr>
          <p:cNvPr id="185363" name="Picture 19" descr="m4"/>
          <p:cNvPicPr>
            <a:picLocks noChangeAspect="1" noChangeArrowheads="1"/>
          </p:cNvPicPr>
          <p:nvPr/>
        </p:nvPicPr>
        <p:blipFill>
          <a:blip r:embed="rId4"/>
          <a:srcRect/>
          <a:stretch>
            <a:fillRect/>
          </a:stretch>
        </p:blipFill>
        <p:spPr bwMode="auto">
          <a:xfrm>
            <a:off x="5862638" y="1189038"/>
            <a:ext cx="1714500" cy="1143000"/>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1847850" y="1263650"/>
            <a:ext cx="184150" cy="611188"/>
          </a:xfrm>
          <a:prstGeom prst="rect">
            <a:avLst/>
          </a:prstGeom>
          <a:noFill/>
          <a:ln w="9525">
            <a:noFill/>
            <a:miter lim="800000"/>
            <a:headEnd/>
            <a:tailEnd/>
          </a:ln>
          <a:effectLst/>
        </p:spPr>
        <p:txBody>
          <a:bodyPr wrap="none" anchor="ctr">
            <a:spAutoFit/>
          </a:bodyPr>
          <a:lstStyle/>
          <a:p>
            <a:endParaRPr lang="en-US" sz="1600" b="1"/>
          </a:p>
          <a:p>
            <a:pPr eaLnBrk="0" hangingPunct="0"/>
            <a:endParaRPr lang="en-US"/>
          </a:p>
        </p:txBody>
      </p:sp>
      <p:graphicFrame>
        <p:nvGraphicFramePr>
          <p:cNvPr id="186371" name="Group 3"/>
          <p:cNvGraphicFramePr>
            <a:graphicFrameLocks noGrp="1"/>
          </p:cNvGraphicFramePr>
          <p:nvPr/>
        </p:nvGraphicFramePr>
        <p:xfrm>
          <a:off x="1905000" y="1447800"/>
          <a:ext cx="5782310" cy="4298951"/>
        </p:xfrm>
        <a:graphic>
          <a:graphicData uri="http://schemas.openxmlformats.org/drawingml/2006/table">
            <a:tbl>
              <a:tblPr/>
              <a:tblGrid>
                <a:gridCol w="1790700"/>
                <a:gridCol w="208280"/>
                <a:gridCol w="1787525"/>
                <a:gridCol w="208280"/>
                <a:gridCol w="1787525"/>
              </a:tblGrid>
              <a:tr h="795338">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01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hlinkClick r:id=""/>
                        </a:rPr>
                        <a:t>  </a:t>
                      </a:r>
                      <a:r>
                        <a:rPr kumimoji="0" lang="en-US" sz="7200" b="0" i="0" u="none" strike="noStrike" cap="none" normalizeH="0" baseline="0" smtClean="0">
                          <a:ln>
                            <a:noFill/>
                          </a:ln>
                          <a:solidFill>
                            <a:schemeClr val="tx1"/>
                          </a:solidFill>
                          <a:effectLst/>
                          <a:latin typeface="Arial" charset="0"/>
                        </a:rPr>
                        <a:t> </a:t>
                      </a:r>
                      <a:r>
                        <a:rPr kumimoji="0" lang="en-US" sz="1800" b="0" i="0" u="none" strike="noStrike" cap="none" normalizeH="0" baseline="0" smtClean="0">
                          <a:ln>
                            <a:noFill/>
                          </a:ln>
                          <a:solidFill>
                            <a:schemeClr val="tx1"/>
                          </a:solidFill>
                          <a:effectLst/>
                          <a:latin typeface="Arial" charset="0"/>
                        </a:rPr>
                        <a:t>                          </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hlinkClick r:id=""/>
                        </a:rPr>
                        <a:t>  </a:t>
                      </a:r>
                      <a:r>
                        <a:rPr kumimoji="0" lang="en-US" sz="7200" b="0" i="0" u="none" strike="noStrike" cap="none" normalizeH="0" baseline="0" smtClean="0">
                          <a:ln>
                            <a:noFill/>
                          </a:ln>
                          <a:solidFill>
                            <a:schemeClr val="tx1"/>
                          </a:solidFill>
                          <a:effectLst/>
                          <a:latin typeface="Arial" charset="0"/>
                        </a:rPr>
                        <a:t> </a:t>
                      </a:r>
                      <a:r>
                        <a:rPr kumimoji="0" lang="en-US" sz="1800" b="0" i="0" u="none" strike="noStrike" cap="none" normalizeH="0" baseline="0" smtClean="0">
                          <a:ln>
                            <a:noFill/>
                          </a:ln>
                          <a:solidFill>
                            <a:schemeClr val="tx1"/>
                          </a:solidFill>
                          <a:effectLst/>
                          <a:latin typeface="Arial" charset="0"/>
                        </a:rPr>
                        <a:t>                          </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hlinkClick r:id=""/>
                        </a:rPr>
                        <a:t>  </a:t>
                      </a:r>
                      <a:r>
                        <a:rPr kumimoji="0" lang="en-US" sz="7200" b="0" i="0" u="none" strike="noStrike" cap="none" normalizeH="0" baseline="0" smtClean="0">
                          <a:ln>
                            <a:noFill/>
                          </a:ln>
                          <a:solidFill>
                            <a:schemeClr val="tx1"/>
                          </a:solidFill>
                          <a:effectLst/>
                          <a:latin typeface="Arial" charset="0"/>
                        </a:rPr>
                        <a:t> </a:t>
                      </a:r>
                      <a:r>
                        <a:rPr kumimoji="0" lang="en-US" sz="1800" b="0" i="0" u="none" strike="noStrike" cap="none" normalizeH="0" baseline="0" smtClean="0">
                          <a:ln>
                            <a:noFill/>
                          </a:ln>
                          <a:solidFill>
                            <a:schemeClr val="tx1"/>
                          </a:solidFill>
                          <a:effectLst/>
                          <a:latin typeface="Arial" charset="0"/>
                        </a:rPr>
                        <a:t>                          </a:t>
                      </a:r>
                    </a:p>
                  </a:txBody>
                  <a:tcPr horzOverflow="overflow">
                    <a:lnL>
                      <a:noFill/>
                    </a:lnL>
                    <a:lnR cap="flat">
                      <a:noFill/>
                    </a:lnR>
                    <a:lnT>
                      <a:noFill/>
                    </a:lnT>
                    <a:lnB>
                      <a:noFill/>
                    </a:lnB>
                    <a:lnTlToBr>
                      <a:noFill/>
                    </a:lnTlToBr>
                    <a:lnBlToTr>
                      <a:noFill/>
                    </a:lnBlToTr>
                    <a:noFill/>
                  </a:tcPr>
                </a:tc>
              </a:tr>
              <a:tr h="1901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hlinkClick r:id=""/>
                        </a:rPr>
                        <a:t>Limburg, Belgium</a:t>
                      </a:r>
                      <a:r>
                        <a:rPr kumimoji="0" lang="en-US" sz="1800" b="0" i="0" u="none" strike="noStrike" cap="none" normalizeH="0" baseline="0" smtClean="0">
                          <a:ln>
                            <a:noFill/>
                          </a:ln>
                          <a:solidFill>
                            <a:schemeClr val="tx1"/>
                          </a:solidFill>
                          <a:effectLst/>
                          <a:latin typeface="Arial" charset="0"/>
                        </a:rPr>
                        <a:t>02 june – september 30, 2012</a:t>
                      </a: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hlinkClick r:id=""/>
                        </a:rPr>
                        <a:t>Murcia, Spain</a:t>
                      </a:r>
                      <a:r>
                        <a:rPr kumimoji="0" lang="en-US" sz="1800" b="0" i="0" u="none" strike="noStrike" cap="none" normalizeH="0" baseline="0" smtClean="0">
                          <a:ln>
                            <a:noFill/>
                          </a:ln>
                          <a:solidFill>
                            <a:schemeClr val="tx1"/>
                          </a:solidFill>
                          <a:effectLst/>
                          <a:latin typeface="Arial" charset="0"/>
                        </a:rPr>
                        <a:t>09 October 2010 – 09 January 2011</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 </a:t>
                      </a:r>
                      <a:endParaRPr kumimoji="0" lang="en-US" sz="1800" b="0" i="0" u="none" strike="noStrike" cap="none" normalizeH="0" baseline="0" smtClean="0">
                        <a:ln>
                          <a:noFill/>
                        </a:ln>
                        <a:solidFill>
                          <a:schemeClr val="tx1"/>
                        </a:solidFill>
                        <a:effectLst/>
                        <a:latin typeface="Arial" charset="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hlinkClick r:id=""/>
                        </a:rPr>
                        <a:t>Trentino – South Tyrol, Italy</a:t>
                      </a:r>
                      <a:r>
                        <a:rPr kumimoji="0" lang="en-US" sz="1800" b="0" i="0" u="none" strike="noStrike" cap="none" normalizeH="0" baseline="0" smtClean="0">
                          <a:ln>
                            <a:noFill/>
                          </a:ln>
                          <a:solidFill>
                            <a:schemeClr val="tx1"/>
                          </a:solidFill>
                          <a:effectLst/>
                          <a:latin typeface="Arial" charset="0"/>
                        </a:rPr>
                        <a:t>19 July – 02 November, 2008</a:t>
                      </a:r>
                    </a:p>
                  </a:txBody>
                  <a:tcPr horzOverflow="overflow">
                    <a:lnL>
                      <a:noFill/>
                    </a:lnL>
                    <a:lnR cap="flat">
                      <a:noFill/>
                    </a:lnR>
                    <a:lnT>
                      <a:noFill/>
                    </a:lnT>
                    <a:lnB cap="flat">
                      <a:noFill/>
                    </a:lnB>
                    <a:lnTlToBr>
                      <a:noFill/>
                    </a:lnTlToBr>
                    <a:lnBlToTr>
                      <a:noFill/>
                    </a:lnBlToTr>
                    <a:noFill/>
                  </a:tcPr>
                </a:tc>
              </a:tr>
            </a:tbl>
          </a:graphicData>
        </a:graphic>
      </p:graphicFrame>
      <p:pic>
        <p:nvPicPr>
          <p:cNvPr id="186387" name="Picture 19" descr="Untitled-2">
            <a:hlinkClick r:id="rId2" tooltip="Manifesta 9"/>
          </p:cNvPr>
          <p:cNvPicPr>
            <a:picLocks noChangeAspect="1" noChangeArrowheads="1"/>
          </p:cNvPicPr>
          <p:nvPr/>
        </p:nvPicPr>
        <p:blipFill>
          <a:blip r:embed="rId3"/>
          <a:srcRect/>
          <a:stretch>
            <a:fillRect/>
          </a:stretch>
        </p:blipFill>
        <p:spPr bwMode="auto">
          <a:xfrm>
            <a:off x="2003425" y="2438400"/>
            <a:ext cx="1714500" cy="1143000"/>
          </a:xfrm>
          <a:prstGeom prst="rect">
            <a:avLst/>
          </a:prstGeom>
          <a:noFill/>
        </p:spPr>
      </p:pic>
      <p:pic>
        <p:nvPicPr>
          <p:cNvPr id="186388" name="Picture 20" descr="Manifesta 8 Logo ">
            <a:hlinkClick r:id="rId4" tooltip="Manifesta 8"/>
          </p:cNvPr>
          <p:cNvPicPr>
            <a:picLocks noChangeAspect="1" noChangeArrowheads="1"/>
          </p:cNvPicPr>
          <p:nvPr/>
        </p:nvPicPr>
        <p:blipFill>
          <a:blip r:embed="rId5"/>
          <a:srcRect/>
          <a:stretch>
            <a:fillRect/>
          </a:stretch>
        </p:blipFill>
        <p:spPr bwMode="auto">
          <a:xfrm>
            <a:off x="3794125" y="2438400"/>
            <a:ext cx="1714500" cy="1143000"/>
          </a:xfrm>
          <a:prstGeom prst="rect">
            <a:avLst/>
          </a:prstGeom>
          <a:noFill/>
        </p:spPr>
      </p:pic>
      <p:pic>
        <p:nvPicPr>
          <p:cNvPr id="186389" name="Picture 21" descr="m7">
            <a:hlinkClick r:id="rId6" tooltip="Manifesta 7"/>
          </p:cNvPr>
          <p:cNvPicPr>
            <a:picLocks noChangeAspect="1" noChangeArrowheads="1"/>
          </p:cNvPicPr>
          <p:nvPr/>
        </p:nvPicPr>
        <p:blipFill>
          <a:blip r:embed="rId7"/>
          <a:srcRect/>
          <a:stretch>
            <a:fillRect/>
          </a:stretch>
        </p:blipFill>
        <p:spPr bwMode="auto">
          <a:xfrm>
            <a:off x="5581650" y="2438400"/>
            <a:ext cx="1714500" cy="1143000"/>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274638"/>
            <a:ext cx="8229600" cy="106362"/>
          </a:xfrm>
        </p:spPr>
        <p:txBody>
          <a:bodyPr>
            <a:normAutofit fontScale="90000"/>
          </a:bodyPr>
          <a:lstStyle/>
          <a:p>
            <a:endParaRPr lang="en-US" sz="4000"/>
          </a:p>
        </p:txBody>
      </p:sp>
      <p:sp>
        <p:nvSpPr>
          <p:cNvPr id="187395" name="Rectangle 3"/>
          <p:cNvSpPr>
            <a:spLocks noGrp="1" noChangeArrowheads="1"/>
          </p:cNvSpPr>
          <p:nvPr>
            <p:ph type="body" idx="1"/>
          </p:nvPr>
        </p:nvSpPr>
        <p:spPr>
          <a:xfrm>
            <a:off x="457200" y="685800"/>
            <a:ext cx="8229600" cy="5440363"/>
          </a:xfrm>
        </p:spPr>
        <p:txBody>
          <a:bodyPr/>
          <a:lstStyle/>
          <a:p>
            <a:pPr>
              <a:lnSpc>
                <a:spcPct val="90000"/>
              </a:lnSpc>
            </a:pPr>
            <a:r>
              <a:rPr lang="sr-Latn-CS" sz="2400">
                <a:latin typeface="Calibri" pitchFamily="34" charset="0"/>
              </a:rPr>
              <a:t>Koncepcija Manifeste kao manifestacije transnacionalne i globalne umetničke vizije ima dodirnih tačaka sa izložbom u Kaselu, s tim da ona pokriva ili obuhvata ono što nije obavezno pokriveno starijom manifestacijom</a:t>
            </a:r>
          </a:p>
          <a:p>
            <a:pPr>
              <a:lnSpc>
                <a:spcPct val="90000"/>
              </a:lnSpc>
            </a:pPr>
            <a:r>
              <a:rPr lang="sr-Latn-CS" sz="2400">
                <a:latin typeface="Calibri" pitchFamily="34" charset="0"/>
              </a:rPr>
              <a:t>Manifesta se fokusira na umetničke prakse sa margine evropskog kulturnog prostora, sa nekakvom otvorenom namerom da u tim praksama prepozna instrumente kritike umetničkog mainstrem-a, stabilnog tržišnog sistema identifikacije i postojanja onih tzv velikih imena sveta umetnosti</a:t>
            </a:r>
          </a:p>
          <a:p>
            <a:pPr>
              <a:lnSpc>
                <a:spcPct val="90000"/>
              </a:lnSpc>
            </a:pPr>
            <a:endParaRPr lang="sr-Latn-CS" sz="2400">
              <a:latin typeface="Calibri" pitchFamily="34" charset="0"/>
            </a:endParaRPr>
          </a:p>
          <a:p>
            <a:pPr>
              <a:lnSpc>
                <a:spcPct val="90000"/>
              </a:lnSpc>
            </a:pPr>
            <a:r>
              <a:rPr lang="sr-Latn-CS" sz="2400">
                <a:latin typeface="Calibri" pitchFamily="34" charset="0"/>
              </a:rPr>
              <a:t>(iako primer akcije Aleksandra Brenera i Barbare Schurz ukazuje da je Manifesta svojom političkom korektnošću zapravo izložba koja reprodukuje dato stanje stvari i koja nema potencijal stvarne konfontacije)</a:t>
            </a:r>
            <a:endParaRPr lang="en-US" sz="2400">
              <a:latin typeface="Calibri"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416</TotalTime>
  <Words>5415</Words>
  <Application>Microsoft Office PowerPoint</Application>
  <PresentationFormat>On-screen Show (4:3)</PresentationFormat>
  <Paragraphs>313</Paragraphs>
  <Slides>99</Slides>
  <Notes>0</Notes>
  <HiddenSlides>0</HiddenSlides>
  <MMClips>0</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Office Theme</vt:lpstr>
      <vt:lpstr>hladnoratovski period</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globalizacija</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istanbul</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manifesta</vt:lpstr>
      <vt:lpstr>Slide 93</vt:lpstr>
      <vt:lpstr>Slide 94</vt:lpstr>
      <vt:lpstr>Slide 95</vt:lpstr>
      <vt:lpstr>Slide 96</vt:lpstr>
      <vt:lpstr>Slide 97</vt:lpstr>
      <vt:lpstr>Slide 98</vt:lpstr>
      <vt:lpstr>Slide 99</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biennial or not to biennial?”</dc:title>
  <dc:creator>User</dc:creator>
  <cp:lastModifiedBy>User</cp:lastModifiedBy>
  <cp:revision>46</cp:revision>
  <dcterms:created xsi:type="dcterms:W3CDTF">2020-04-13T09:20:02Z</dcterms:created>
  <dcterms:modified xsi:type="dcterms:W3CDTF">2020-04-13T21:14:44Z</dcterms:modified>
</cp:coreProperties>
</file>