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59" r:id="rId6"/>
    <p:sldId id="260" r:id="rId7"/>
    <p:sldId id="261" r:id="rId8"/>
    <p:sldId id="262" r:id="rId9"/>
    <p:sldId id="268" r:id="rId10"/>
    <p:sldId id="263" r:id="rId11"/>
    <p:sldId id="264" r:id="rId12"/>
    <p:sldId id="265" r:id="rId13"/>
    <p:sldId id="266" r:id="rId14"/>
    <p:sldId id="267" r:id="rId15"/>
    <p:sldId id="269" r:id="rId16"/>
    <p:sldId id="270" r:id="rId17"/>
    <p:sldId id="272" r:id="rId18"/>
    <p:sldId id="273" r:id="rId19"/>
    <p:sldId id="275"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53540F-53BD-4FE1-8D82-18988E107772}"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3D35B-709E-476E-BD9E-68ABAD10E4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3540F-53BD-4FE1-8D82-18988E107772}"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3D35B-709E-476E-BD9E-68ABAD10E4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3540F-53BD-4FE1-8D82-18988E107772}"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3D35B-709E-476E-BD9E-68ABAD10E4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3540F-53BD-4FE1-8D82-18988E107772}"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3D35B-709E-476E-BD9E-68ABAD10E4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3540F-53BD-4FE1-8D82-18988E107772}"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3D35B-709E-476E-BD9E-68ABAD10E4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53540F-53BD-4FE1-8D82-18988E107772}"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3D35B-709E-476E-BD9E-68ABAD10E4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53540F-53BD-4FE1-8D82-18988E107772}" type="datetimeFigureOut">
              <a:rPr lang="en-US" smtClean="0"/>
              <a:pPr/>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3D35B-709E-476E-BD9E-68ABAD10E4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53540F-53BD-4FE1-8D82-18988E107772}" type="datetimeFigureOut">
              <a:rPr lang="en-US" smtClean="0"/>
              <a:pPr/>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3D35B-709E-476E-BD9E-68ABAD10E4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3540F-53BD-4FE1-8D82-18988E107772}" type="datetimeFigureOut">
              <a:rPr lang="en-US" smtClean="0"/>
              <a:pPr/>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3D35B-709E-476E-BD9E-68ABAD10E4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3540F-53BD-4FE1-8D82-18988E107772}"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3D35B-709E-476E-BD9E-68ABAD10E4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3540F-53BD-4FE1-8D82-18988E107772}"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3D35B-709E-476E-BD9E-68ABAD10E4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3540F-53BD-4FE1-8D82-18988E107772}" type="datetimeFigureOut">
              <a:rPr lang="en-US" smtClean="0"/>
              <a:pPr/>
              <a:t>5/14/2020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3D35B-709E-476E-BD9E-68ABAD10E4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438400"/>
            <a:ext cx="85344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АРХИТЕКТУРА СРЕДЊОВЕКОВНЕ СРБИЈЕ: МОРАВСКА СРБИЈА – ДОБА ПОСЛЕДЊИХ ДЕСПОТА (3.ЧАС)</a:t>
            </a:r>
            <a:endParaRPr lang="en-US" sz="2000" b="1" dirty="0">
              <a:solidFill>
                <a:srgbClr val="FFFF00"/>
              </a:solidFill>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ЦРКВЕ СМЕДЕРЕВСКОГ ГРАДА СРАЗМЕРНО СУ СЛАБО ОЧУВАНЕ. УЗ НЕВЕЛИКЕ АРХЕОЛОШКЕ НАЛАЗЕ КОЈИ ГОВОРЕ О ВИШЕ ФАЗА </a:t>
            </a:r>
            <a:r>
              <a:rPr lang="sr-Cyrl-RS" sz="2000" b="1" u="sng" dirty="0" smtClean="0">
                <a:solidFill>
                  <a:srgbClr val="FFFF00"/>
                </a:solidFill>
                <a:latin typeface="Bookman Old Style" pitchFamily="18" charset="0"/>
              </a:rPr>
              <a:t>ПРИДВОРНОГ ХРАМА </a:t>
            </a:r>
            <a:r>
              <a:rPr lang="sr-Cyrl-RS" sz="2000" b="1" dirty="0" smtClean="0">
                <a:solidFill>
                  <a:srgbClr val="FFFF00"/>
                </a:solidFill>
                <a:latin typeface="Bookman Old Style" pitchFamily="18" charset="0"/>
              </a:rPr>
              <a:t>У ИСТОЧНОМ УГЛУ </a:t>
            </a:r>
            <a:r>
              <a:rPr lang="sr-Cyrl-RS" sz="2000" b="1" i="1" dirty="0" smtClean="0">
                <a:solidFill>
                  <a:srgbClr val="FFFF00"/>
                </a:solidFill>
                <a:latin typeface="Bookman Old Style" pitchFamily="18" charset="0"/>
              </a:rPr>
              <a:t>ВЕЛИКОГ ГРАДА</a:t>
            </a:r>
            <a:r>
              <a:rPr lang="sr-Cyrl-RS" sz="2000" b="1" dirty="0" smtClean="0">
                <a:solidFill>
                  <a:srgbClr val="FFFF00"/>
                </a:solidFill>
                <a:latin typeface="Bookman Old Style" pitchFamily="18" charset="0"/>
              </a:rPr>
              <a:t>, КАО И УЗ </a:t>
            </a:r>
            <a:r>
              <a:rPr lang="sr-Cyrl-RS" sz="2000" b="1" u="sng" dirty="0" smtClean="0">
                <a:solidFill>
                  <a:srgbClr val="FFFF00"/>
                </a:solidFill>
                <a:latin typeface="Bookman Old Style" pitchFamily="18" charset="0"/>
              </a:rPr>
              <a:t>ЦРКВУ УСПЕЊА БОГОРОДИЦЕ</a:t>
            </a:r>
            <a:r>
              <a:rPr lang="sr-Cyrl-RS" sz="2000" b="1" dirty="0" smtClean="0">
                <a:solidFill>
                  <a:srgbClr val="FFFF00"/>
                </a:solidFill>
                <a:latin typeface="Bookman Old Style" pitchFamily="18" charset="0"/>
              </a:rPr>
              <a:t>, КОЈА СЕ НАЛАЗИ У ОКВИРУ ГРОБЉА ИЗВАН ЗИДИНА, ИЗ ИЗВОРА ЈЕ ПОЗНАТО ДА ЈЕ ИЗМЕЂУ ДВА ПРСТЕНА БЕДЕМА ПОСТОЈАЛА И </a:t>
            </a:r>
            <a:r>
              <a:rPr lang="sr-Cyrl-RS" sz="2000" b="1" u="sng" dirty="0" smtClean="0">
                <a:solidFill>
                  <a:srgbClr val="FFFF00"/>
                </a:solidFill>
                <a:latin typeface="Bookman Old Style" pitchFamily="18" charset="0"/>
              </a:rPr>
              <a:t>ЦРКВА БЛАГОВЕШТЕЊА</a:t>
            </a:r>
            <a:r>
              <a:rPr lang="sr-Cyrl-RS" sz="2000" b="1" dirty="0" smtClean="0">
                <a:solidFill>
                  <a:srgbClr val="FFFF00"/>
                </a:solidFill>
                <a:latin typeface="Bookman Old Style" pitchFamily="18" charset="0"/>
              </a:rPr>
              <a:t>, ДЕПОТОВА ЗАДУЖБИНА И СЕДИШТЕ МИТРОПОЛИТА НА СУПРОТНОЈ, ЗАПАДНОЈ СТРАНИ ОД ДВОРСКЕ КАПЕЛЕ, АЛИ ЊЕНО ТАЧНО МЕСТО НИЈЕ УТВРЂЕНО. САМА ДВОРСКА ЦРКВА ПРЕДСТАВЉАЛА ЈЕ ОБЈЕКАТ НЕОБИЧНОГ ПРОСТОРНОГ КОНЦЕПТА, НАСТАО У ОКВИРУ ВИШЕ ГРАДИТЕЉСКИХ ФАЗА ИЗ РАЗЛИЧИТИХ ПЕРИОДА. У ВРЕМЕ КАДА ЈЕ ИМАЛА НАВЕДЕНУ ФУНКЦИЈУ ЦРКВА ЈЕ БИЛА ИЗВЕДЕНА У ВИДУ ЈЕДНОБРОДНЕ ГРАЂЕВИНЕ СА АПСИДОМ, СРАЗМЕРНО ВЕЛИКОМ ПРИПРАТОМ И ПРАВОУГАОНИМ ПРОСТОРИМА БОЧНО ОД СРЕДИШЊЕГ ДЕЛА. СРЕДЊОВЕКОВНОМ СЛОЈУ ПРИПАДАЛА ЈЕ И ПРЕГРАДЊА ЊЕНЕ АПСИДЕ КОЈА ЈЕ ТАДА ДОБИЛА ПОТКОВИЧАСТИ ОБЛИК, А ПОСЛЕДЊУ ФАЗУ ЧИНИЛО ЈЕ ПРЕТВАРАЊЕ ЦРКВЕ У ЏАМИЈУ ПО ОСВАЈАЊУ ГРАДА, КАДА ЈЕ УЗ ЈУЖНУ СТРАНУ ДОЗИДАН АНЕКС НА КОМЕ ЈЕ КОНСТРУИСАНО МИНАРЕ.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Videos\Desktop\001 SRBIJA PREDAVANJA\9 10MORAVSKA SRBIJA\0DJURDJE BRANKOVIC\SMEDEREVO TVRDJAVA\Untitled3.jpg"/>
          <p:cNvPicPr>
            <a:picLocks noChangeAspect="1" noChangeArrowheads="1"/>
          </p:cNvPicPr>
          <p:nvPr/>
        </p:nvPicPr>
        <p:blipFill>
          <a:blip r:embed="rId2" cstate="print"/>
          <a:srcRect/>
          <a:stretch>
            <a:fillRect/>
          </a:stretch>
        </p:blipFill>
        <p:spPr bwMode="auto">
          <a:xfrm>
            <a:off x="0" y="0"/>
            <a:ext cx="6413454" cy="6858000"/>
          </a:xfrm>
          <a:prstGeom prst="rect">
            <a:avLst/>
          </a:prstGeom>
          <a:noFill/>
        </p:spPr>
      </p:pic>
      <p:sp>
        <p:nvSpPr>
          <p:cNvPr id="3" name="TextBox 2"/>
          <p:cNvSpPr txBox="1"/>
          <p:nvPr/>
        </p:nvSpPr>
        <p:spPr>
          <a:xfrm>
            <a:off x="6400800" y="2057400"/>
            <a:ext cx="2743200" cy="193899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СМЕДЕРЕВСКИ ГРАД, ЛОКАЦИЈЕ ОЧУВАНИХ ИЛИ ПО ИЗВОРИМА ПОЗНАТИХ ЦРКАВА</a:t>
            </a:r>
            <a:endParaRPr lang="en-US" sz="2000" b="1" dirty="0">
              <a:solidFill>
                <a:srgbClr val="FFFF00"/>
              </a:solidFill>
              <a:latin typeface="Bookman Old Styl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001 SRBIJA PREDAVANJA\9 10MORAVSKA SRBIJA\0DJURDJE BRANKOVIC\SMEDEREVO TVRDJAVA\Ostaci_u_smederevskoj_tvrđavi.jpg"/>
          <p:cNvPicPr>
            <a:picLocks noChangeAspect="1" noChangeArrowheads="1"/>
          </p:cNvPicPr>
          <p:nvPr/>
        </p:nvPicPr>
        <p:blipFill>
          <a:blip r:embed="rId2" cstate="print"/>
          <a:srcRect/>
          <a:stretch>
            <a:fillRect/>
          </a:stretch>
        </p:blipFill>
        <p:spPr bwMode="auto">
          <a:xfrm>
            <a:off x="0" y="0"/>
            <a:ext cx="9144000" cy="6860327"/>
          </a:xfrm>
          <a:prstGeom prst="rect">
            <a:avLst/>
          </a:prstGeom>
          <a:noFill/>
        </p:spPr>
      </p:pic>
      <p:sp>
        <p:nvSpPr>
          <p:cNvPr id="3" name="TextBox 2"/>
          <p:cNvSpPr txBox="1"/>
          <p:nvPr/>
        </p:nvSpPr>
        <p:spPr>
          <a:xfrm>
            <a:off x="152400" y="6096000"/>
            <a:ext cx="86868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СМЕДЕРЕВСКИ ГРАД, ОСТАЦИ ДВОРСКЕ ЦРКВЕ У ИСТОЧНОМ ДЕЛУ КОМПЛЕКСА ПОСЛЕ КОНЗЕРВАЦИЈЕ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ИАКО НЕОТКРИВЕНИХ ГРАДИТЕЉСКИХ ОСТАТАКА, </a:t>
            </a:r>
            <a:r>
              <a:rPr lang="sr-Cyrl-RS" sz="2000" b="1" u="sng" dirty="0" smtClean="0">
                <a:solidFill>
                  <a:srgbClr val="FFFF00"/>
                </a:solidFill>
                <a:latin typeface="Bookman Old Style" pitchFamily="18" charset="0"/>
              </a:rPr>
              <a:t>БЛАГОВЕШТЕЊСКА ЦРКВА </a:t>
            </a:r>
            <a:r>
              <a:rPr lang="sr-Cyrl-RS" sz="2000" b="1" dirty="0" smtClean="0">
                <a:solidFill>
                  <a:srgbClr val="FFFF00"/>
                </a:solidFill>
                <a:latin typeface="Bookman Old Style" pitchFamily="18" charset="0"/>
              </a:rPr>
              <a:t>ЈЕ КАО ВЛАДАРСКА ЗАДУЖБИНА, СУДЕЋИ ПО СЛУЧАЈНИМ НАЛАЗИМА И СПОЛИЈАМА КОЈИ СВАКАКО НИСУ ПРИПАДАЛИ ДВОРСКОЈ КАПЕЛИ, ПРЕДСТАВЉАЛА МОНУМЕНТАЛНИ ХРАМ НАСТАО ПО УЗОРУ НА РЕСАВУ. ПОСРЕДНО, О ТОМЕ СВЕДОЧИ И ПОСЛЕДЊИ ВЕЛИКИ ДОГАЂАЈ СРПСКЕ СРЕДЊОВЕКОВНЕ ЦРКВЕНЕ ИСТОРИЈЕ, </a:t>
            </a:r>
            <a:r>
              <a:rPr lang="sr-Cyrl-RS" sz="2000" b="1" u="sng" dirty="0" smtClean="0">
                <a:solidFill>
                  <a:srgbClr val="FFFF00"/>
                </a:solidFill>
                <a:latin typeface="Bookman Old Style" pitchFamily="18" charset="0"/>
              </a:rPr>
              <a:t>ПРЕНОС МОШТИЈУ СВЕТОГ ЛУКЕ </a:t>
            </a:r>
            <a:r>
              <a:rPr lang="sr-Cyrl-RS" sz="2000" b="1" dirty="0" smtClean="0">
                <a:solidFill>
                  <a:srgbClr val="FFFF00"/>
                </a:solidFill>
                <a:latin typeface="Bookman Old Style" pitchFamily="18" charset="0"/>
              </a:rPr>
              <a:t>ИЗ ЕПИРСКОГ РОГОСА У СМЕДЕРЕВО 1453.Г, ОПИСАН У НЕКОЛИКО САСТАВА НАСТАЛИХ ТОКОМ ПОСЛЕДЊИХ ШЕСТ ГОДИНА НЕЗАВИСНОСТИ. У ОВИМ СПИСИМА ДЕТАЉНО ЈЕ ЗАБЕЛЕЖЕН ЧИН ТРАНСЛАЦИЈЕ АПОСТОЛСКИХ РЕЛИКВИЈА, КОЈЕ ЈЕ ГРАД И ДРЖАВУ ТРЕБАЛО ДА СПАСУ ОД НАДОЛАЗЕЋЕ ПРОПАСТИ, И СВЕ КЉУЧНЕ ПОЈЕДИНОСТИ ЦЕРЕМОНИЈЕ ВЕКОВИМА ПОЗНАТЕ ИЗ ОСВЕЋЕЊА ЦАРИГРАДСКИХ БЕДЕМА. МОШТИ СУ НАКОН ОВОГ ЧИНА ПОЛОЖЕНЕ У ДЕСПОТОВУ ЦРКВУ, ШТО СВАКАКО СВЕДОЧИ О ЊЕНОЈ СВАКОВРСНОЈ ПОСЕБНОСТИ, АЛИ И О ПРЕТРАЈАВАЊУ СТАРЕ ПРАКСЕ ПОЛАГАЊА МОШТИЈУ У КАТЕДРАЛНИ ХРАМ, И МНОГО ПРЕ НЕГО У СЛАВКОВИЦИ, </a:t>
            </a:r>
            <a:r>
              <a:rPr lang="sr-Cyrl-RS" sz="2000" b="1" u="sng" dirty="0" smtClean="0">
                <a:solidFill>
                  <a:srgbClr val="FFFF00"/>
                </a:solidFill>
                <a:latin typeface="Bookman Old Style" pitchFamily="18" charset="0"/>
              </a:rPr>
              <a:t>У ЦРКВУ КОЈА ЈЕ ИМАЛА ДА БУДЕ МАУЗОЛЕЈ КТИТОРА </a:t>
            </a:r>
            <a:r>
              <a:rPr lang="sr-Cyrl-RS" sz="2000" b="1" dirty="0" smtClean="0">
                <a:solidFill>
                  <a:srgbClr val="FFFF00"/>
                </a:solidFill>
                <a:latin typeface="Bookman Old Style" pitchFamily="18" charset="0"/>
              </a:rPr>
              <a:t>КОЈИ ЈЕ ПРЕМИНУО 1456.Г, А СВАКАКО И ЊЕГОВОГ СИНА И НАСЛЕДНИКА НА ТРОНУ, ДЕСПОТА ЛАЗАРА (1456-1458.Г.)    </a:t>
            </a:r>
            <a:endParaRPr lang="en-US" sz="2000" b="1" dirty="0">
              <a:solidFill>
                <a:srgbClr val="FFFF00"/>
              </a:solidFill>
              <a:latin typeface="Bookman Old Styl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НЕШТО ПРЕ ОПИСАНОГ ДОГАЂАЈА ОД НЕУПОРЕДИВЕ ВАЖНОСТИ ИЗ СРЕДЊОВЕКОВНЕ ВИЗУРЕ, ОКО 1450.Г. ИЗГЛЕДА ДА ЈЕ НАСТАЛА И НЕВЕЛИКА ЦРКВА </a:t>
            </a:r>
            <a:r>
              <a:rPr lang="sr-Cyrl-RS" sz="2000" b="1" u="sng" dirty="0" smtClean="0">
                <a:solidFill>
                  <a:srgbClr val="FFFF00"/>
                </a:solidFill>
                <a:latin typeface="Bookman Old Style" pitchFamily="18" charset="0"/>
              </a:rPr>
              <a:t>УСПЕЊА БОГОРОДИЦЕ</a:t>
            </a:r>
            <a:r>
              <a:rPr lang="sr-Cyrl-RS" sz="2000" b="1" dirty="0" smtClean="0">
                <a:solidFill>
                  <a:srgbClr val="FFFF00"/>
                </a:solidFill>
                <a:latin typeface="Bookman Old Style" pitchFamily="18" charset="0"/>
              </a:rPr>
              <a:t> ИЗВАН ГРАДСКИХ БЕДЕМА. ИЗВЕДЕНА НА УОБИЧАЈЕНОЈ ОСНОВИ САЖЕТОГ УПИСАНОГ КРСТА СА БОЧНИМ КОНХАМА, ГРАЂЕВИНА ЈЕ ТОКОМ ВРЕМЕНА ПРЕТРПЕЛА ЗНАЧАЈНЕ ИЗМЕНЕ У СВОЈИМ ГОРЊИМ ДЕЛОВИМА, ШТО ЈЕ БИО РАЗЛОГ ЗБОГ КОЈЕГ СУ ЈЕ ГЕНЕРАЦИЈЕ ИСТРАЖИВАЧА НАКЛОЊЕНИХ ПРЕВАСХОДНО МОРФОЛОШКОЈ КЛАСИФИКАЦИЈИ, СМАТРАЛЕ ЗА ЈЕДАН ОД НАЈСТАРИЈИХ ХРАМОВА МОРАВСКЕ СРБИЈЕ. ПОДИГНУТА НА СРАЗМЕРНО ВИСОКОМ СОКЛУ, ПРЕМА ДАНАШЊЕМ ИЗГЛЕДУ ЦРКВА ЈЕ БИЛА ГРАЂЕНА СМЕЊИВАЊЕМ РЕДОВА ТЕСАНИКА И ОПЕКЕ, ПО УЗОРУ НА ОНА СТАРИЈА ЗДАЊА У КОЈИМА ЈЕ ПРИВИД ВЕЋЕ ВИСИНЕ ПОСТИЗАН КОНСТРУИСАЊЕМ САМО ЈЕДНОГ, ГОРЊЕГ КОРДОНСКОГ ВЕНЦА, И СА СЛЕПИМ АРКАДАМА У ПОТКРОВНОЈ ЗОНИ. НАЧИН ЗИДАЊА, МОТИВИ И МЕСТА УКРАСА ТРЕБАЛО БИ ДА ПРЕДСТАВЉАЈУ РЕМИНИСЦЕНЦИЈУ НА ВОДЕЋЕ МОРАВСКЕ ЗАДУЖБИНЕ НАСТАЈАЛЕ ПРЕВАСХОДНО У ВРЕМЕ КНЕЗА ЛАЗАРА. ГРОБНИЦЕ У ИЗДУЖЕНОМ ЗАПАДНОМ ТРАВЕЈУ БИЛЕ СУ, ПРЕМА БРОЈУ, НАМЕЊЕНЕ САХРАНИ ВИШЕ ЛИЧНОСТИ.   </a:t>
            </a:r>
            <a:endParaRPr lang="en-US" sz="2000" b="1" dirty="0">
              <a:solidFill>
                <a:srgbClr val="FFFF00"/>
              </a:solidFill>
              <a:latin typeface="Bookman Old Styl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van\Videos\Desktop\001 SRBIJA PREDAVANJA\9 10MORAVSKA SRBIJA\0DJURDJE BRANKOVIC\Crkva_na_Starom_groblju.jpg"/>
          <p:cNvPicPr>
            <a:picLocks noChangeAspect="1" noChangeArrowheads="1"/>
          </p:cNvPicPr>
          <p:nvPr/>
        </p:nvPicPr>
        <p:blipFill>
          <a:blip r:embed="rId2" cstate="print"/>
          <a:srcRect/>
          <a:stretch>
            <a:fillRect/>
          </a:stretch>
        </p:blipFill>
        <p:spPr bwMode="auto">
          <a:xfrm>
            <a:off x="0" y="0"/>
            <a:ext cx="9144000" cy="6339407"/>
          </a:xfrm>
          <a:prstGeom prst="rect">
            <a:avLst/>
          </a:prstGeom>
          <a:noFill/>
        </p:spPr>
      </p:pic>
      <p:sp>
        <p:nvSpPr>
          <p:cNvPr id="3" name="TextBox 2"/>
          <p:cNvSpPr txBox="1"/>
          <p:nvPr/>
        </p:nvSpPr>
        <p:spPr>
          <a:xfrm>
            <a:off x="152400" y="6150114"/>
            <a:ext cx="8839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СМЕДЕРЕВО, ЦРКВА УСПЕЊА БОГОРОДИЦЕ, ИЗГЛЕД СЕВЕРНЕ СТРАНЕ</a:t>
            </a:r>
            <a:endParaRPr lang="en-US" sz="2000" b="1" dirty="0">
              <a:solidFill>
                <a:srgbClr val="FFFF00"/>
              </a:solidFill>
              <a:latin typeface="Bookman Old Style" pitchFamily="18" charset="0"/>
            </a:endParaRPr>
          </a:p>
        </p:txBody>
      </p:sp>
      <p:pic>
        <p:nvPicPr>
          <p:cNvPr id="8195" name="Picture 3" descr="C:\Users\Ivan\Videos\Desktop\001 SRBIJA PREDAVANJA\9 10MORAVSKA SRBIJA\0DJURDJE BRANKOVIC\Smederevo\101smederevoosnova.jpg"/>
          <p:cNvPicPr>
            <a:picLocks noChangeAspect="1" noChangeArrowheads="1"/>
          </p:cNvPicPr>
          <p:nvPr/>
        </p:nvPicPr>
        <p:blipFill>
          <a:blip r:embed="rId3" cstate="print"/>
          <a:srcRect/>
          <a:stretch>
            <a:fillRect/>
          </a:stretch>
        </p:blipFill>
        <p:spPr bwMode="auto">
          <a:xfrm>
            <a:off x="6096001" y="0"/>
            <a:ext cx="3048000" cy="209237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УПОРЕДО СА ИЗГРАДЊОМ НОВЕ ПРЕСТОНИЦЕ, ПОСЛЕДУЈУЋИ НЕ САМО ТРАДИЦИЈИ ВЕЋ И СВЕ ЧЕШЋОЈ ПРАКСИ ДАРИВАЊА СВЕТОГОРСКИХ МАНАСТИРА КАО МОГУЋЕГ ПОСЛЕДЊЕГ УТОЧИШТА ПРЕД ТУРСКИМ НАПАДИМА ОД СТРАНЕ НАЈИМУЋНИЈИХ СЛОЈЕВА ДРУШТВА, ДЕСПОТ ЂУРАЂ БРАНКОВИЋ ЈЕ 1429.Г. ПОСТАО ДРУГИ КТИТОР </a:t>
            </a:r>
            <a:r>
              <a:rPr lang="sr-Cyrl-RS" sz="2000" b="1" u="sng" dirty="0" smtClean="0">
                <a:solidFill>
                  <a:srgbClr val="FFFF00"/>
                </a:solidFill>
                <a:latin typeface="Bookman Old Style" pitchFamily="18" charset="0"/>
              </a:rPr>
              <a:t>СВЕТОГОРСКОГ МАНАСТИРА ЕСФИГМЕНА</a:t>
            </a:r>
            <a:r>
              <a:rPr lang="sr-Cyrl-RS" sz="2000" b="1" dirty="0" smtClean="0">
                <a:solidFill>
                  <a:srgbClr val="FFFF00"/>
                </a:solidFill>
                <a:latin typeface="Bookman Old Style" pitchFamily="18" charset="0"/>
              </a:rPr>
              <a:t>. ПОВЕЉА КОЈА ЈЕ ЗА ТУ ПРИЛИКУ ИЗДАТА, ПО СВОЈИМ ЛИКОВНИМ-ВИЗУЕЛНИМ МОТИВИМА, ОДНОСНО САСВИМ ОСОБЕНОМ ИКОНОГРАФИЈОМ, ПРЕДСТАВЉА ЈЕДИНСТВЕНИ ПИСАНИ СПОМЕНИК ПОЗНОСРЕДЊОВЕКОВНЕ СРБИЈЕ. АМБИЈЕНТ НАГЛАШЕНЕ СЛИКАНЕ АРХИТЕКТУРЕ У ПОЗАДИНИ ПРЕДСТАВЉЕНИХ ЧЛАНОВА ЦЕЛОКУПНЕ ДЕПОТОВЕ ПОРОДИЦЕ ОПРАВДАНО СЕ ТУМАЧИ КАО ПРИКАЗ ВЛАДАРСКОГ ДОМА, ОДНОСНО РЕЗИДЕНЦИЈЕ ВЛАДАРА-КТИТОРА, ПО СТАРОМ ВИЗАНТИЈСКОМ ОБРАСЦУ САОБРАЖЕНЕ НЕБЕСКОМ ДВОРУ. У ТИМ ОКВИРИМА, ИСТИЦАЊА ВЛАСТИТЕ ПОСЕБНОСТИ, БОГОИЗАБРАНОСТИ, ТРЕБА ТУМАЧИТИ И ЦЕРЕМОНИЈАЛНЕ КОСТИМЕ У КОЈИМА СУ ЧЛАНОВИ ВЛАДАРСКЕ ПОРОДИЦЕ ПРИКАЗАНИ. ТИМЕ ЈЕ ЕСФИГМЕНСКА ПОВЕЉА У ШИРИМ ОКВИРИМА РЕТКО НАРАТИВАН ДОКУМЕНТ О СИМБОЛИЧКОЈ ВРЕДНОСТИ И ОНОВРЕМЕНОМ ПОИМАЊУ АРХИТЕКТУРЕ.   </a:t>
            </a:r>
            <a:endParaRPr lang="en-US" sz="2000" b="1" dirty="0">
              <a:solidFill>
                <a:srgbClr val="FFFF00"/>
              </a:solidFill>
              <a:latin typeface="Bookman Old Style"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van\Videos\Desktop\001 SRBIJA PREDAVANJA\9 10MORAVSKA SRBIJA\0DJURDJE BRANKOVIC\unnamed.jpg"/>
          <p:cNvPicPr>
            <a:picLocks noChangeAspect="1" noChangeArrowheads="1"/>
          </p:cNvPicPr>
          <p:nvPr/>
        </p:nvPicPr>
        <p:blipFill>
          <a:blip r:embed="rId2" cstate="print"/>
          <a:srcRect/>
          <a:stretch>
            <a:fillRect/>
          </a:stretch>
        </p:blipFill>
        <p:spPr bwMode="auto">
          <a:xfrm>
            <a:off x="0" y="0"/>
            <a:ext cx="1828800" cy="6858000"/>
          </a:xfrm>
          <a:prstGeom prst="rect">
            <a:avLst/>
          </a:prstGeom>
          <a:noFill/>
        </p:spPr>
      </p:pic>
      <p:pic>
        <p:nvPicPr>
          <p:cNvPr id="10243" name="Picture 3" descr="C:\Users\Ivan\Videos\Desktop\001 SRBIJA PREDAVANJA\9 10MORAVSKA SRBIJA\0DJURDJE BRANKOVIC\Untitled.jpg"/>
          <p:cNvPicPr>
            <a:picLocks noChangeAspect="1" noChangeArrowheads="1"/>
          </p:cNvPicPr>
          <p:nvPr/>
        </p:nvPicPr>
        <p:blipFill>
          <a:blip r:embed="rId3" cstate="print"/>
          <a:srcRect/>
          <a:stretch>
            <a:fillRect/>
          </a:stretch>
        </p:blipFill>
        <p:spPr bwMode="auto">
          <a:xfrm>
            <a:off x="2286000" y="0"/>
            <a:ext cx="2743200" cy="6858000"/>
          </a:xfrm>
          <a:prstGeom prst="rect">
            <a:avLst/>
          </a:prstGeom>
          <a:noFill/>
        </p:spPr>
      </p:pic>
      <p:sp>
        <p:nvSpPr>
          <p:cNvPr id="4" name="TextBox 3"/>
          <p:cNvSpPr txBox="1"/>
          <p:nvPr/>
        </p:nvSpPr>
        <p:spPr>
          <a:xfrm>
            <a:off x="5029200" y="2286000"/>
            <a:ext cx="4114800" cy="286232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ДЕСПОТ ЂУРЂЕ БРАНКОВИЋ, ЕСФИГМЕНСКА ПОВЕЉА ИЗ 1429.Г, ФОТОГРАФИЈА ОРИГИНАЛА И РЕКОНСТРУКЦИЈА АРХИТЕКТОНСКИХ МОТИВА И ОДОРЕ ПРИКАЗАНИХ ФИГУРА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van\Videos\Desktop\001 SRBIJA PREDAVANJA\9 10MORAVSKA SRBIJA\0DJURDJE BRANKOVIC\Đurađ_Branković,_Esphigmenou_charter_(1429).jpg"/>
          <p:cNvPicPr>
            <a:picLocks noChangeAspect="1" noChangeArrowheads="1"/>
          </p:cNvPicPr>
          <p:nvPr/>
        </p:nvPicPr>
        <p:blipFill>
          <a:blip r:embed="rId2" cstate="print"/>
          <a:srcRect/>
          <a:stretch>
            <a:fillRect/>
          </a:stretch>
        </p:blipFill>
        <p:spPr bwMode="auto">
          <a:xfrm>
            <a:off x="1" y="0"/>
            <a:ext cx="4168330" cy="5791200"/>
          </a:xfrm>
          <a:prstGeom prst="rect">
            <a:avLst/>
          </a:prstGeom>
          <a:noFill/>
        </p:spPr>
      </p:pic>
      <p:pic>
        <p:nvPicPr>
          <p:cNvPr id="11267" name="Picture 3" descr="C:\Users\Ivan\Videos\Desktop\001 SRBIJA PREDAVANJA\9 10MORAVSKA SRBIJA\0DJURDJE BRANKOVIC\Irene_Kantakouzene,_Esphigmenou_charter_(1429).jpg"/>
          <p:cNvPicPr>
            <a:picLocks noChangeAspect="1" noChangeArrowheads="1"/>
          </p:cNvPicPr>
          <p:nvPr/>
        </p:nvPicPr>
        <p:blipFill>
          <a:blip r:embed="rId3" cstate="print"/>
          <a:srcRect/>
          <a:stretch>
            <a:fillRect/>
          </a:stretch>
        </p:blipFill>
        <p:spPr bwMode="auto">
          <a:xfrm>
            <a:off x="4800600" y="0"/>
            <a:ext cx="4343400" cy="5791200"/>
          </a:xfrm>
          <a:prstGeom prst="rect">
            <a:avLst/>
          </a:prstGeom>
          <a:noFill/>
        </p:spPr>
      </p:pic>
      <p:sp>
        <p:nvSpPr>
          <p:cNvPr id="4" name="TextBox 3"/>
          <p:cNvSpPr txBox="1"/>
          <p:nvPr/>
        </p:nvSpPr>
        <p:spPr>
          <a:xfrm>
            <a:off x="152400" y="60198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ЕСФИГМЕНСКА ПОВЕЉА, ПРЕДСТАВЕ ДЕСПОТА ЂУРЂА И ДЕСПОТИЦЕ ИРИНЕ КАНТАКУЗИНЕ</a:t>
            </a:r>
            <a:endParaRPr lang="en-US" sz="2000" b="1" dirty="0">
              <a:solidFill>
                <a:srgbClr val="FFFF00"/>
              </a:solidFill>
              <a:latin typeface="Bookman Old Style"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van\Videos\Desktop\001 SRBIJA PREDAVANJA\9 10MORAVSKA SRBIJA\0DJURDJE BRANKOVIC\Katholikon_in_the_Esphigmenou_monastery.jpg"/>
          <p:cNvPicPr>
            <a:picLocks noChangeAspect="1" noChangeArrowheads="1"/>
          </p:cNvPicPr>
          <p:nvPr/>
        </p:nvPicPr>
        <p:blipFill>
          <a:blip r:embed="rId2" cstate="print"/>
          <a:srcRect/>
          <a:stretch>
            <a:fillRect/>
          </a:stretch>
        </p:blipFill>
        <p:spPr bwMode="auto">
          <a:xfrm>
            <a:off x="0" y="-1"/>
            <a:ext cx="9144000" cy="6093619"/>
          </a:xfrm>
          <a:prstGeom prst="rect">
            <a:avLst/>
          </a:prstGeom>
          <a:noFill/>
        </p:spPr>
      </p:pic>
      <p:sp>
        <p:nvSpPr>
          <p:cNvPr id="3" name="TextBox 2"/>
          <p:cNvSpPr txBox="1"/>
          <p:nvPr/>
        </p:nvSpPr>
        <p:spPr>
          <a:xfrm>
            <a:off x="152400" y="6172200"/>
            <a:ext cx="8839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СВЕТА ГОРА, МАНАСТИР ЕСФИГМЕН, ГЛАВНА ЦРКВА, САВРЕМЕНИ ИЗГЛЕД</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СМРТ ДЕСПОТА СТЕФАНА 1427.Г, ЗНАЧАЈНО ЈЕ ПРОМЕНИЛА СИТУАЦИЈУ У СРБИЈИ, НАЈАВЉУЈУЋИ НЕШТО ВИШЕ ОД ТРИ ДЕЦЕНИЈЕ ПРАКТИЧНО НЕПРЕКИДНИХ СУКОБА И СВЕ ВЕЋЕГ СМАЊИВАЊА ДРЖАВНЕ ТЕРИТОРИЈЕ. У ТАКВИМ ОКОЛНОСТИМА, СА ИЗУЗЕТКОМ СТЕФАНОВОГ НАСЛЕДНИКА НА ТРОНУ, </a:t>
            </a:r>
            <a:r>
              <a:rPr lang="sr-Cyrl-RS" sz="2000" b="1" u="sng" dirty="0" smtClean="0">
                <a:solidFill>
                  <a:srgbClr val="FFFF00"/>
                </a:solidFill>
                <a:latin typeface="Bookman Old Style" pitchFamily="18" charset="0"/>
              </a:rPr>
              <a:t>ДЕСПОТА ЂУРЂА БРАНКОВИЋА </a:t>
            </a:r>
            <a:r>
              <a:rPr lang="sr-Cyrl-RS" sz="2000" b="1" dirty="0" smtClean="0">
                <a:solidFill>
                  <a:srgbClr val="FFFF00"/>
                </a:solidFill>
                <a:latin typeface="Bookman Old Style" pitchFamily="18" charset="0"/>
              </a:rPr>
              <a:t>(1427-1456.Г.), ПРЕМА ДАНАС САЧУВАИМ ПОДАЦИМА КТИТОРСКА ДЕЛАТНОСТ ГОТОВО ДА ЈЕ БИЛА ЗАМРЛА. СТОГА СЕ МАЛИ БРОЈ САЧУВАНИХ СПОМЕНИКА ВИШЕ НЕ МОЖЕ ВЕЗИВАТИ НИ ЗА КАКВЕ ПРОГРАМСКЕ ПОДУХВАТЕ, ПОПУТ ОНОГ КОЈИ СЕ ЈАСНО ПРОЗИРЕ ИЗ СТЕФАНОВОГ ВРЕМЕНА – КАДА ЈЕ РЕЧ О ЦРКВЕНИМ ЗДАЊИМА, ОНО ШТО ЈЕ ГРАЂЕНО БИЛО ЈЕ ПЛОД СКРОМНИХ МОГУЋНОСТИ ПОЈЕДИНАЦА НА РАЗЛИЧИТИМ ТАЧКАМА КОЈЕ СУ СВЕ ВИШЕ БИВАЛЕ ИЗЛОЖЕНЕ ТУРСКИМ УПАДИМА. САМ ВЛАДАР ИМАО ЈЕ НАЈВЕЋИ ГРАДИТЕЉСКИ ЗАДАТАК. НАИМЕ, СПОРАЗУМОМ У ТАТИ 1426.Г. УГАРСКИ КРАЉ ПРИХВАТИО ЈЕ ЂУРЂА ЗА СТЕФАНОВОГ НАСЛЕДНИКА, АЛИ УЗ ОБАВЕЗУ ДА БЕОГРАД, ГОЛУБАЦ, МАЧВА И КРАЈЕВИ ЗАПАДНО ОД ДРИНЕ БУДУ ВРАЋЕНИ. ТАКО СЕ ДВОР СУОЧИО СА НЕПОСТОЈАЊЕМ СВОГ ФИЗИЧКОГ ПРЕБИВАЛИШТА, ПА ЈЕ У ТУ СВРХУ УБРЗАНО ЗАПОЧЕТА ИЗГРАДЊА </a:t>
            </a:r>
            <a:r>
              <a:rPr lang="sr-Cyrl-RS" sz="2000" b="1" u="sng" dirty="0" smtClean="0">
                <a:solidFill>
                  <a:srgbClr val="FFFF00"/>
                </a:solidFill>
                <a:latin typeface="Bookman Old Style" pitchFamily="18" charset="0"/>
              </a:rPr>
              <a:t>СМЕДЕРЕВСКЕ ТВРЂАВЕ</a:t>
            </a:r>
            <a:r>
              <a:rPr lang="sr-Cyrl-RS" sz="2000" b="1" dirty="0" smtClean="0">
                <a:solidFill>
                  <a:srgbClr val="FFFF00"/>
                </a:solidFill>
                <a:latin typeface="Bookman Old Style" pitchFamily="18" charset="0"/>
              </a:rPr>
              <a:t>, ПОСЛЕДЊЕ СРЕДЊОВЕКОВНЕ ПРЕСТОНИЦЕ.</a:t>
            </a:r>
            <a:endParaRPr lang="en-US" sz="2000" b="1" dirty="0">
              <a:solidFill>
                <a:srgbClr val="FFFF00"/>
              </a:solidFill>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 УНУТРАШЊОСТИ СРБИЈЕ, ДОБА ПОСЛЕ СТЕФАНОВЕ СМРТИ У ГРАДИТЕЉСКОМ ПОГЛЕДУ ОДЈЕКНУЛО ЈЕ ЗНАТНО УМАЊЕНОМ ДЕЛАТНОШЋУ. ЈЕДНУ ОД ПОСЛЕДЊИХ УСЛОВНО РЕПРЕЗЕНТАТИВНИХ ЗАДУЖБИНА, ЗА СОБОМ ЈЕ ОСТАВИО ВИСОКИ ДВОРСКИ ЧИНОВНИК, </a:t>
            </a:r>
            <a:r>
              <a:rPr lang="sr-Cyrl-RS" sz="2000" b="1" u="sng" dirty="0" smtClean="0">
                <a:solidFill>
                  <a:srgbClr val="FFFF00"/>
                </a:solidFill>
                <a:latin typeface="Bookman Old Style" pitchFamily="18" charset="0"/>
              </a:rPr>
              <a:t>ВЕЛИКИ ЧЕЛНИК РАДИЧ ПОСТУПОВИЋ</a:t>
            </a:r>
            <a:r>
              <a:rPr lang="sr-Cyrl-RS" sz="2000" b="1" dirty="0" smtClean="0">
                <a:solidFill>
                  <a:srgbClr val="FFFF00"/>
                </a:solidFill>
                <a:latin typeface="Bookman Old Style" pitchFamily="18" charset="0"/>
              </a:rPr>
              <a:t>. ИЗГРАДИО ЈЕ У БЛИЗИНИ ГОРЊЕГ МИЛАНОВЦА, МОГУЋЕ ПРЕ 1428.Г, </a:t>
            </a:r>
            <a:r>
              <a:rPr lang="sr-Cyrl-RS" sz="2000" b="1" u="sng" dirty="0" smtClean="0">
                <a:solidFill>
                  <a:srgbClr val="FFFF00"/>
                </a:solidFill>
                <a:latin typeface="Bookman Old Style" pitchFamily="18" charset="0"/>
              </a:rPr>
              <a:t>МАНАСТИР ВРАЋЕВШНИЦУ СА ЦРКВОМ СВ. ЂОРЂА. </a:t>
            </a:r>
            <a:r>
              <a:rPr lang="sr-Cyrl-RS" sz="2000" b="1" dirty="0" smtClean="0">
                <a:solidFill>
                  <a:srgbClr val="FFFF00"/>
                </a:solidFill>
                <a:latin typeface="Bookman Old Style" pitchFamily="18" charset="0"/>
              </a:rPr>
              <a:t>ОСНОВА ЈЕ ИЗВЕДЕНА У ВИДУ БРОДА НАОСА НА КОЈИ СЕ НА ЗАПАДУ НАСТАВЉА СРАЗМЕРНО ПРОСТРАНА ПРИПРАТА, А ИСПРЕД ЈЕ ТРЕМ СА КУЛОМ. ФАСАДЕ ХРАМА ИЗВЕДЕНЕ СУ У ПЕШЧАРУ, НА ВИСОКО ПРОФИЛИСАНОМ СОКЛУ И СА СЛЕПИМ АРКАДАМА, БЕЗ КАРАКТЕРИСТИЧНОГ МОРАВСКОГ УКРАСА, НА НАЧИН СЛИЧАН ЦРКВИ ИСПОД ГРАДА БОРАЧ ИЛИ НА ГРОБЉУ У ГОРОВИЧУ, А ПО ВЕРОВАТНОМ УГЛЕДАЊУ НА СПОЉАШЊЕ ОБЛИКЕ АРТИКУЛАЦИЈЕ ХРАМА У РЕСАВИ. МЕЂУТИМ, ИСТРАЖИВАЊА КОЈА НИСУ ОБЈАВЉЕНА, ПОКАЗАЛА СУ ДА ЈЕ ЦРКВА ПО СВОЈ ПРИЛИЦИ ПРЕТРПЕЛА ИЗМЕНЕ У СПОЉНОМ ИЗГЛЕДУ. БУДУЋИ ДА ЈЕ МАНАСТИР У 19. ВЕКУ ПРЕДСТАВЉАО ЈЕДНО ОД СРЕДИШТА ВЛАСТИ МИЛОША ОБРЕНОВИЋА, ЊЕН ПРВОБИТНИ ИЗГЛЕД ТРЕБА ДАЉЕ ИСПИТИВАТИ. РАДИЧ ЈЕ БИО И ДРУГИ КТИТОР </a:t>
            </a:r>
            <a:r>
              <a:rPr lang="sr-Cyrl-RS" sz="2000" b="1" u="sng" dirty="0" smtClean="0">
                <a:solidFill>
                  <a:srgbClr val="FFFF00"/>
                </a:solidFill>
                <a:latin typeface="Bookman Old Style" pitchFamily="18" charset="0"/>
              </a:rPr>
              <a:t>АТОСКОГ МАНАСТИРА КАСТАМОНИТ</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 </a:t>
            </a:r>
            <a:endParaRPr lang="en-US" sz="2000" b="1" u="sng"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Ivan\Videos\Desktop\06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3315" name="Picture 3" descr="C:\Users\Ivan\Videos\Desktop\001 SRBIJA PREDAVANJA\9 10MORAVSKA SRBIJA\0DJURDJE BRANKOVIC\063 (2).tif"/>
          <p:cNvPicPr>
            <a:picLocks noChangeAspect="1" noChangeArrowheads="1"/>
          </p:cNvPicPr>
          <p:nvPr/>
        </p:nvPicPr>
        <p:blipFill>
          <a:blip r:embed="rId3" cstate="print"/>
          <a:srcRect/>
          <a:stretch>
            <a:fillRect/>
          </a:stretch>
        </p:blipFill>
        <p:spPr bwMode="auto">
          <a:xfrm>
            <a:off x="5486401" y="0"/>
            <a:ext cx="3657600" cy="3140511"/>
          </a:xfrm>
          <a:prstGeom prst="rect">
            <a:avLst/>
          </a:prstGeom>
          <a:noFill/>
        </p:spPr>
      </p:pic>
      <p:sp>
        <p:nvSpPr>
          <p:cNvPr id="4" name="TextBox 3"/>
          <p:cNvSpPr txBox="1"/>
          <p:nvPr/>
        </p:nvSpPr>
        <p:spPr>
          <a:xfrm>
            <a:off x="152400" y="60960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ГОРЊИ МИЛАНОВАЦ, МАНАСТИР ВРАЋЕВШНИЦА, ЦРКВА СВ. ЂОРЂА, ИЗГЛЕД ЈУГОЗАПАДНЕ СТРАНЕ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Ivan\Videos\Desktop\065.JPG"/>
          <p:cNvPicPr>
            <a:picLocks noChangeAspect="1" noChangeArrowheads="1"/>
          </p:cNvPicPr>
          <p:nvPr/>
        </p:nvPicPr>
        <p:blipFill>
          <a:blip r:embed="rId2" cstate="print"/>
          <a:srcRect/>
          <a:stretch>
            <a:fillRect/>
          </a:stretch>
        </p:blipFill>
        <p:spPr bwMode="auto">
          <a:xfrm>
            <a:off x="0" y="0"/>
            <a:ext cx="9144000" cy="6854673"/>
          </a:xfrm>
          <a:prstGeom prst="rect">
            <a:avLst/>
          </a:prstGeom>
          <a:noFill/>
        </p:spPr>
      </p:pic>
      <p:sp>
        <p:nvSpPr>
          <p:cNvPr id="3" name="TextBox 2"/>
          <p:cNvSpPr txBox="1"/>
          <p:nvPr/>
        </p:nvSpPr>
        <p:spPr>
          <a:xfrm>
            <a:off x="152400" y="5842337"/>
            <a:ext cx="86868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ВРАЋЕВШНИЦА, ЈУЖНИ ЗИД, КТИТОРСКА ПРЕДСТАВА СА МОДЕЛОМ ХРАМА, НАСЛИКАНА У 18. ВЕКУ ПРЕКО ПРВОБИТНОГ СЛОЈА ФРЕСАКА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Ivan\Videos\Desktop\001 SRBIJA PREDAVANJA\9 10MORAVSKA SRBIJA\0DJURDJE BRANKOVIC\1280px-Манастир_Констамонит_-_panoramio_(2).jpg"/>
          <p:cNvPicPr>
            <a:picLocks noChangeAspect="1" noChangeArrowheads="1"/>
          </p:cNvPicPr>
          <p:nvPr/>
        </p:nvPicPr>
        <p:blipFill>
          <a:blip r:embed="rId2" cstate="print"/>
          <a:srcRect/>
          <a:stretch>
            <a:fillRect/>
          </a:stretch>
        </p:blipFill>
        <p:spPr bwMode="auto">
          <a:xfrm>
            <a:off x="-1" y="0"/>
            <a:ext cx="9144001" cy="6019800"/>
          </a:xfrm>
          <a:prstGeom prst="rect">
            <a:avLst/>
          </a:prstGeom>
          <a:noFill/>
        </p:spPr>
      </p:pic>
      <p:sp>
        <p:nvSpPr>
          <p:cNvPr id="3" name="TextBox 2"/>
          <p:cNvSpPr txBox="1"/>
          <p:nvPr/>
        </p:nvSpPr>
        <p:spPr>
          <a:xfrm>
            <a:off x="152400" y="6150114"/>
            <a:ext cx="8610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СВЕТА ГОРА, МАНАСТИР КАСТАМОНИТ, ГЛАВНА ЦРКВА, САВРЕМЕНИ ИЗГЛЕД</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ПОСЛЕДЊЕ ГОДИНЕ НЕЗАВИСНЕ ДРЖАВЕ ЗА СОБОМ СУ ОСТАВИЛЕ САСВИМ МАЛО ЦРКАВА РАСУТИХ ПО РАЗЛИЧИТИМ ТЕРИТОРИЈАМА, НЕСИГУРНО ДАТОВАНИХ И НЕДОВОЉНО ИСТРАЖЕНИХ. НЕДАЛЕКО ОД ЈАГОДИНЕ, НЕПОЗНАТИ ВЛАСТЕЛИН ЈЕ ВЕРОВАТНО ДО 1435.Г. ПОДИГАО </a:t>
            </a:r>
            <a:r>
              <a:rPr lang="sr-Cyrl-RS" sz="2000" b="1" u="sng" dirty="0" smtClean="0">
                <a:solidFill>
                  <a:srgbClr val="FFFF00"/>
                </a:solidFill>
                <a:latin typeface="Bookman Old Style" pitchFamily="18" charset="0"/>
              </a:rPr>
              <a:t>ЦРКВУ СВ. ДИМИТРИЈА МАНАСТИРА ЈОШАНИЦЕ</a:t>
            </a:r>
            <a:r>
              <a:rPr lang="sr-Cyrl-RS" sz="2000" b="1" dirty="0" smtClean="0">
                <a:solidFill>
                  <a:srgbClr val="FFFF00"/>
                </a:solidFill>
                <a:latin typeface="Bookman Old Style" pitchFamily="18" charset="0"/>
              </a:rPr>
              <a:t>, У ЧИЈЕМ СЕ СКЛОПУ ОДРАЖАВАЈУ КОМПЛЕКСНЕ ТЕЖЊЕ. РЕЧ ЈЕ О ЈЕДНОБРОДНОЈ КУПОЛНОЈ ГРАЂЕВИНИ СА ПРИПРАТОМ КОЈА ЈЕ ТАКОЂЕ БИЛА ПОКРИВЕНА КУПОЛОМ. УЗ ВЛАСТЕОСКУ И ВЛАДАРСКУ ПОРОДИЦУ У ПРИПРАТИ ЈЕ ИДЕНТИФИКОВАНА И ПРЕДСТАВА МОНАХА ПУСТИЊАКА, КОЈИ ЈЕ ВЕРОВАТНО БИО ДУХОВНИ ИНИЦИЈАТОР ПОДИЗАЊА ПОРОДИЧНОГ ХРАМА. ТАКОЂЕ,</a:t>
            </a:r>
            <a:r>
              <a:rPr lang="sr-Cyrl-RS" sz="2000" b="1" dirty="0" smtClean="0">
                <a:solidFill>
                  <a:srgbClr val="FFFF00"/>
                </a:solidFill>
                <a:latin typeface="Bookman Old Style" pitchFamily="18" charset="0"/>
              </a:rPr>
              <a:t> МИНИЈАТУРНИХ ЈЕ ДИМЕНЗИЈА И У ДВЕ ЕТАЖЕ </a:t>
            </a:r>
            <a:r>
              <a:rPr lang="sr-Cyrl-RS" sz="2000" b="1" u="sng" dirty="0" smtClean="0">
                <a:solidFill>
                  <a:srgbClr val="FFFF00"/>
                </a:solidFill>
                <a:latin typeface="Bookman Old Style" pitchFamily="18" charset="0"/>
              </a:rPr>
              <a:t>БОГОРОДИЧИНА ЦРКВА У СЕЛУ ДОЛАЦ КОД СТУДЕНИЦЕ</a:t>
            </a:r>
            <a:r>
              <a:rPr lang="sr-Cyrl-RS" sz="2000" b="1" dirty="0" smtClean="0">
                <a:solidFill>
                  <a:srgbClr val="FFFF00"/>
                </a:solidFill>
                <a:latin typeface="Bookman Old Style" pitchFamily="18" charset="0"/>
              </a:rPr>
              <a:t>, КОЈА БИ ПРЕМА ТРАГОВИМА </a:t>
            </a:r>
            <a:r>
              <a:rPr lang="sr-Cyrl-RS" sz="2000" b="1" dirty="0" smtClean="0">
                <a:solidFill>
                  <a:srgbClr val="FFFF00"/>
                </a:solidFill>
                <a:latin typeface="Bookman Old Style" pitchFamily="18" charset="0"/>
              </a:rPr>
              <a:t>НАТПИСА </a:t>
            </a:r>
            <a:r>
              <a:rPr lang="sr-Cyrl-RS" sz="2000" b="1" dirty="0" smtClean="0">
                <a:solidFill>
                  <a:srgbClr val="FFFF00"/>
                </a:solidFill>
                <a:latin typeface="Bookman Old Style" pitchFamily="18" charset="0"/>
              </a:rPr>
              <a:t>ТРЕБАЛО ДА ЈЕ ОБНОВЉЕНА 1435-1436.Г</a:t>
            </a:r>
            <a:r>
              <a:rPr lang="sr-Cyrl-RS" sz="2000" b="1" dirty="0" smtClean="0">
                <a:solidFill>
                  <a:srgbClr val="FFFF00"/>
                </a:solidFill>
                <a:latin typeface="Bookman Old Style" pitchFamily="18" charset="0"/>
              </a:rPr>
              <a:t>. КОНАЧНО, У БЛИЗИНИ КЊАЖЕВЦА ОСТАЛА ЈЕ САЧУВАНА КАСНИЈЕ ЗНАТНО ПРЕПРАВЉЕНА </a:t>
            </a:r>
            <a:r>
              <a:rPr lang="sr-Cyrl-RS" sz="2000" b="1" u="sng" dirty="0" smtClean="0">
                <a:solidFill>
                  <a:srgbClr val="FFFF00"/>
                </a:solidFill>
                <a:latin typeface="Bookman Old Style" pitchFamily="18" charset="0"/>
              </a:rPr>
              <a:t>ЦРКВА СВЕТЕ ТРОЈИЦЕ У ГОРЊОЈ КАМЕНИЦИ</a:t>
            </a:r>
            <a:r>
              <a:rPr lang="sr-Cyrl-RS" sz="2000" b="1" dirty="0" smtClean="0">
                <a:solidFill>
                  <a:srgbClr val="FFFF00"/>
                </a:solidFill>
                <a:latin typeface="Bookman Old Style" pitchFamily="18" charset="0"/>
              </a:rPr>
              <a:t>, ЧИЈИ БИ КТИТОР ТРЕБАЛО ДА ЈЕ БИО ДЕСПОТ ЛАЗАР БРАНКОВИЋ 1457.Г. ИЗ ИСТОГ ПЕРИОДА МОЖДА ПОТИЧУ И КАСНИЈЕ ОБНАВЉАНА И НЕИСПИТАНА КУЛТНА МЕСТА </a:t>
            </a:r>
            <a:r>
              <a:rPr lang="sr-Cyrl-RS" sz="2000" b="1" u="sng" dirty="0" smtClean="0">
                <a:solidFill>
                  <a:srgbClr val="FFFF00"/>
                </a:solidFill>
                <a:latin typeface="Bookman Old Style" pitchFamily="18" charset="0"/>
              </a:rPr>
              <a:t>МАНАСТИРА СТЈЕНИК НА ПЛАНИНИ ВУЈАН</a:t>
            </a:r>
            <a:r>
              <a:rPr lang="sr-Cyrl-RS" sz="2000" b="1" dirty="0" smtClean="0">
                <a:solidFill>
                  <a:srgbClr val="FFFF00"/>
                </a:solidFill>
                <a:latin typeface="Bookman Old Style" pitchFamily="18" charset="0"/>
              </a:rPr>
              <a:t>, И </a:t>
            </a:r>
            <a:r>
              <a:rPr lang="sr-Cyrl-RS" sz="2000" b="1" u="sng" dirty="0" smtClean="0">
                <a:solidFill>
                  <a:srgbClr val="FFFF00"/>
                </a:solidFill>
                <a:latin typeface="Bookman Old Style" pitchFamily="18" charset="0"/>
              </a:rPr>
              <a:t>БРЕЗОВАЦ НА ВЕНЧАЦУ</a:t>
            </a:r>
            <a:r>
              <a:rPr lang="sr-Cyrl-RS" sz="2000" b="1" dirty="0" smtClean="0">
                <a:solidFill>
                  <a:srgbClr val="FFFF00"/>
                </a:solidFill>
                <a:latin typeface="Bookman Old Style" pitchFamily="18" charset="0"/>
              </a:rPr>
              <a:t>.     </a:t>
            </a:r>
            <a:endParaRPr lang="en-US" sz="2000" b="1" dirty="0">
              <a:solidFill>
                <a:srgbClr val="FFFF00"/>
              </a:solidFill>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Ivan\Videos\Desktop\069Picture 04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6387" name="Picture 3" descr="C:\Users\Ivan\Videos\Desktop\001 SRBIJA PREDAVANJA\9 10MORAVSKA SRBIJA\0DJURDJE BRANKOVIC\068josanicaosnova.jpg"/>
          <p:cNvPicPr>
            <a:picLocks noChangeAspect="1" noChangeArrowheads="1"/>
          </p:cNvPicPr>
          <p:nvPr/>
        </p:nvPicPr>
        <p:blipFill>
          <a:blip r:embed="rId3" cstate="print"/>
          <a:srcRect/>
          <a:stretch>
            <a:fillRect/>
          </a:stretch>
        </p:blipFill>
        <p:spPr bwMode="auto">
          <a:xfrm>
            <a:off x="6730315" y="0"/>
            <a:ext cx="2413685" cy="1447800"/>
          </a:xfrm>
          <a:prstGeom prst="rect">
            <a:avLst/>
          </a:prstGeom>
          <a:noFill/>
        </p:spPr>
      </p:pic>
      <p:sp>
        <p:nvSpPr>
          <p:cNvPr id="4" name="TextBox 3"/>
          <p:cNvSpPr txBox="1"/>
          <p:nvPr/>
        </p:nvSpPr>
        <p:spPr>
          <a:xfrm>
            <a:off x="152400" y="5842337"/>
            <a:ext cx="88392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ЈАГОДИНА, МАНАСТИР ЈОШАНИЦА, ЦРКВА СВ. ДИМИТРИЈА, ИЗГЛЕД СЕВЕРНЕ СТРАНЕ ПОСЛЕ КОНЗЕРВАТОРСКИХ РАДОВА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Ivan\Videos\Desktop\001 SRBIJA PREDAVANJA\9 10MORAVSKA SRBIJA\0DJURDJE BRANKOVIC\Bogorodicina_crkva_u_Dolcu.jpg"/>
          <p:cNvPicPr>
            <a:picLocks noChangeAspect="1" noChangeArrowheads="1"/>
          </p:cNvPicPr>
          <p:nvPr/>
        </p:nvPicPr>
        <p:blipFill>
          <a:blip r:embed="rId2" cstate="print"/>
          <a:srcRect/>
          <a:stretch>
            <a:fillRect/>
          </a:stretch>
        </p:blipFill>
        <p:spPr bwMode="auto">
          <a:xfrm>
            <a:off x="0" y="0"/>
            <a:ext cx="9141518" cy="6858000"/>
          </a:xfrm>
          <a:prstGeom prst="rect">
            <a:avLst/>
          </a:prstGeom>
          <a:noFill/>
        </p:spPr>
      </p:pic>
      <p:pic>
        <p:nvPicPr>
          <p:cNvPr id="17411" name="Picture 3" descr="C:\Users\Ivan\Videos\Desktop\Untitled.jpg"/>
          <p:cNvPicPr>
            <a:picLocks noChangeAspect="1" noChangeArrowheads="1"/>
          </p:cNvPicPr>
          <p:nvPr/>
        </p:nvPicPr>
        <p:blipFill>
          <a:blip r:embed="rId3" cstate="print"/>
          <a:srcRect/>
          <a:stretch>
            <a:fillRect/>
          </a:stretch>
        </p:blipFill>
        <p:spPr bwMode="auto">
          <a:xfrm>
            <a:off x="0" y="0"/>
            <a:ext cx="2247900" cy="2925763"/>
          </a:xfrm>
          <a:prstGeom prst="rect">
            <a:avLst/>
          </a:prstGeom>
          <a:noFill/>
        </p:spPr>
      </p:pic>
      <p:sp>
        <p:nvSpPr>
          <p:cNvPr id="4" name="TextBox 3"/>
          <p:cNvSpPr txBox="1"/>
          <p:nvPr/>
        </p:nvSpPr>
        <p:spPr>
          <a:xfrm>
            <a:off x="152400" y="60960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СТУДЕИЦА, ДОЛАЦ, БОГОРОДИЧИНА ЦРКВА, ПРЕСЕК ДВЕ ЕТАЖЕ И САВРЕМЕНИ ИЗГЛЕД СА ЈУЖНЕ СТРАНЕ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Ivan\Videos\Desktop\001 SRBIJA PREDAVANJA\9 10MORAVSKA SRBIJA\0DJURDJE BRANKOVIC\Manastir_Gornja_Kamenic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6096000"/>
            <a:ext cx="8991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КЊАЖЕВАЦ, ГОРЊА КАМЕНИЦА, ЦРКВА СВ. ТРОЈИЦЕ, САВРЕМЕНИ ИЗГЛЕД СА ЈУГОЗАПАДНЕ СТРАНЕ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Ivan\Videos\Desktop\001 SRBIJA PREDAVANJA\9 10MORAVSKA SRBIJA\MORAVSKA ZAPADNI KRAJEVI STUDENICA OKOLINA\1280px-Wiki_Šumadija_VII_Stjenik_Monestery_371.jpg"/>
          <p:cNvPicPr>
            <a:picLocks noChangeAspect="1" noChangeArrowheads="1"/>
          </p:cNvPicPr>
          <p:nvPr/>
        </p:nvPicPr>
        <p:blipFill>
          <a:blip r:embed="rId2" cstate="print"/>
          <a:srcRect/>
          <a:stretch>
            <a:fillRect/>
          </a:stretch>
        </p:blipFill>
        <p:spPr bwMode="auto">
          <a:xfrm>
            <a:off x="-1" y="0"/>
            <a:ext cx="9147573" cy="6096000"/>
          </a:xfrm>
          <a:prstGeom prst="rect">
            <a:avLst/>
          </a:prstGeom>
          <a:noFill/>
        </p:spPr>
      </p:pic>
      <p:sp>
        <p:nvSpPr>
          <p:cNvPr id="3" name="TextBox 2"/>
          <p:cNvSpPr txBox="1"/>
          <p:nvPr/>
        </p:nvSpPr>
        <p:spPr>
          <a:xfrm>
            <a:off x="152400" y="5842337"/>
            <a:ext cx="88392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ЧАЧАК, ПЛАНИНА ВУЈАН, МАНАСТИР СТЈЕНИК, МОГУЋЕ КАСНОСРЕДЊОВЕКОВНО КУЛТНО МЕСТО СА ПОЗНИЈОМ ЦРКВОМ СВ. ЈОВАНА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Ivan\Videos\Desktop\001 SRBIJA PREDAVANJA\9 10MORAVSKA SRBIJA\MORAVSKA ZAPADNI KRAJEVI STUDENICA OKOLINA\vencac-manastir-brezovac-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52400" y="5842337"/>
            <a:ext cx="8763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АРАНЂЕЛОВАЦ, ПЛАНИНА ВЕНЧАЦ, МАНАСТИР БРЕЗОВАЦ, </a:t>
            </a:r>
            <a:r>
              <a:rPr lang="sr-Cyrl-RS" sz="2000" b="1" dirty="0" smtClean="0">
                <a:solidFill>
                  <a:srgbClr val="FFFF00"/>
                </a:solidFill>
                <a:latin typeface="Bookman Old Style" pitchFamily="18" charset="0"/>
              </a:rPr>
              <a:t>МОГУЋЕ КАСНОСРЕДЊОВЕКОВНО КУЛТНО </a:t>
            </a:r>
            <a:r>
              <a:rPr lang="sr-Cyrl-RS" sz="2000" b="1" dirty="0" smtClean="0">
                <a:solidFill>
                  <a:srgbClr val="FFFF00"/>
                </a:solidFill>
                <a:latin typeface="Bookman Old Style" pitchFamily="18" charset="0"/>
              </a:rPr>
              <a:t>МЕСТО СА ПОЗНИЈОМ  ЦРКВОМ СВ. МИХАИЛА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van\Videos\Desktop\001 SRBIJA PREDAVANJA\9 10MORAVSKA SRBIJA\0DJURDJE BRANKOVIC\Serbian_despotate_1455_1459-sr.png"/>
          <p:cNvPicPr>
            <a:picLocks noChangeAspect="1" noChangeArrowheads="1"/>
          </p:cNvPicPr>
          <p:nvPr/>
        </p:nvPicPr>
        <p:blipFill>
          <a:blip r:embed="rId2" cstate="print"/>
          <a:srcRect/>
          <a:stretch>
            <a:fillRect/>
          </a:stretch>
        </p:blipFill>
        <p:spPr bwMode="auto">
          <a:xfrm>
            <a:off x="0" y="0"/>
            <a:ext cx="9144000" cy="6210901"/>
          </a:xfrm>
          <a:prstGeom prst="rect">
            <a:avLst/>
          </a:prstGeom>
          <a:noFill/>
        </p:spPr>
      </p:pic>
      <p:sp>
        <p:nvSpPr>
          <p:cNvPr id="3" name="TextBox 2"/>
          <p:cNvSpPr txBox="1"/>
          <p:nvPr/>
        </p:nvSpPr>
        <p:spPr>
          <a:xfrm>
            <a:off x="228600" y="6172200"/>
            <a:ext cx="8610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ОКВИРНЕ ГРАНИЦЕ СРПСКЕ ДЕСПОТОВИНЕ СРЕДИНОМ 15. ВЕКА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ПАД СРПСКЕ ДЕСПОТОВИНЕ </a:t>
            </a:r>
            <a:r>
              <a:rPr lang="sr-Cyrl-RS" sz="2000" b="1" dirty="0" smtClean="0">
                <a:solidFill>
                  <a:srgbClr val="FFFF00"/>
                </a:solidFill>
                <a:latin typeface="Bookman Old Style" pitchFamily="18" charset="0"/>
              </a:rPr>
              <a:t>, ЗВАНИЧНО ОГЛАШЕН ТУРСКИМ ОСВАЈАЊЕМ СМЕДЕРЕВА ЈУНА 1459.Г, КОЈЕМ ЈЕ ПРЕТХОДИЛА КРАТКОТРАЈНА ВЛАДАВИНА ЂУРЂЕВОГ СИНА И БРАТА ПРЕМИНУЛОГ ДЕСПОТА ЛАЗАРА, </a:t>
            </a:r>
            <a:r>
              <a:rPr lang="sr-Cyrl-RS" sz="2000" b="1" u="sng" dirty="0" smtClean="0">
                <a:solidFill>
                  <a:srgbClr val="FFFF00"/>
                </a:solidFill>
                <a:latin typeface="Bookman Old Style" pitchFamily="18" charset="0"/>
              </a:rPr>
              <a:t>СЛЕПОГ ДЕСПОТА СТЕФАНА БРАНКОВИЋА</a:t>
            </a:r>
            <a:r>
              <a:rPr lang="sr-Cyrl-RS" sz="2000" b="1" dirty="0" smtClean="0">
                <a:solidFill>
                  <a:srgbClr val="FFFF00"/>
                </a:solidFill>
                <a:latin typeface="Bookman Old Style" pitchFamily="18" charset="0"/>
              </a:rPr>
              <a:t>, ЛАЗАРЕВЕ СУПРУГЕ ЈЕЛЕНЕ ПАЛЕОЛОГ И ВОЈВОДЕ МИХАИЛА АНЂЕЛКОВИЋА (ЈАНУАР 1458. - АПРИЛ 1459.Г.),НЕСУМЊИВО ЈЕ ОЗНАЧИО ПОЧЕТАК НОВОГ РАЗДОБЉА У ЖИВОТУ И СВАКОВРСНОМ ПА И УМЕТНИЧКОМ СТВАРАЊУ КОД СРБА. МЕЂУТИМ, У СКЛАДУ С НАЧЕЛНИМ МЕТОДОЛОШКИМ ПРИГОВОРОМ О “ПОЧЕЦИМА” И “КРАЈЕВИМА” ИСТОРИЈСКИХ РАЗДОБЉА, ПРИПАДНИЦИ </a:t>
            </a:r>
            <a:r>
              <a:rPr lang="sr-Cyrl-RS" sz="2000" b="1" u="sng" dirty="0" smtClean="0">
                <a:solidFill>
                  <a:srgbClr val="FFFF00"/>
                </a:solidFill>
                <a:latin typeface="Bookman Old Style" pitchFamily="18" charset="0"/>
              </a:rPr>
              <a:t>ЛОЗЕ БРАНКОВИЋА </a:t>
            </a:r>
            <a:r>
              <a:rPr lang="sr-Cyrl-RS" sz="2000" b="1" dirty="0" smtClean="0">
                <a:solidFill>
                  <a:srgbClr val="FFFF00"/>
                </a:solidFill>
                <a:latin typeface="Bookman Old Style" pitchFamily="18" charset="0"/>
              </a:rPr>
              <a:t>НЕ САМО ДА НИСУ НЕСТАЛИ СА ИСТОРИЈСКЕ СЦЕНЕ, ВЕЋ ЈЕ ЊИХОВА ДУХОВНА ДЕЛАТНОСТ НАСТАВЉЕНА, ПРИМЕРЕНО ПРИЛИКАМА, </a:t>
            </a:r>
            <a:r>
              <a:rPr lang="sr-Cyrl-RS" sz="2000" b="1" u="sng" dirty="0" smtClean="0">
                <a:solidFill>
                  <a:srgbClr val="FFFF00"/>
                </a:solidFill>
                <a:latin typeface="Bookman Old Style" pitchFamily="18" charset="0"/>
              </a:rPr>
              <a:t>НА ТЕРИТОРИЈАМА СЕВЕРНО ОД САВЕ И ДУНАВА</a:t>
            </a:r>
            <a:r>
              <a:rPr lang="sr-Cyrl-RS" sz="2000" b="1" dirty="0" smtClean="0">
                <a:solidFill>
                  <a:srgbClr val="FFFF00"/>
                </a:solidFill>
                <a:latin typeface="Bookman Old Style" pitchFamily="18" charset="0"/>
              </a:rPr>
              <a:t>, ПРВЕНСТВЕНО ПРОКУШАНИМ УСТАНОВЉАВАЊЕМ БРАЧНИХ ВЕЗА ИЗМЕЂУ СРПСКЕ ВЛАДАРСКЕ КУЋЕ И РАЗЛИЧИТИХ ХРИШЋАНСКИХ ИЛИ ЧАК СРПСКИХ ОБЛАСНИХ ГОСПОДАРА У ОКОЛИНИ. ГОВОРЕЋИ О ТОМ ФЕНОМЕНУ, КОЈИМ ЈЕ У СУШТИНИ НАСТАВЉЕНА СРЕДЊОВЕКОВНА ДИНАСТИЧКА ПОЛИТИКА, ПРВО ШТО СЕ У РЕАЛНОСТИ ВРЕМЕНА МОРА ИМАТИ У ВИДУ ЈЕСТЕ ВРХУНСКО ПОРЕКЛО И МУШКИХ И ЖЕНСКИХ БРАНКОВИЋА.    </a:t>
            </a:r>
            <a:endParaRPr lang="en-US" sz="2000" b="1" dirty="0">
              <a:solidFill>
                <a:srgbClr val="FFFF00"/>
              </a:solidFill>
              <a:latin typeface="Bookman Old Style"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О МЕРИ У КОЈОЈ СУ БРАНКОВИЋИ, САГЛЕДАНИ ИЗ ИСТОРИЈСКЕ А НЕ САВРЕМЕНЕ ПЕРСПЕКТИВЕ, УЖИВАЛИ РЕПУТАЦИЈУ НЕ САМО НА БАЛКАНУ, ВЕЋ И У ПОСТЕПЕНО ФОРМИРАНОЈ ОТОМАНСКОЈ ВЛАСТИ У ДЕСПОТОВИНИ И ОКОЛНИМ ЗЕМЉАМА, УПЕЧАТЉИВО СВЕДОЧЕ КАКО ПОЈЕДИНЕ ЛИЧНОСТИ ЕПОХЕ И ЊИХОВО ДЕЛОВАЊЕ, ТАКО, КАО ПОЗАДИНА ОВОМЕ  ПРВОМ, ПОРЕКЛО ЧЛАНОВА ПОРОДИЦЕ. ВИШЕ ЈЕ НЕГО ИЛУСТРАТИВАН ПОДАТАК ДА ЈЕ </a:t>
            </a:r>
            <a:r>
              <a:rPr lang="sr-Cyrl-RS" sz="2000" b="1" u="sng" dirty="0" smtClean="0">
                <a:solidFill>
                  <a:srgbClr val="FFFF00"/>
                </a:solidFill>
                <a:latin typeface="Bookman Old Style" pitchFamily="18" charset="0"/>
              </a:rPr>
              <a:t>БОСАНСКИ КРАЉ ИЗ ЛОЗЕ КОТРОМАНИЋА СТЕФАН ТОМАШ, СВАДБУ СВОГ СИНА СТЕФАНА ТОМАШЕВИЋА КОТРОМАНИЋА СА ЈЕЛАЧОМ, КЋЕРКОМ ДЕСПОТА ЛАЗАРА БРАНКОВИЋА</a:t>
            </a:r>
            <a:r>
              <a:rPr lang="sr-Cyrl-RS" sz="2000" b="1" dirty="0" smtClean="0">
                <a:solidFill>
                  <a:srgbClr val="FFFF00"/>
                </a:solidFill>
                <a:latin typeface="Bookman Old Style" pitchFamily="18" charset="0"/>
              </a:rPr>
              <a:t>, БИО УПРИЛИЧИО У СМЕДЕРЕВУ САМО ДВА МЕСЕЦА ПРЕ НО ШТО ЈЕ ГРАД ДЕФИНИТИВНО ПАО ПОД ОТОМАНСКУ ВЛАСТ. С ДРУГЕ СТРАНЕ, ЈЕДНАКО ПАРАДИГМАТИЧНО, АЛИ ГЕНЕРАЛНО НЕДОВОЉНО ИСТРАЖЕНО У ОКВИРИМА ЦЕЛОГ ОВОГ ПЕРИОДА, ДЕЛУЈЕ ЖИВОТОПИС СПОМЕНУТОГ СЛЕПОГ ДЕСПОТА СТЕФАНА БРАНКОВИЋА: НАКОН СВРГАВАЊА ОН ЈЕ НАЈПРЕ ОТИШАО СВОЈОЈ СЕСТРИ </a:t>
            </a:r>
            <a:r>
              <a:rPr lang="sr-Cyrl-RS" sz="2000" b="1" u="sng" dirty="0" smtClean="0">
                <a:solidFill>
                  <a:srgbClr val="FFFF00"/>
                </a:solidFill>
                <a:latin typeface="Bookman Old Style" pitchFamily="18" charset="0"/>
              </a:rPr>
              <a:t>ГРОФИЦИ КАТАРИНИ КАНТАКУЗИНИ БРАНКОВИЋ</a:t>
            </a:r>
            <a:r>
              <a:rPr lang="sr-Cyrl-RS" sz="2000" b="1" dirty="0" smtClean="0">
                <a:solidFill>
                  <a:srgbClr val="FFFF00"/>
                </a:solidFill>
                <a:latin typeface="Bookman Old Style" pitchFamily="18" charset="0"/>
              </a:rPr>
              <a:t>, УДАТОЈ ЗА УЛРИХА </a:t>
            </a:r>
            <a:r>
              <a:rPr lang="en-US" sz="2000" b="1" dirty="0" smtClean="0">
                <a:solidFill>
                  <a:srgbClr val="FFFF00"/>
                </a:solidFill>
                <a:latin typeface="Bookman Old Style" pitchFamily="18" charset="0"/>
              </a:rPr>
              <a:t>II</a:t>
            </a:r>
            <a:r>
              <a:rPr lang="sr-Cyrl-RS" sz="2000" b="1" dirty="0" smtClean="0">
                <a:solidFill>
                  <a:srgbClr val="FFFF00"/>
                </a:solidFill>
                <a:latin typeface="Bookman Old Style" pitchFamily="18" charset="0"/>
              </a:rPr>
              <a:t> ЦЕЉСКОГ, А ПОТОМ СЕ 1460. НА СКЕНДЕР-БЕГОВОМ ДВОРУ У ЉЕШУ У АЛБАНИЈИ ОЖЕНИО ВЛАСТЕЛИНКОМ </a:t>
            </a:r>
            <a:r>
              <a:rPr lang="sr-Cyrl-RS" sz="2000" b="1" u="sng" dirty="0" smtClean="0">
                <a:solidFill>
                  <a:srgbClr val="FFFF00"/>
                </a:solidFill>
                <a:latin typeface="Bookman Old Style" pitchFamily="18" charset="0"/>
              </a:rPr>
              <a:t>АНГЕЛИНОМ АРИЈАНИТОМ КОМНИНОМ</a:t>
            </a:r>
            <a:r>
              <a:rPr lang="sr-Cyrl-RS" sz="2000" b="1" dirty="0" smtClean="0">
                <a:solidFill>
                  <a:srgbClr val="FFFF00"/>
                </a:solidFill>
                <a:latin typeface="Bookman Old Style" pitchFamily="18" charset="0"/>
              </a:rPr>
              <a:t>. ТУ ИМ СЕ РОДИО ПРВИ СИН ЂОРЂЕ      </a:t>
            </a:r>
            <a:endParaRPr lang="en-US" sz="2000" b="1" dirty="0">
              <a:solidFill>
                <a:srgbClr val="FFFF00"/>
              </a:solidFill>
              <a:latin typeface="Bookman Old Style"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91600" cy="6555641"/>
          </a:xfrm>
          <a:prstGeom prst="rect">
            <a:avLst/>
          </a:prstGeom>
          <a:noFill/>
        </p:spPr>
        <p:txBody>
          <a:bodyPr wrap="square" rtlCol="0">
            <a:spAutoFit/>
          </a:bodyPr>
          <a:lstStyle/>
          <a:p>
            <a:r>
              <a:rPr lang="sr-Cyrl-RS" sz="2000" b="1" dirty="0" smtClean="0">
                <a:solidFill>
                  <a:srgbClr val="FFFF00"/>
                </a:solidFill>
                <a:latin typeface="Bookman Old Style" pitchFamily="18" charset="0"/>
              </a:rPr>
              <a:t>НАКОН КРАТКОТРАЈНОГ БОРАВКА У АЛБАНИЈИ, ОТКУПИЛИ СУ </a:t>
            </a:r>
            <a:r>
              <a:rPr lang="sr-Cyrl-RS" sz="2000" b="1" u="sng" dirty="0" smtClean="0">
                <a:solidFill>
                  <a:srgbClr val="FFFF00"/>
                </a:solidFill>
                <a:latin typeface="Bookman Old Style" pitchFamily="18" charset="0"/>
              </a:rPr>
              <a:t>ЗАМАК БЕОГРАД У ИТАЛИЈАНСКОЈ ПОКРАЈИНИ ФУРЛАНИЈИ КОД УДИНА </a:t>
            </a:r>
            <a:r>
              <a:rPr lang="sr-Cyrl-RS" sz="2000" b="1" dirty="0" smtClean="0">
                <a:solidFill>
                  <a:srgbClr val="FFFF00"/>
                </a:solidFill>
                <a:latin typeface="Bookman Old Style" pitchFamily="18" charset="0"/>
              </a:rPr>
              <a:t>И ТАМО СЕ НАСЕЛИЛИ. СТЕФАН ЈЕ УМРО 1476. А АНГЕЛИНА СЕ НА ПОЗИВ УГАРСКОГ КРАЉА МАТИЈЕ КОРВИНА ЗАПУТИЛА КА СРЕМУ И ПРЕКО БЕЧА И БУДИМА СТИГЛА СА СИНОВИМА ЂОРЂЕМ И ЈОВАНОМ 1486.Г. ОДМАХ ЈЕ ОБНОВИЛА МАНАСТИРЕ КОЈЕ ЈЕ ПО СВОЈ ПРИЛИЦИ БИО ОСНОВАО ЈОШ ДЕСПОТ СТЕФАН ЛАЗАРЕВИЋ, НАЈПРЕ ОНАЈ </a:t>
            </a:r>
            <a:r>
              <a:rPr lang="sr-Cyrl-RS" sz="2000" b="1" u="sng" dirty="0" smtClean="0">
                <a:solidFill>
                  <a:srgbClr val="FFFF00"/>
                </a:solidFill>
                <a:latin typeface="Bookman Old Style" pitchFamily="18" charset="0"/>
              </a:rPr>
              <a:t>СВ. ЛУКЕ У КУПИНОВУ </a:t>
            </a:r>
            <a:r>
              <a:rPr lang="sr-Cyrl-RS" sz="2000" b="1" dirty="0" smtClean="0">
                <a:solidFill>
                  <a:srgbClr val="FFFF00"/>
                </a:solidFill>
                <a:latin typeface="Bookman Old Style" pitchFamily="18" charset="0"/>
              </a:rPr>
              <a:t>А ПОТОМ И </a:t>
            </a:r>
            <a:r>
              <a:rPr lang="sr-Cyrl-RS" sz="2000" b="1" u="sng" dirty="0" smtClean="0">
                <a:solidFill>
                  <a:srgbClr val="FFFF00"/>
                </a:solidFill>
                <a:latin typeface="Bookman Old Style" pitchFamily="18" charset="0"/>
              </a:rPr>
              <a:t>МАНАСТИР ОБЕД, </a:t>
            </a:r>
            <a:r>
              <a:rPr lang="sr-Cyrl-RS" sz="2000" b="1" dirty="0" smtClean="0">
                <a:solidFill>
                  <a:srgbClr val="FFFF00"/>
                </a:solidFill>
                <a:latin typeface="Bookman Old Style" pitchFamily="18" charset="0"/>
              </a:rPr>
              <a:t>ОБА СА СРЕМСКЕ СТРАНЕ У БЛИЗИНИ БЕОГРАДА. ОБА СИНА И ДАЉЕ СУ БАШТИНИЛА ТИТУЛЕ ДЕСПОТА: СТАРИЈИ ЂОРЂЕ ЗАМОНАШИО СЕ, ПРЕДАО ДЕСПОТСКИ ВЕНАЦ БРАТУ ЈОВАНУ, И КАО ВЛАДИКА МАКСИМ БРАНКОВИЋ НА ЈОВАНОВИМ ПОСЕДИМА ПОЧЕТКОМ 16. ВЕКА ЗАЈЕДНО СА ЗАМОНАШЕНОМ МАЈКОМ, ЗАПОЧЕО ИЗГРАДЊУ ЈЕДНОГ МУШКОГ И ЈЕДНОГ ЖЕНСКОГ ПРАВОСЛАВНОГ МАНАСТИРА. ТАКО ЈЕ ИЗМЕЂУ 1509. И 1521.Г. НАСТАО</a:t>
            </a:r>
            <a:r>
              <a:rPr lang="sr-Cyrl-RS" sz="2000" b="1" u="sng" dirty="0" smtClean="0">
                <a:solidFill>
                  <a:srgbClr val="FFFF00"/>
                </a:solidFill>
                <a:latin typeface="Bookman Old Style" pitchFamily="18" charset="0"/>
              </a:rPr>
              <a:t> МАНАСТИР КРУШЕДОЛ</a:t>
            </a:r>
            <a:r>
              <a:rPr lang="sr-Cyrl-RS" sz="2000" b="1" dirty="0" smtClean="0">
                <a:solidFill>
                  <a:srgbClr val="FFFF00"/>
                </a:solidFill>
                <a:latin typeface="Bookman Old Style" pitchFamily="18" charset="0"/>
              </a:rPr>
              <a:t>, КУЛТНО МЕСТО СВЕТОГ СТЕФАНА БРАНКОВИЋА И ЊЕГОВЕ СУПРУГЕ ПРЕПОДОБНЕ МАТИ АНГЕЛИНЕ, КАО НОВИ РАСАДНИК СВИХ СРПСКИХ ДИНАСТИЧКИХ КУЛТОВА, ПОЧЕВ ОД СВЕТИХ СИМЕОНА И САВЕ.</a:t>
            </a:r>
            <a:r>
              <a:rPr lang="sr-Cyrl-RS" sz="2000" b="1" u="sng" dirty="0" smtClean="0">
                <a:solidFill>
                  <a:srgbClr val="FFFF00"/>
                </a:solidFill>
                <a:latin typeface="Bookman Old Style" pitchFamily="18" charset="0"/>
              </a:rPr>
              <a:t> </a:t>
            </a:r>
            <a:endParaRPr lang="en-US" sz="2000" b="1" u="sng" dirty="0">
              <a:solidFill>
                <a:srgbClr val="FFFF00"/>
              </a:solidFill>
              <a:latin typeface="Bookman Old Style"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Ivan\Videos\Desktop\001 SRBIJA PREDAVANJA\9 10MORAVSKA SRBIJA\0DJURDJE BRANKOVIC\Krusedol-2.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3" name="TextBox 2"/>
          <p:cNvSpPr txBox="1"/>
          <p:nvPr/>
        </p:nvSpPr>
        <p:spPr>
          <a:xfrm>
            <a:off x="228600" y="6150114"/>
            <a:ext cx="85344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ФРУШКА ГОРА, МАНАСТИР КРУШЕДОЛ, НАЈСТАРИЈИ СЛОЈ 1509-1521.Г.</a:t>
            </a:r>
            <a:endParaRPr lang="en-US" sz="2000" b="1" dirty="0">
              <a:solidFill>
                <a:srgbClr val="FFFF00"/>
              </a:solidFill>
              <a:latin typeface="Bookman Old Style"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Ivan\Videos\Desktop\001 SRBIJA PREDAVANJA\9 10MORAVSKA SRBIJA\0DJURDJE BRANKOVIC\1024px-Krušedol,_Stefan,_Angelina_i_njihov_sin_04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28600" y="5842337"/>
            <a:ext cx="86106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МАНАСТИР КРУШЕДОЛ, ПРЕДСТАВЕ АНГЕЛИНЕ (десно), СТЕФАНА (лево), И ДЕСПОТА ЈОВАНА БРАНКОВИЋА (у средини) </a:t>
            </a:r>
            <a:endParaRPr lang="en-US" sz="2000" b="1" dirty="0">
              <a:solidFill>
                <a:srgbClr val="FFFF00"/>
              </a:solidFill>
              <a:latin typeface="Bookman Old Style"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 ОСНОВИ ОВАКВОГ СЛЕДА ДОГАЂАЈА, И ПОШТОВАЊА ИЗДАНАКА ЛОЗЕ БРАНКОВИЋА НАЛАЗИЛА СЕ ЧИЊЕНИЦА ДА СУ ОНИ БАШТИНИЛИ КРВНО СРОДСТВО СА НЕМАЊИЋИМА, А ПОЈЕДИНИ ОД ЊИХ БИЛИ СУ ИСТОВРЕМЕНО И ПОТОМЦИ ВИЗАНТИЈСКИХ ЦАРЕВА. КОРЕН ТОГ КОМПЛИКОВАНОГ АЛИ ИЗВАНРЕДНО ЗАНИМЉИВОГ ГЕНЕАЛОШКОГ ЛАВИРИНТА, </a:t>
            </a:r>
            <a:r>
              <a:rPr lang="sr-Cyrl-RS" sz="2000" b="1" u="sng" dirty="0" smtClean="0">
                <a:solidFill>
                  <a:srgbClr val="FFFF00"/>
                </a:solidFill>
                <a:latin typeface="Bookman Old Style" pitchFamily="18" charset="0"/>
              </a:rPr>
              <a:t>КОЈИ СЕ НАЛАЗИО У АПСОЛУТНОМ СРЕДИШТУ ПАЖЊЕ ЦЕЛОКУПНОГ ЕВРОПСКОГ РАНИЈЕГ И ПОЗНОСРЕДЊОВЕКОВНОГ ДРУШТВА</a:t>
            </a:r>
            <a:r>
              <a:rPr lang="sr-Cyrl-RS" sz="2000" b="1" dirty="0" smtClean="0">
                <a:solidFill>
                  <a:srgbClr val="FFFF00"/>
                </a:solidFill>
                <a:latin typeface="Bookman Old Style" pitchFamily="18" charset="0"/>
              </a:rPr>
              <a:t>, СА СРПСКЕ СТРАНЕ ЧИНИЛО ЈЕ ПОТОМСТВО КНЕЗА ЛАЗАРА И КНЕГИЊЕ МИЛИЦЕ, ПРВЕНСТВЕНО ВУКА БРАНКОВИЋА И МАРЕ ЛАЗАРЕВИЋ. У ДАЉИМ СПОЈЕВИМА БРАКОВИ СУ СЕ ДОТИЦАЛИ ВЕЗА СА САМИМ ЦАРИГРАДСКИМ ДВОРОМ. ТО БИО ОСНОВНИ ЗАЛОГ  ЦЕЊЕНОСТИ СРПСКИХ ВЛАДАРСКИХ ИЗДАНАКА. ПРАЋЕЊЕ НАВЕДЕНИХ ОДНОСА И МАТЕРЈАЛНИХ ТРАГОВА ДУХОВНОСТИ ОВИХ И ТАДА НАЈВИШИХ СЛОЈЕВА ДРУШТВА, ИСПОД ВРХОВНЕ ОТОМАНСКЕ ВЛАСТИ, НЕ САМО ДА ЈЕ, САМЕРЕНО ОКОЛНОСТИМА, ОБЕЗБЕДИЛО КОНТИНУИТЕТ СРБИЈЕ КАО СРЕДИНЕ ЛИЧНОСТИ ПРОИЗИШЛИХ ИЗ КОНТАКАТА КУЛТУРА, ВЕЋ ЈЕ КОСМОПОЛИТСКУ КУЛТУРУ СРЕДЊОВЕКОВНЕ ДРЖАВЕ, УПРКОС СВИМ НЕДАЋАМА НОВОГ ПОРЕТКА, ОДРЖАЛО У ЊЕНИМ ИЗВОРНИМ ЕВРОПСКИМ ОКВИРИМА.    </a:t>
            </a:r>
            <a:endParaRPr lang="en-US" sz="2000" b="1" dirty="0">
              <a:solidFill>
                <a:srgbClr val="FFFF00"/>
              </a:solidFill>
              <a:latin typeface="Bookman Old Style"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55641"/>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Препоручена литература, уз обавезну, СТР.1:</a:t>
            </a:r>
          </a:p>
          <a:p>
            <a:pPr>
              <a:buFontTx/>
              <a:buChar char="-"/>
            </a:pP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М. Поповић, </a:t>
            </a:r>
            <a:r>
              <a:rPr lang="sr-Cyrl-RS" sz="2000" b="1" i="1" dirty="0" smtClean="0">
                <a:solidFill>
                  <a:srgbClr val="FFFF00"/>
                </a:solidFill>
                <a:latin typeface="Bookman Old Style" pitchFamily="18" charset="0"/>
              </a:rPr>
              <a:t>Смедеревски град – етапе грађења и значење</a:t>
            </a:r>
            <a:r>
              <a:rPr lang="sr-Cyrl-RS" sz="2000" b="1" dirty="0" smtClean="0">
                <a:solidFill>
                  <a:srgbClr val="FFFF00"/>
                </a:solidFill>
                <a:latin typeface="Bookman Old Style" pitchFamily="18" charset="0"/>
              </a:rPr>
              <a:t>,у:</a:t>
            </a:r>
            <a:r>
              <a:rPr lang="sr-Cyrl-RS" sz="2000" b="1" dirty="0" smtClean="0">
                <a:solidFill>
                  <a:srgbClr val="FFFF00"/>
                </a:solidFill>
                <a:latin typeface="Bookman Old Style" pitchFamily="18" charset="0"/>
              </a:rPr>
              <a:t> Пад српске Деспотовине 1459. године, Београд 2011</a:t>
            </a:r>
            <a:r>
              <a:rPr lang="sr-Cyrl-RS" sz="2000" b="1" dirty="0" smtClean="0">
                <a:solidFill>
                  <a:srgbClr val="FFFF00"/>
                </a:solidFill>
                <a:latin typeface="Bookman Old Style" pitchFamily="18" charset="0"/>
              </a:rPr>
              <a:t>, 373-391.</a:t>
            </a:r>
            <a:r>
              <a:rPr lang="en-U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М. Поповић, </a:t>
            </a:r>
            <a:r>
              <a:rPr lang="sr-Cyrl-RS" sz="2000" b="1" i="1" dirty="0" smtClean="0">
                <a:solidFill>
                  <a:srgbClr val="FFFF00"/>
                </a:solidFill>
                <a:latin typeface="Bookman Old Style" pitchFamily="18" charset="0"/>
              </a:rPr>
              <a:t>Смедеревски град</a:t>
            </a:r>
            <a:r>
              <a:rPr lang="sr-Cyrl-RS" sz="2000" b="1" dirty="0" smtClean="0">
                <a:solidFill>
                  <a:srgbClr val="FFFF00"/>
                </a:solidFill>
                <a:latin typeface="Bookman Old Style" pitchFamily="18" charset="0"/>
              </a:rPr>
              <a:t>, Београд 2013.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М. Поповић, </a:t>
            </a:r>
            <a:r>
              <a:rPr lang="sr-Cyrl-RS" sz="2000" b="1" i="1" dirty="0" smtClean="0">
                <a:solidFill>
                  <a:srgbClr val="FFFF00"/>
                </a:solidFill>
                <a:latin typeface="Bookman Old Style" pitchFamily="18" charset="0"/>
              </a:rPr>
              <a:t>Ка проблему средњовековних цркви смедеревског града</a:t>
            </a:r>
            <a:r>
              <a:rPr lang="sr-Cyrl-RS" sz="2000" b="1" dirty="0" smtClean="0">
                <a:solidFill>
                  <a:srgbClr val="FFFF00"/>
                </a:solidFill>
                <a:latin typeface="Bookman Old Style" pitchFamily="18" charset="0"/>
              </a:rPr>
              <a:t>, Старинар 50 (2000), 201-219.</a:t>
            </a:r>
            <a:r>
              <a:rPr lang="en-U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Д. Поповић, </a:t>
            </a:r>
            <a:r>
              <a:rPr lang="sr-Cyrl-RS" sz="2000" b="1" i="1" dirty="0" smtClean="0">
                <a:solidFill>
                  <a:srgbClr val="FFFF00"/>
                </a:solidFill>
                <a:latin typeface="Bookman Old Style" pitchFamily="18" charset="0"/>
              </a:rPr>
              <a:t>Мошти св. Луке – српска епизода</a:t>
            </a:r>
            <a:r>
              <a:rPr lang="sr-Cyrl-RS" sz="2000" b="1" dirty="0" smtClean="0">
                <a:solidFill>
                  <a:srgbClr val="FFFF00"/>
                </a:solidFill>
                <a:latin typeface="Bookman Old Style" pitchFamily="18" charset="0"/>
              </a:rPr>
              <a:t>, у: </a:t>
            </a:r>
            <a:r>
              <a:rPr lang="sr-Cyrl-RS" sz="2000" b="1" dirty="0" smtClean="0">
                <a:solidFill>
                  <a:srgbClr val="FFFF00"/>
                </a:solidFill>
                <a:latin typeface="Bookman Old Style" pitchFamily="18" charset="0"/>
              </a:rPr>
              <a:t>Под окриљем светости. Култ светих владара и реликвија у средњовековној Србији, Београд 2006</a:t>
            </a:r>
            <a:r>
              <a:rPr lang="sr-Cyrl-RS" sz="2000" b="1" dirty="0" smtClean="0">
                <a:solidFill>
                  <a:srgbClr val="FFFF00"/>
                </a:solidFill>
                <a:latin typeface="Bookman Old Style" pitchFamily="18" charset="0"/>
              </a:rPr>
              <a:t>, 295-318.</a:t>
            </a:r>
            <a:r>
              <a:rPr lang="en-U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B. </a:t>
            </a:r>
            <a:r>
              <a:rPr lang="en-US" sz="2000" b="1" dirty="0" err="1" smtClean="0">
                <a:solidFill>
                  <a:srgbClr val="FFFF00"/>
                </a:solidFill>
                <a:latin typeface="Bookman Old Style" pitchFamily="18" charset="0"/>
              </a:rPr>
              <a:t>Cvetkovi</a:t>
            </a:r>
            <a:r>
              <a:rPr lang="sr-Latn-RS" sz="2000" b="1" dirty="0" smtClean="0">
                <a:solidFill>
                  <a:srgbClr val="FFFF00"/>
                </a:solidFill>
                <a:latin typeface="Bookman Old Style" pitchFamily="18" charset="0"/>
              </a:rPr>
              <a:t>ć, </a:t>
            </a:r>
            <a:r>
              <a:rPr lang="sr-Latn-RS" sz="2000" b="1" i="1" dirty="0" smtClean="0">
                <a:solidFill>
                  <a:srgbClr val="FFFF00"/>
                </a:solidFill>
                <a:latin typeface="Bookman Old Style" pitchFamily="18" charset="0"/>
              </a:rPr>
              <a:t>A contribution to the understanding of the Icnographical Programme in the Church of Dormition of Virgin at Smederevo, </a:t>
            </a:r>
            <a:r>
              <a:rPr lang="sr-Latn-RS" sz="2000" b="1" dirty="0" smtClean="0">
                <a:solidFill>
                  <a:srgbClr val="FFFF00"/>
                </a:solidFill>
                <a:latin typeface="Bookman Old Style" pitchFamily="18" charset="0"/>
              </a:rPr>
              <a:t>ZMSLU 31 (2003), 251-260. </a:t>
            </a:r>
            <a:r>
              <a:rPr lang="en-US" sz="2000" b="1" dirty="0" smtClean="0">
                <a:solidFill>
                  <a:srgbClr val="FFFF00"/>
                </a:solidFill>
                <a:latin typeface="Bookman Old Style" pitchFamily="18" charset="0"/>
              </a:rPr>
              <a:t>ACADEMIA.EDU</a:t>
            </a:r>
            <a:endParaRPr lang="sr-Latn-RS" sz="2000" b="1" dirty="0" smtClean="0">
              <a:solidFill>
                <a:srgbClr val="FFFF00"/>
              </a:solidFill>
              <a:latin typeface="Bookman Old Style" pitchFamily="18" charset="0"/>
            </a:endParaRPr>
          </a:p>
          <a:p>
            <a:pPr>
              <a:buFontTx/>
              <a:buChar char="-"/>
            </a:pP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Б. Цветковић, </a:t>
            </a:r>
            <a:r>
              <a:rPr lang="sr-Cyrl-RS" sz="2000" b="1" i="1" dirty="0" smtClean="0">
                <a:solidFill>
                  <a:srgbClr val="FFFF00"/>
                </a:solidFill>
                <a:latin typeface="Bookman Old Style" pitchFamily="18" charset="0"/>
              </a:rPr>
              <a:t>Есфигменска повеља деспота Ђурђа Бранковића: Фантастична архитектура, Жича, Есфигмен или Небески станови?</a:t>
            </a:r>
            <a:r>
              <a:rPr lang="sr-Cyrl-RS" sz="2000" b="1" dirty="0" smtClean="0">
                <a:solidFill>
                  <a:srgbClr val="FFFF00"/>
                </a:solidFill>
                <a:latin typeface="Bookman Old Style" pitchFamily="18" charset="0"/>
              </a:rPr>
              <a:t>, у: </a:t>
            </a:r>
            <a:r>
              <a:rPr lang="en-US" sz="2000" b="1" dirty="0" smtClean="0">
                <a:solidFill>
                  <a:srgbClr val="FFFF00"/>
                </a:solidFill>
                <a:latin typeface="Bookman Old Style" pitchFamily="18" charset="0"/>
              </a:rPr>
              <a:t>SYMM</a:t>
            </a:r>
            <a:r>
              <a:rPr lang="sr-Cyrl-RS" sz="2000" b="1" dirty="0" smtClean="0">
                <a:solidFill>
                  <a:srgbClr val="FFFF00"/>
                </a:solidFill>
                <a:latin typeface="Bookman Old Style" pitchFamily="18" charset="0"/>
              </a:rPr>
              <a:t>Е</a:t>
            </a:r>
            <a:r>
              <a:rPr lang="en-US" sz="2000" b="1" dirty="0" smtClean="0">
                <a:solidFill>
                  <a:srgbClr val="FFFF00"/>
                </a:solidFill>
                <a:latin typeface="Bookman Old Style" pitchFamily="18" charset="0"/>
              </a:rPr>
              <a:t>IKTA.</a:t>
            </a:r>
            <a:r>
              <a:rPr lang="sr-Cyrl-RS" sz="2000" b="1" dirty="0" smtClean="0">
                <a:solidFill>
                  <a:srgbClr val="FFFF00"/>
                </a:solidFill>
                <a:latin typeface="Bookman Old Style" pitchFamily="18" charset="0"/>
              </a:rPr>
              <a:t> Зборник радова поводом четрдесет година Института за историју уметности Филозофског факултета Универзитета у Београду (ур. И. Стевовић), Београд 2012, 347-364.</a:t>
            </a:r>
            <a:r>
              <a:rPr lang="en-U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32640"/>
          </a:xfrm>
          <a:prstGeom prst="rect">
            <a:avLst/>
          </a:prstGeom>
        </p:spPr>
        <p:txBody>
          <a:bodyPr wrap="square">
            <a:spAutoFit/>
          </a:bodyPr>
          <a:lstStyle/>
          <a:p>
            <a:pPr>
              <a:buFontTx/>
              <a:buChar char="-"/>
            </a:pPr>
            <a:endParaRPr lang="sr-Cyrl-RS"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Д</a:t>
            </a:r>
            <a:r>
              <a:rPr lang="sr-Cyrl-RS" sz="2000" b="1" dirty="0" smtClean="0">
                <a:solidFill>
                  <a:srgbClr val="FFFF00"/>
                </a:solidFill>
                <a:latin typeface="Bookman Old Style" pitchFamily="18" charset="0"/>
              </a:rPr>
              <a:t>. Прерадовић, </a:t>
            </a:r>
            <a:r>
              <a:rPr lang="sr-Cyrl-RS" sz="2000" b="1" i="1" dirty="0" smtClean="0">
                <a:solidFill>
                  <a:srgbClr val="FFFF00"/>
                </a:solidFill>
                <a:latin typeface="Bookman Old Style" pitchFamily="18" charset="0"/>
              </a:rPr>
              <a:t>Непознати документи о </a:t>
            </a:r>
            <a:r>
              <a:rPr lang="sr-Cyrl-RS" sz="2000" b="1" i="1" dirty="0" smtClean="0">
                <a:solidFill>
                  <a:srgbClr val="FFFF00"/>
                </a:solidFill>
                <a:latin typeface="Bookman Old Style" pitchFamily="18" charset="0"/>
              </a:rPr>
              <a:t>обновама Враћевшнице у </a:t>
            </a:r>
            <a:r>
              <a:rPr lang="en-US" sz="2000" b="1" i="1" dirty="0" smtClean="0">
                <a:solidFill>
                  <a:srgbClr val="FFFF00"/>
                </a:solidFill>
                <a:latin typeface="Bookman Old Style" pitchFamily="18" charset="0"/>
              </a:rPr>
              <a:t>XIX</a:t>
            </a:r>
            <a:r>
              <a:rPr lang="sr-Cyrl-RS" sz="2000" b="1" i="1" dirty="0" smtClean="0">
                <a:solidFill>
                  <a:srgbClr val="FFFF00"/>
                </a:solidFill>
                <a:latin typeface="Bookman Old Style" pitchFamily="18" charset="0"/>
              </a:rPr>
              <a:t> веку: прилог познавању првобитног изгледа цркве Светог Ђорђа</a:t>
            </a:r>
            <a:r>
              <a:rPr lang="sr-Cyrl-RS" sz="2000" b="1" dirty="0" smtClean="0">
                <a:solidFill>
                  <a:srgbClr val="FFFF00"/>
                </a:solidFill>
                <a:latin typeface="Bookman Old Style" pitchFamily="18" charset="0"/>
              </a:rPr>
              <a:t>, ЗМСЛУ 44 (2016),147-175.</a:t>
            </a:r>
            <a:r>
              <a:rPr lang="en-U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Д. Војводић, </a:t>
            </a:r>
            <a:r>
              <a:rPr lang="sr-Cyrl-RS" sz="2000" b="1" i="1" dirty="0" smtClean="0">
                <a:solidFill>
                  <a:srgbClr val="FFFF00"/>
                </a:solidFill>
                <a:latin typeface="Bookman Old Style" pitchFamily="18" charset="0"/>
              </a:rPr>
              <a:t>Нови поглед на ктиторски натпис у Богородичиној цркви у Доцу код Студенице</a:t>
            </a:r>
            <a:r>
              <a:rPr lang="sr-Cyrl-RS" sz="2000" b="1" dirty="0" smtClean="0">
                <a:solidFill>
                  <a:srgbClr val="FFFF00"/>
                </a:solidFill>
                <a:latin typeface="Bookman Old Style" pitchFamily="18" charset="0"/>
              </a:rPr>
              <a:t>, Наша Прошлост 10 (2009), 59-67.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Д. Поповић, </a:t>
            </a:r>
            <a:r>
              <a:rPr lang="sr-Cyrl-RS" sz="2000" b="1" i="1" dirty="0" smtClean="0">
                <a:solidFill>
                  <a:srgbClr val="FFFF00"/>
                </a:solidFill>
                <a:latin typeface="Bookman Old Style" pitchFamily="18" charset="0"/>
              </a:rPr>
              <a:t>Пустињско монаштво у доба Бранковића</a:t>
            </a:r>
            <a:r>
              <a:rPr lang="sr-Cyrl-RS" sz="2000" b="1" dirty="0" smtClean="0">
                <a:solidFill>
                  <a:srgbClr val="FFFF00"/>
                </a:solidFill>
                <a:latin typeface="Bookman Old Style" pitchFamily="18" charset="0"/>
              </a:rPr>
              <a:t>, у:</a:t>
            </a:r>
            <a:r>
              <a:rPr lang="sr-Cyrl-RS" sz="2000" b="1" dirty="0" smtClean="0">
                <a:solidFill>
                  <a:srgbClr val="FFFF00"/>
                </a:solidFill>
                <a:latin typeface="Bookman Old Style" pitchFamily="18" charset="0"/>
              </a:rPr>
              <a:t> Пад српске Деспотовине 1459. године, Београд 2011</a:t>
            </a:r>
            <a:r>
              <a:rPr lang="sr-Cyrl-RS" sz="2000" b="1" dirty="0" smtClean="0">
                <a:solidFill>
                  <a:srgbClr val="FFFF00"/>
                </a:solidFill>
                <a:latin typeface="Bookman Old Style" pitchFamily="18" charset="0"/>
              </a:rPr>
              <a:t>, 117-135.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J. Erdeljan, </a:t>
            </a:r>
            <a:r>
              <a:rPr lang="sr-Latn-RS" sz="2000" b="1" i="1" dirty="0" smtClean="0">
                <a:solidFill>
                  <a:srgbClr val="FFFF00"/>
                </a:solidFill>
                <a:latin typeface="Bookman Old Style" pitchFamily="18" charset="0"/>
              </a:rPr>
              <a:t>A note on the ktetorship and contribution of women from Branković dynasty to cross-cultural connestions in late medieval and early modern Balkans</a:t>
            </a:r>
            <a:r>
              <a:rPr lang="sr-Latn-RS" sz="2000" b="1" dirty="0" smtClean="0">
                <a:solidFill>
                  <a:srgbClr val="FFFF00"/>
                </a:solidFill>
                <a:latin typeface="Bookman Old Style" pitchFamily="18" charset="0"/>
              </a:rPr>
              <a:t>, ZMSLU 44 (2016), 61-72. </a:t>
            </a:r>
            <a:r>
              <a:rPr lang="en-US" sz="2000" b="1" dirty="0" smtClean="0">
                <a:solidFill>
                  <a:srgbClr val="FFFF00"/>
                </a:solidFill>
                <a:latin typeface="Bookman Old Style" pitchFamily="18" charset="0"/>
              </a:rPr>
              <a:t>ACADEMIA.EDU</a:t>
            </a:r>
            <a:endParaRPr lang="sr-Latn-RS" sz="2000" b="1" dirty="0" smtClean="0">
              <a:solidFill>
                <a:srgbClr val="FFFF00"/>
              </a:solidFill>
              <a:latin typeface="Bookman Old Style" pitchFamily="18" charset="0"/>
            </a:endParaRPr>
          </a:p>
          <a:p>
            <a:pPr>
              <a:buFontTx/>
              <a:buChar char="-"/>
            </a:pPr>
            <a:r>
              <a:rPr lang="sr-Latn-RS" sz="2000" b="1" i="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J. Erdeljan, </a:t>
            </a:r>
            <a:r>
              <a:rPr lang="sr-Latn-RS" sz="2000" b="1" i="1" dirty="0" smtClean="0">
                <a:solidFill>
                  <a:srgbClr val="FFFF00"/>
                </a:solidFill>
                <a:latin typeface="Bookman Old Style" pitchFamily="18" charset="0"/>
              </a:rPr>
              <a:t>The Balkans and the Renaissance World</a:t>
            </a:r>
            <a:r>
              <a:rPr lang="sr-Latn-RS" sz="2000" b="1" dirty="0" smtClean="0">
                <a:solidFill>
                  <a:srgbClr val="FFFF00"/>
                </a:solidFill>
                <a:latin typeface="Bookman Old Style" pitchFamily="18" charset="0"/>
              </a:rPr>
              <a:t>, in: Byzantine and Post-Byzantine Art Crossing Borders (eds. E. Moutafov, I. Toth), Sofia 2018, 193-208. </a:t>
            </a:r>
            <a:r>
              <a:rPr lang="en-US" sz="2000" b="1" dirty="0" smtClean="0">
                <a:solidFill>
                  <a:srgbClr val="FFFF00"/>
                </a:solidFill>
                <a:latin typeface="Bookman Old Style" pitchFamily="18" charset="0"/>
              </a:rPr>
              <a:t>ACADEMIA.EDU</a:t>
            </a:r>
            <a:endParaRPr lang="sr-Latn-RS" sz="2000" b="1" dirty="0" smtClean="0">
              <a:solidFill>
                <a:srgbClr val="FFFF00"/>
              </a:solidFill>
              <a:latin typeface="Bookman Old Style" pitchFamily="18" charset="0"/>
            </a:endParaRPr>
          </a:p>
          <a:p>
            <a:pPr>
              <a:buFontTx/>
              <a:buChar char="-"/>
            </a:pPr>
            <a:r>
              <a:rPr lang="sr-Latn-RS" sz="2000" b="1" i="1" dirty="0" smtClean="0">
                <a:solidFill>
                  <a:srgbClr val="FFFF00"/>
                </a:solidFill>
                <a:latin typeface="Bookman Old Style" pitchFamily="18" charset="0"/>
              </a:rPr>
              <a:t> </a:t>
            </a:r>
            <a:r>
              <a:rPr lang="sr-Latn-RS" sz="2000" b="1" i="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С. Пејић, </a:t>
            </a:r>
            <a:r>
              <a:rPr lang="sr-Cyrl-RS" sz="2000" b="1" i="1" dirty="0" smtClean="0">
                <a:solidFill>
                  <a:srgbClr val="FFFF00"/>
                </a:solidFill>
                <a:latin typeface="Bookman Old Style" pitchFamily="18" charset="0"/>
              </a:rPr>
              <a:t>Уметност српских земаља у првом столећу османске владавине</a:t>
            </a:r>
            <a:r>
              <a:rPr lang="sr-Cyrl-RS" sz="2000" b="1" dirty="0" smtClean="0">
                <a:solidFill>
                  <a:srgbClr val="FFFF00"/>
                </a:solidFill>
                <a:latin typeface="Bookman Old Style" pitchFamily="18" charset="0"/>
              </a:rPr>
              <a:t>, у: </a:t>
            </a:r>
            <a:r>
              <a:rPr lang="sr-Cyrl-RS" sz="2000" b="1" dirty="0" smtClean="0">
                <a:solidFill>
                  <a:srgbClr val="FFFF00"/>
                </a:solidFill>
                <a:latin typeface="Bookman Old Style" pitchFamily="18" charset="0"/>
              </a:rPr>
              <a:t>Византијско наслеђе и српска уметност </a:t>
            </a:r>
            <a:r>
              <a:rPr lang="en-US" sz="2000" b="1"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(ур. Д. Војводић, Д. Поповић</a:t>
            </a:r>
            <a:r>
              <a:rPr lang="sr-Cyrl-RS" sz="2000" b="1" dirty="0" smtClean="0">
                <a:solidFill>
                  <a:srgbClr val="FFFF00"/>
                </a:solidFill>
                <a:latin typeface="Bookman Old Style" pitchFamily="18" charset="0"/>
              </a:rPr>
              <a:t>), Београд</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2016,</a:t>
            </a:r>
            <a:r>
              <a:rPr lang="en-US" sz="2000" b="1" dirty="0" smtClean="0">
                <a:solidFill>
                  <a:srgbClr val="FFFF00"/>
                </a:solidFill>
                <a:latin typeface="Bookman Old Style" pitchFamily="18" charset="0"/>
              </a:rPr>
              <a:t>457</a:t>
            </a:r>
            <a:r>
              <a:rPr lang="sr-Cyrl-RS" sz="2000" b="1" dirty="0" smtClean="0">
                <a:solidFill>
                  <a:srgbClr val="FFFF00"/>
                </a:solidFill>
                <a:latin typeface="Bookman Old Style" pitchFamily="18" charset="0"/>
              </a:rPr>
              <a:t>-476. </a:t>
            </a:r>
            <a:r>
              <a:rPr lang="en-US" sz="2000" b="1" dirty="0" smtClean="0">
                <a:solidFill>
                  <a:srgbClr val="FFFF00"/>
                </a:solidFill>
                <a:latin typeface="Bookman Old Style" pitchFamily="18" charset="0"/>
              </a:rPr>
              <a:t>ACADEMIA.EDU</a:t>
            </a:r>
            <a:r>
              <a:rPr lang="sr-Latn-RS" sz="2000" b="1" i="1" dirty="0" smtClean="0">
                <a:solidFill>
                  <a:srgbClr val="FFFF00"/>
                </a:solidFill>
                <a:latin typeface="Bookman Old Style" pitchFamily="18" charset="0"/>
              </a:rPr>
              <a:t> </a:t>
            </a:r>
            <a:r>
              <a:rPr lang="sr-Cyrl-RS" sz="2000" b="1" i="1" dirty="0" smtClean="0">
                <a:solidFill>
                  <a:srgbClr val="FFFF00"/>
                </a:solidFill>
                <a:latin typeface="Bookman Old Style" pitchFamily="18" charset="0"/>
              </a:rPr>
              <a:t>        </a:t>
            </a:r>
            <a:r>
              <a:rPr lang="sr-Latn-RS" sz="2000" b="1" i="1" dirty="0" smtClean="0">
                <a:solidFill>
                  <a:srgbClr val="FFFF00"/>
                </a:solidFill>
                <a:latin typeface="Bookman Old Style" pitchFamily="18" charset="0"/>
              </a:rPr>
              <a:t> </a:t>
            </a:r>
            <a:r>
              <a:rPr lang="sr-Cyrl-RS" sz="2000" b="1" i="1" dirty="0" smtClean="0">
                <a:solidFill>
                  <a:srgbClr val="FFFF00"/>
                </a:solidFill>
                <a:latin typeface="Bookman Old Style" pitchFamily="18" charset="0"/>
              </a:rPr>
              <a:t>      </a:t>
            </a:r>
            <a:endParaRPr lang="sr-Cyrl-RS" sz="2000" b="1" i="1" dirty="0" smtClean="0">
              <a:solidFill>
                <a:srgbClr val="FFFF00"/>
              </a:solidFill>
              <a:latin typeface="Bookman Old Style" pitchFamily="18" charset="0"/>
            </a:endParaRPr>
          </a:p>
        </p:txBody>
      </p:sp>
      <p:sp>
        <p:nvSpPr>
          <p:cNvPr id="3" name="Rectangle 2"/>
          <p:cNvSpPr/>
          <p:nvPr/>
        </p:nvSpPr>
        <p:spPr>
          <a:xfrm>
            <a:off x="0" y="0"/>
            <a:ext cx="7391400" cy="400110"/>
          </a:xfrm>
          <a:prstGeom prst="rect">
            <a:avLst/>
          </a:prstGeom>
        </p:spPr>
        <p:txBody>
          <a:bodyPr wrap="square">
            <a:spAutoFit/>
          </a:bodyPr>
          <a:lstStyle/>
          <a:p>
            <a:r>
              <a:rPr lang="sr-Cyrl-RS" sz="2000" b="1" u="sng" dirty="0" smtClean="0">
                <a:solidFill>
                  <a:srgbClr val="FFFF00"/>
                </a:solidFill>
                <a:latin typeface="Bookman Old Style" pitchFamily="18" charset="0"/>
              </a:rPr>
              <a:t>Препоручена литература, уз обавезну, </a:t>
            </a:r>
            <a:r>
              <a:rPr lang="sr-Cyrl-RS" sz="2000" b="1" u="sng" dirty="0" smtClean="0">
                <a:solidFill>
                  <a:srgbClr val="FFFF00"/>
                </a:solidFill>
                <a:latin typeface="Bookman Old Style" pitchFamily="18" charset="0"/>
              </a:rPr>
              <a:t>СТР.2:</a:t>
            </a:r>
            <a:endParaRPr lang="sr-Cyrl-RS" sz="2000" b="1" u="sng" dirty="0" smtClean="0">
              <a:solidFill>
                <a:srgbClr val="FFFF00"/>
              </a:solidFill>
              <a:latin typeface="Bookman Old Style"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938992"/>
          </a:xfrm>
          <a:prstGeom prst="rect">
            <a:avLst/>
          </a:prstGeom>
        </p:spPr>
        <p:txBody>
          <a:bodyPr wrap="square">
            <a:spAutoFit/>
          </a:bodyPr>
          <a:lstStyle/>
          <a:p>
            <a:r>
              <a:rPr lang="sr-Cyrl-RS" sz="2000" b="1" u="sng" dirty="0" smtClean="0">
                <a:solidFill>
                  <a:srgbClr val="FFFF00"/>
                </a:solidFill>
                <a:latin typeface="Bookman Old Style" pitchFamily="18" charset="0"/>
              </a:rPr>
              <a:t>Препоручена литература, уз обавезну, СТР.2</a:t>
            </a:r>
            <a:r>
              <a:rPr lang="sr-Cyrl-RS" sz="2000" b="1" u="sng" dirty="0" smtClean="0">
                <a:solidFill>
                  <a:srgbClr val="FFFF00"/>
                </a:solidFill>
                <a:latin typeface="Bookman Old Style" pitchFamily="18" charset="0"/>
              </a:rPr>
              <a:t>:</a:t>
            </a:r>
          </a:p>
          <a:p>
            <a:endParaRPr lang="sr-Cyrl-RS" sz="2000" b="1" u="sng"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М. Спремић, </a:t>
            </a:r>
            <a:r>
              <a:rPr lang="sr-Cyrl-RS" sz="2000" b="1" i="1" dirty="0" smtClean="0">
                <a:solidFill>
                  <a:srgbClr val="FFFF00"/>
                </a:solidFill>
                <a:latin typeface="Bookman Old Style" pitchFamily="18" charset="0"/>
              </a:rPr>
              <a:t>Деспот Лазар Бранковић</a:t>
            </a:r>
            <a:r>
              <a:rPr lang="sr-Cyrl-RS" sz="2000" b="1" dirty="0" smtClean="0">
                <a:solidFill>
                  <a:srgbClr val="FFFF00"/>
                </a:solidFill>
                <a:latin typeface="Bookman Old Style" pitchFamily="18" charset="0"/>
              </a:rPr>
              <a:t>, ЗРВИ 50 (2013), 899-912. </a:t>
            </a:r>
            <a:r>
              <a:rPr lang="en-US" sz="2000" b="1" dirty="0" smtClean="0">
                <a:solidFill>
                  <a:srgbClr val="FFFF00"/>
                </a:solidFill>
                <a:latin typeface="Bookman Old Style" pitchFamily="18" charset="0"/>
              </a:rPr>
              <a:t>DOISERBIA</a:t>
            </a:r>
          </a:p>
          <a:p>
            <a:r>
              <a:rPr lang="sr-Cyrl-RS" sz="2000" b="1" i="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Б. Цветковић, </a:t>
            </a:r>
            <a:r>
              <a:rPr lang="sr-Cyrl-RS" sz="2000" b="1" i="1" dirty="0" smtClean="0">
                <a:solidFill>
                  <a:srgbClr val="FFFF00"/>
                </a:solidFill>
                <a:latin typeface="Bookman Old Style" pitchFamily="18" charset="0"/>
              </a:rPr>
              <a:t>Панагијар деспотице Барбаре Франкопан</a:t>
            </a:r>
            <a:r>
              <a:rPr lang="sr-Cyrl-RS" sz="2000" b="1" dirty="0" smtClean="0">
                <a:solidFill>
                  <a:srgbClr val="FFFF00"/>
                </a:solidFill>
                <a:latin typeface="Bookman Old Style" pitchFamily="18" charset="0"/>
              </a:rPr>
              <a:t>, Зограф 42 (2018), 119-138. </a:t>
            </a:r>
            <a:r>
              <a:rPr lang="en-US" sz="2000" b="1" dirty="0" smtClean="0">
                <a:solidFill>
                  <a:srgbClr val="FFFF00"/>
                </a:solidFill>
                <a:latin typeface="Bookman Old Style" pitchFamily="18" charset="0"/>
              </a:rPr>
              <a:t>ACADEMIA.EDU</a:t>
            </a:r>
            <a:endParaRPr lang="sr-Cyrl-RS" sz="2000" b="1" i="1" dirty="0" smtClean="0">
              <a:solidFill>
                <a:srgbClr val="FFFF00"/>
              </a:solidFill>
              <a:latin typeface="Bookman Old Style"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438400"/>
            <a:ext cx="8686800" cy="769441"/>
          </a:xfrm>
          <a:prstGeom prst="rect">
            <a:avLst/>
          </a:prstGeom>
          <a:noFill/>
        </p:spPr>
        <p:txBody>
          <a:bodyPr wrap="square" rtlCol="0">
            <a:spAutoFit/>
          </a:bodyPr>
          <a:lstStyle/>
          <a:p>
            <a:r>
              <a:rPr lang="en-US" sz="2000" b="1" dirty="0" smtClean="0">
                <a:solidFill>
                  <a:srgbClr val="FFFF00"/>
                </a:solidFill>
                <a:latin typeface="Bookman Old Style" pitchFamily="18" charset="0"/>
              </a:rPr>
              <a:t>                                     </a:t>
            </a:r>
          </a:p>
          <a:p>
            <a:r>
              <a:rPr lang="en-U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                                   </a:t>
            </a:r>
            <a:r>
              <a:rPr lang="sr-Cyrl-RS" sz="2400" b="1" dirty="0" smtClean="0">
                <a:solidFill>
                  <a:srgbClr val="FFFF00"/>
                </a:solidFill>
                <a:latin typeface="Bookman Old Style" pitchFamily="18" charset="0"/>
              </a:rPr>
              <a:t>КРАЈ КУРСА</a:t>
            </a:r>
            <a:endParaRPr lang="en-US" sz="2000" b="1" dirty="0">
              <a:solidFill>
                <a:srgbClr val="FFFF00"/>
              </a:solidFill>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ЗАПОЧЕТА 1428.Г, СМЕДЕРЕВСКА ТВРЂАВА ПОСТАВЉЕНА ЈЕ НА ДОБРО ИЗАБРАНО МЕСТО НА УШЋУ ЈЕЗАВЕ У ДУНАВ, ТАКО ДА ЈЕ СВОЈИМ ВЕЛИКИМ ТРОУГАОНИМ ОПСЕГОМ ОБЕЗБЕЂИВАЛА ПРОСТОР КАКО С КОПНА ТАКО И С ВОДЕ, А ИСТОВРЕМЕНО ДАВАЛА МОГУЋНОСТ ПРЕЛАСКА РЕКЕ НА УГАРСКЕ ПОСЕДЕ. СВАКИ ОД БЕДЕМА ДУГАЧАК ЈЕ ПРИБЛИЖНО ОКО 500 МЕТАРА. У СЕВЕРНОМ ТЕМЕНУ ДО 1430.Г. БИО ЈЕ СМЕШТЕН ПОСЕБНО ОГРАЂЕН </a:t>
            </a:r>
            <a:r>
              <a:rPr lang="sr-Cyrl-RS" sz="2000" b="1" i="1" dirty="0" smtClean="0">
                <a:solidFill>
                  <a:srgbClr val="FFFF00"/>
                </a:solidFill>
                <a:latin typeface="Bookman Old Style" pitchFamily="18" charset="0"/>
              </a:rPr>
              <a:t>МАЛИ ГРАД</a:t>
            </a:r>
            <a:r>
              <a:rPr lang="sr-Cyrl-RS" sz="2000" b="1" dirty="0" smtClean="0">
                <a:solidFill>
                  <a:srgbClr val="FFFF00"/>
                </a:solidFill>
                <a:latin typeface="Bookman Old Style" pitchFamily="18" charset="0"/>
              </a:rPr>
              <a:t> КАО МЕСТО ПРЕБИВАЛИШТА ВЛАДАРА. ИЗГРАДЊА ЈЕ ИЗВОЂЕНА ПОД НАДЗОРОМ ТОМЕ КАНТАКУЗИНА, БРАТА ДЕСПОТОВЕ СУПРУГЕ </a:t>
            </a:r>
            <a:r>
              <a:rPr lang="sr-Cyrl-RS" sz="2000" b="1" u="sng" dirty="0" smtClean="0">
                <a:solidFill>
                  <a:srgbClr val="FFFF00"/>
                </a:solidFill>
                <a:latin typeface="Bookman Old Style" pitchFamily="18" charset="0"/>
              </a:rPr>
              <a:t>ИРИНЕ КАНТАКУЗИН </a:t>
            </a:r>
            <a:r>
              <a:rPr lang="sr-Cyrl-RS" sz="2000" b="1" dirty="0" smtClean="0">
                <a:solidFill>
                  <a:srgbClr val="FFFF00"/>
                </a:solidFill>
                <a:latin typeface="Bookman Old Style" pitchFamily="18" charset="0"/>
              </a:rPr>
              <a:t>(“ПРОКЛЕТЕ ЈЕРИНЕ)” КОЈА ЈЕ БИЛА РОЂАКА ВИЗАНТИЈСКОГ ЦАРА ЈОВАНА </a:t>
            </a:r>
            <a:r>
              <a:rPr lang="en-US" sz="2000" b="1" dirty="0" smtClean="0">
                <a:solidFill>
                  <a:srgbClr val="FFFF00"/>
                </a:solidFill>
                <a:latin typeface="Bookman Old Style" pitchFamily="18" charset="0"/>
              </a:rPr>
              <a:t>VI</a:t>
            </a:r>
            <a:r>
              <a:rPr lang="sr-Cyrl-RS" sz="2000" b="1" dirty="0" smtClean="0">
                <a:solidFill>
                  <a:srgbClr val="FFFF00"/>
                </a:solidFill>
                <a:latin typeface="Bookman Old Style" pitchFamily="18" charset="0"/>
              </a:rPr>
              <a:t> КАНТАКУЗИНА ИЗ ДУШАНОВОГ ВРЕМЕНА. ПОСЛЕ ВЛАДАРСКОГ БОРАВИШТА,  ОБРАЗОВАН ЈЕ ЗНАТНО ВЕЋИ ПРОСТОР </a:t>
            </a:r>
            <a:r>
              <a:rPr lang="sr-Cyrl-RS" sz="2000" b="1" i="1" dirty="0" smtClean="0">
                <a:solidFill>
                  <a:srgbClr val="FFFF00"/>
                </a:solidFill>
                <a:latin typeface="Bookman Old Style" pitchFamily="18" charset="0"/>
              </a:rPr>
              <a:t>ВЕЛИКОГ ГРАДА</a:t>
            </a:r>
            <a:r>
              <a:rPr lang="sr-Cyrl-RS" sz="2000" b="1" dirty="0" smtClean="0">
                <a:solidFill>
                  <a:srgbClr val="FFFF00"/>
                </a:solidFill>
                <a:latin typeface="Bookman Old Style" pitchFamily="18" charset="0"/>
              </a:rPr>
              <a:t>.</a:t>
            </a:r>
            <a:r>
              <a:rPr lang="sr-Cyrl-RS" sz="2000" b="1" dirty="0" smtClean="0">
                <a:solidFill>
                  <a:srgbClr val="FFFF00"/>
                </a:solidFill>
                <a:latin typeface="Bookman Old Style" pitchFamily="18" charset="0"/>
              </a:rPr>
              <a:t> КОНЦЕПТ СМЕДЕРЕВСКЕ ТВРЂАВЕ БИО ЈЕ ИЗВЕДЕН ПО УГЛЕДУ НА ЦАРИГРАДСКЕ БЕДЕМЕ, И ЗА ТО ВРЕМЕ ТВРЂАВА ЈЕ БИЛА ЈЕДНА ОД НАЈЈАЧИХ НА ТЛУ ЕВРОПЕ, НО ИПАК ИЗГРАЂЕНА ЗА РАТОВАЊЕ ХЛАДНИМ ОРУЖЈЕМ ИАКО ЈЕ ВАТРЕНО ВЕЋ БИЛО УВЕЛИКО КОРИШЋЕНО. ТВРЂАВА ЈЕ НАКОН ПРОПАСТИ СРБИЈЕ ПРЕТРПЕЛА НЕВЕЛИКЕ ПРЕПРАВКЕ, ДА БИ НАЈОЗБИЉНИЈЕ БИЛА ОШТЕЋЕНА У ЕКСПЛОЗИЈИ МУНИЦИЈЕ ТОКОМ ДРУГОГ СВЕТСКОГ РАТА.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9 10MORAVSKA SRBIJA\0DJURDJE BRANKOVIC\SMEDEREVO TVRDJAVA\unnamed.jpg"/>
          <p:cNvPicPr>
            <a:picLocks noChangeAspect="1" noChangeArrowheads="1"/>
          </p:cNvPicPr>
          <p:nvPr/>
        </p:nvPicPr>
        <p:blipFill>
          <a:blip r:embed="rId2" cstate="print"/>
          <a:srcRect/>
          <a:stretch>
            <a:fillRect/>
          </a:stretch>
        </p:blipFill>
        <p:spPr bwMode="auto">
          <a:xfrm>
            <a:off x="-1" y="0"/>
            <a:ext cx="9144001" cy="6400800"/>
          </a:xfrm>
          <a:prstGeom prst="rect">
            <a:avLst/>
          </a:prstGeom>
          <a:noFill/>
        </p:spPr>
      </p:pic>
      <p:sp>
        <p:nvSpPr>
          <p:cNvPr id="3" name="TextBox 2"/>
          <p:cNvSpPr txBox="1"/>
          <p:nvPr/>
        </p:nvSpPr>
        <p:spPr>
          <a:xfrm>
            <a:off x="304800" y="6457890"/>
            <a:ext cx="88392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СМЕДЕРЕВСКИ ГРАД, ПОГЛЕД НА ЦЕЛОКУПНИ КОМПЛЕКС</a:t>
            </a:r>
            <a:endParaRPr lang="en-US" sz="2000" b="1" dirty="0">
              <a:solidFill>
                <a:srgbClr val="FFFF00"/>
              </a:solidFill>
              <a:latin typeface="Bookman Old Style" pitchFamily="18" charset="0"/>
            </a:endParaRPr>
          </a:p>
        </p:txBody>
      </p:sp>
      <p:cxnSp>
        <p:nvCxnSpPr>
          <p:cNvPr id="5" name="Straight Arrow Connector 4"/>
          <p:cNvCxnSpPr/>
          <p:nvPr/>
        </p:nvCxnSpPr>
        <p:spPr>
          <a:xfrm flipH="1" flipV="1">
            <a:off x="5181600" y="3581400"/>
            <a:ext cx="1219200" cy="13716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57800" y="5029200"/>
            <a:ext cx="3657600" cy="646331"/>
          </a:xfrm>
          <a:prstGeom prst="rect">
            <a:avLst/>
          </a:prstGeom>
          <a:noFill/>
        </p:spPr>
        <p:txBody>
          <a:bodyPr wrap="square" rtlCol="0">
            <a:spAutoFit/>
          </a:bodyPr>
          <a:lstStyle/>
          <a:p>
            <a:pPr algn="ctr"/>
            <a:r>
              <a:rPr lang="sr-Cyrl-RS" b="1" dirty="0" smtClean="0">
                <a:solidFill>
                  <a:srgbClr val="FFFF00"/>
                </a:solidFill>
                <a:latin typeface="Bookman Old Style" pitchFamily="18" charset="0"/>
              </a:rPr>
              <a:t>ОТКРИВЕНИ ОСТАЦИ ДВОРСКЕ ЦРКВЕ</a:t>
            </a:r>
            <a:endParaRPr lang="en-US"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1 SRBIJA PREDAVANJA\9 10MORAVSKA SRBIJA\0DJURDJE BRANKOVIC\SMEDEREVO TVRDJAVA\1280px-Smederevska_tvrđava,_opšti_izgled.jpg"/>
          <p:cNvPicPr>
            <a:picLocks noChangeAspect="1" noChangeArrowheads="1"/>
          </p:cNvPicPr>
          <p:nvPr/>
        </p:nvPicPr>
        <p:blipFill>
          <a:blip r:embed="rId2" cstate="print"/>
          <a:srcRect/>
          <a:stretch>
            <a:fillRect/>
          </a:stretch>
        </p:blipFill>
        <p:spPr bwMode="auto">
          <a:xfrm>
            <a:off x="-1" y="0"/>
            <a:ext cx="9144001" cy="5334000"/>
          </a:xfrm>
          <a:prstGeom prst="rect">
            <a:avLst/>
          </a:prstGeom>
          <a:noFill/>
        </p:spPr>
      </p:pic>
      <p:sp>
        <p:nvSpPr>
          <p:cNvPr id="3" name="TextBox 2"/>
          <p:cNvSpPr txBox="1"/>
          <p:nvPr/>
        </p:nvSpPr>
        <p:spPr>
          <a:xfrm>
            <a:off x="152400" y="5410200"/>
            <a:ext cx="86868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СМЕДЕРЕВСКИ ГРАД, БЕДЕМИ СА КУЛАМА НА ЈУЖНОЈ СТРАНИ УНУТРАШЊЕГ ОДБРАМБЕНОГ ПОЈАСА </a:t>
            </a:r>
            <a:r>
              <a:rPr lang="sr-Cyrl-RS" sz="2000" b="1" i="1" dirty="0" smtClean="0">
                <a:solidFill>
                  <a:srgbClr val="FFFF00"/>
                </a:solidFill>
                <a:latin typeface="Bookman Old Style" pitchFamily="18" charset="0"/>
              </a:rPr>
              <a:t>МАЛОГ ГРАДА-ЗАМКА</a:t>
            </a:r>
            <a:r>
              <a:rPr lang="sr-Cyrl-RS" sz="2000" b="1" dirty="0" smtClean="0">
                <a:solidFill>
                  <a:srgbClr val="FFFF00"/>
                </a:solidFill>
                <a:latin typeface="Bookman Old Style" pitchFamily="18" charset="0"/>
              </a:rPr>
              <a:t>. НА КУЛИ 4 ОБЕЛЕЖЕН ЈЕ НАТПИС О ИЗГРАДЊИ ИЗВЕДЕН ПО УЗОРУ НА ЦАРИГРАДСКЕ БЕДЕМЕ </a:t>
            </a:r>
            <a:endParaRPr lang="en-US" sz="2000" b="1" dirty="0">
              <a:solidFill>
                <a:srgbClr val="FFFF00"/>
              </a:solidFill>
              <a:latin typeface="Bookman Old Style" pitchFamily="18" charset="0"/>
            </a:endParaRPr>
          </a:p>
        </p:txBody>
      </p:sp>
      <p:cxnSp>
        <p:nvCxnSpPr>
          <p:cNvPr id="5" name="Straight Arrow Connector 4"/>
          <p:cNvCxnSpPr/>
          <p:nvPr/>
        </p:nvCxnSpPr>
        <p:spPr>
          <a:xfrm flipH="1" flipV="1">
            <a:off x="7010400" y="2362200"/>
            <a:ext cx="533400" cy="7620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descr="C:\Users\Ivan\Videos\Desktop\001 SRBIJA PREDAVANJA\9 10MORAVSKA SRBIJA\0DJURDJE BRANKOVIC\SMEDEREVO TVRDJAVA\Untitled (2).jpg"/>
          <p:cNvPicPr>
            <a:picLocks noChangeAspect="1" noChangeArrowheads="1"/>
          </p:cNvPicPr>
          <p:nvPr/>
        </p:nvPicPr>
        <p:blipFill>
          <a:blip r:embed="rId3" cstate="print"/>
          <a:srcRect/>
          <a:stretch>
            <a:fillRect/>
          </a:stretch>
        </p:blipFill>
        <p:spPr bwMode="auto">
          <a:xfrm>
            <a:off x="6400800" y="3257808"/>
            <a:ext cx="2743200" cy="20543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9 10MORAVSKA SRBIJA\0DJURDJE BRANKOVIC\SMEDEREVO TVRDJAVA\c4a7196ad7e1861a16d7a4f3bae5bc68.jpg"/>
          <p:cNvPicPr>
            <a:picLocks noChangeAspect="1" noChangeArrowheads="1"/>
          </p:cNvPicPr>
          <p:nvPr/>
        </p:nvPicPr>
        <p:blipFill>
          <a:blip r:embed="rId2" cstate="print"/>
          <a:srcRect/>
          <a:stretch>
            <a:fillRect/>
          </a:stretch>
        </p:blipFill>
        <p:spPr bwMode="auto">
          <a:xfrm>
            <a:off x="-1" y="0"/>
            <a:ext cx="9151147" cy="6096000"/>
          </a:xfrm>
          <a:prstGeom prst="rect">
            <a:avLst/>
          </a:prstGeom>
          <a:noFill/>
        </p:spPr>
      </p:pic>
      <p:sp>
        <p:nvSpPr>
          <p:cNvPr id="3" name="TextBox 2"/>
          <p:cNvSpPr txBox="1"/>
          <p:nvPr/>
        </p:nvSpPr>
        <p:spPr>
          <a:xfrm>
            <a:off x="152400" y="61722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СМЕДЕРЕВСКИ ГРАД, ПОГЛЕД НА РЕЗИДЕНЦИЈАЛНИ, ПОСЕБНО БРАЊЕНИ ДЕО КОМПЛЕКСА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01 SRBIJA PREDAVANJA\9 10MORAVSKA SRBIJA\0DJURDJE BRANKOVIC\SMEDEREVO TVRDJAVA\GLAVNA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5334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СМЕДЕРЕВСКИ ГРАД, СПРАТНА ДВОРАНА У РЕЗИДЕНЦИЈАЛНОМ ДЕЛУ </a:t>
            </a:r>
            <a:r>
              <a:rPr lang="sr-Cyrl-RS" sz="2000" b="1" i="1" dirty="0" smtClean="0">
                <a:solidFill>
                  <a:srgbClr val="FFFF00"/>
                </a:solidFill>
                <a:latin typeface="Bookman Old Style" pitchFamily="18" charset="0"/>
              </a:rPr>
              <a:t>МАЛОГ ГРАДА-ЗАМКА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van\Videos\Desktop\001 SRBIJA PREDAVANJA\9 10MORAVSKA SRBIJA\0DJURDJE BRANKOVIC\SMEDEREVO TVRDJAVA\Untitl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28600" y="5943600"/>
            <a:ext cx="8763000" cy="707886"/>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СМЕДЕРЕВСКИ ГРАД, РЕКОНСТРУКЦИЈА ИЗГЛЕДА </a:t>
            </a:r>
            <a:r>
              <a:rPr lang="sr-Cyrl-RS" sz="2000" b="1" i="1" dirty="0" smtClean="0">
                <a:solidFill>
                  <a:srgbClr val="FF0000"/>
                </a:solidFill>
                <a:latin typeface="Bookman Old Style" pitchFamily="18" charset="0"/>
              </a:rPr>
              <a:t>ЗАМКА</a:t>
            </a:r>
            <a:r>
              <a:rPr lang="sr-Cyrl-RS" sz="2000" b="1" dirty="0" smtClean="0">
                <a:solidFill>
                  <a:srgbClr val="FF0000"/>
                </a:solidFill>
                <a:latin typeface="Bookman Old Style" pitchFamily="18" charset="0"/>
              </a:rPr>
              <a:t>, ВЛАДАРСКОГ КОМПЛЕКСА (према М. Поповићу)</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2775</Words>
  <Application>Microsoft Office PowerPoint</Application>
  <PresentationFormat>On-screen Show (4:3)</PresentationFormat>
  <Paragraphs>58</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dc:creator>
  <cp:lastModifiedBy>Ivan</cp:lastModifiedBy>
  <cp:revision>65</cp:revision>
  <dcterms:created xsi:type="dcterms:W3CDTF">2020-05-13T18:26:16Z</dcterms:created>
  <dcterms:modified xsi:type="dcterms:W3CDTF">2020-05-14T17:16:50Z</dcterms:modified>
</cp:coreProperties>
</file>