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72AFBA1-7508-41D7-804C-BAEC0ED53AB1}" type="datetimeFigureOut">
              <a:rPr lang="en-US" smtClean="0"/>
              <a:pPr/>
              <a:t>3/31/2020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70083D1-45AF-464E-8338-41F41079B8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2AFBA1-7508-41D7-804C-BAEC0ED53AB1}"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3D1-45AF-464E-8338-41F41079B8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72AFBA1-7508-41D7-804C-BAEC0ED53AB1}" type="datetimeFigureOut">
              <a:rPr lang="en-US" smtClean="0"/>
              <a:pPr/>
              <a:t>3/31/2020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70083D1-45AF-464E-8338-41F41079B8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2AFBA1-7508-41D7-804C-BAEC0ED53AB1}"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2AFBA1-7508-41D7-804C-BAEC0ED53AB1}" type="datetimeFigureOut">
              <a:rPr lang="en-US" smtClean="0"/>
              <a:pPr/>
              <a:t>3/31/2020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70083D1-45AF-464E-8338-41F41079B83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72AFBA1-7508-41D7-804C-BAEC0ED53AB1}" type="datetimeFigureOut">
              <a:rPr lang="en-US" smtClean="0"/>
              <a:pPr/>
              <a:t>3/31/2020</a:t>
            </a:fld>
            <a:endParaRPr lang="en-US"/>
          </a:p>
        </p:txBody>
      </p:sp>
      <p:sp>
        <p:nvSpPr>
          <p:cNvPr id="10" name="Slide Number Placeholder 9"/>
          <p:cNvSpPr>
            <a:spLocks noGrp="1"/>
          </p:cNvSpPr>
          <p:nvPr>
            <p:ph type="sldNum" sz="quarter" idx="16"/>
          </p:nvPr>
        </p:nvSpPr>
        <p:spPr/>
        <p:txBody>
          <a:bodyPr rtlCol="0"/>
          <a:lstStyle/>
          <a:p>
            <a:fld id="{170083D1-45AF-464E-8338-41F41079B83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72AFBA1-7508-41D7-804C-BAEC0ED53AB1}" type="datetimeFigureOut">
              <a:rPr lang="en-US" smtClean="0"/>
              <a:pPr/>
              <a:t>3/31/2020</a:t>
            </a:fld>
            <a:endParaRPr lang="en-US"/>
          </a:p>
        </p:txBody>
      </p:sp>
      <p:sp>
        <p:nvSpPr>
          <p:cNvPr id="12" name="Slide Number Placeholder 11"/>
          <p:cNvSpPr>
            <a:spLocks noGrp="1"/>
          </p:cNvSpPr>
          <p:nvPr>
            <p:ph type="sldNum" sz="quarter" idx="16"/>
          </p:nvPr>
        </p:nvSpPr>
        <p:spPr/>
        <p:txBody>
          <a:bodyPr rtlCol="0"/>
          <a:lstStyle/>
          <a:p>
            <a:fld id="{170083D1-45AF-464E-8338-41F41079B83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2AFBA1-7508-41D7-804C-BAEC0ED53AB1}"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AFBA1-7508-41D7-804C-BAEC0ED53AB1}"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70083D1-45AF-464E-8338-41F41079B8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2AFBA1-7508-41D7-804C-BAEC0ED53AB1}"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72AFBA1-7508-41D7-804C-BAEC0ED53AB1}" type="datetimeFigureOut">
              <a:rPr lang="en-US" smtClean="0"/>
              <a:pPr/>
              <a:t>3/31/2020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70083D1-45AF-464E-8338-41F41079B83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72AFBA1-7508-41D7-804C-BAEC0ED53AB1}" type="datetimeFigureOut">
              <a:rPr lang="en-US" smtClean="0"/>
              <a:pPr/>
              <a:t>3/31/2020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70083D1-45AF-464E-8338-41F41079B8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britishlibrary.typepad.co.uk/digitisedmanuscripts/2014/01/the-three-living-and-the-three-dead.html" TargetMode="External"/><Relationship Id="rId1" Type="http://schemas.openxmlformats.org/officeDocument/2006/relationships/slideLayout" Target="../slideLayouts/slideLayout7.xml"/><Relationship Id="rId4" Type="http://schemas.openxmlformats.org/officeDocument/2006/relationships/hyperlink" Target="https://www.bl.uk/manuscripts/FullDisplay.aspx?ref=Arundel_MS_83&amp;index=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SXusmVGGI" TargetMode="External"/><Relationship Id="rId2" Type="http://schemas.openxmlformats.org/officeDocument/2006/relationships/hyperlink" Target="https://www.youtube.com/watch?v=mbkoDRurLc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khanacademy.org/humanities/ap-art-history/early-europe-and-colonial-americas/medieval-europe-islamic-world/v/roettgen-piet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CS" sz="2000" dirty="0" smtClean="0"/>
              <a:t>Opšta istorija umetnosti srednjeg veka</a:t>
            </a:r>
            <a:br>
              <a:rPr lang="sr-Latn-CS" sz="2000" dirty="0" smtClean="0"/>
            </a:br>
            <a:r>
              <a:rPr lang="sr-Latn-CS" sz="2000" dirty="0" smtClean="0"/>
              <a:t/>
            </a:r>
            <a:br>
              <a:rPr lang="sr-Latn-CS" sz="2000" dirty="0" smtClean="0"/>
            </a:br>
            <a:r>
              <a:rPr lang="sr-Latn-CS" sz="2800" dirty="0" smtClean="0"/>
              <a:t>zapadna evropa u poznom srednjem veku.</a:t>
            </a:r>
            <a:br>
              <a:rPr lang="sr-Latn-CS" sz="2800" dirty="0" smtClean="0"/>
            </a:br>
            <a:r>
              <a:rPr lang="sr-Latn-CS" sz="2800" dirty="0" smtClean="0"/>
              <a:t>Nove teme i nova ikonografska rešenja</a:t>
            </a:r>
            <a:endParaRPr lang="en-US" sz="2000" dirty="0"/>
          </a:p>
        </p:txBody>
      </p:sp>
      <p:sp>
        <p:nvSpPr>
          <p:cNvPr id="3" name="Subtitle 2"/>
          <p:cNvSpPr>
            <a:spLocks noGrp="1"/>
          </p:cNvSpPr>
          <p:nvPr>
            <p:ph type="subTitle" idx="1"/>
          </p:nvPr>
        </p:nvSpPr>
        <p:spPr/>
        <p:txBody>
          <a:bodyPr/>
          <a:lstStyle/>
          <a:p>
            <a:r>
              <a:rPr lang="sr-Latn-CS" dirty="0" smtClean="0"/>
              <a:t>prof. dr Jelena Erdeljan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itory_tomb_-_1435-40-512x650.jpg"/>
          <p:cNvPicPr>
            <a:picLocks noChangeAspect="1"/>
          </p:cNvPicPr>
          <p:nvPr/>
        </p:nvPicPr>
        <p:blipFill>
          <a:blip r:embed="rId2" cstate="print"/>
          <a:stretch>
            <a:fillRect/>
          </a:stretch>
        </p:blipFill>
        <p:spPr>
          <a:xfrm>
            <a:off x="609600" y="304800"/>
            <a:ext cx="4876800" cy="6191250"/>
          </a:xfrm>
          <a:prstGeom prst="rect">
            <a:avLst/>
          </a:prstGeom>
        </p:spPr>
      </p:pic>
      <p:sp>
        <p:nvSpPr>
          <p:cNvPr id="3" name="TextBox 2"/>
          <p:cNvSpPr txBox="1"/>
          <p:nvPr/>
        </p:nvSpPr>
        <p:spPr>
          <a:xfrm>
            <a:off x="5715000" y="304800"/>
            <a:ext cx="3200400" cy="5632311"/>
          </a:xfrm>
          <a:prstGeom prst="rect">
            <a:avLst/>
          </a:prstGeom>
          <a:noFill/>
        </p:spPr>
        <p:txBody>
          <a:bodyPr wrap="square" rtlCol="0">
            <a:spAutoFit/>
          </a:bodyPr>
          <a:lstStyle/>
          <a:p>
            <a:r>
              <a:rPr lang="sr-Latn-CS" b="1" dirty="0" smtClean="0"/>
              <a:t>Transi</a:t>
            </a:r>
            <a:r>
              <a:rPr lang="sr-Latn-CS" dirty="0" smtClean="0"/>
              <a:t> </a:t>
            </a:r>
          </a:p>
          <a:p>
            <a:endParaRPr lang="sr-Latn-CS" dirty="0" smtClean="0"/>
          </a:p>
          <a:p>
            <a:r>
              <a:rPr lang="sr-Latn-CS" dirty="0" smtClean="0"/>
              <a:t>Tip nadgrobnog spomenika koji, često uz žizan na gornjem nivou, ili samostalno, predstavlja telo kakvo realno jeste u grobu, u svim stadijumima dekompozicije svega telesnog koje izjedaju crvi i žabe, koje se predaje propadanju radi što bržeg i pospešenog, naglašenog spasenja duše pravednika. Moralizatorska slika o prolaznosti ali i potvrda ishoda “dobre smrti”.</a:t>
            </a:r>
          </a:p>
          <a:p>
            <a:endParaRPr lang="sr-Latn-CS" dirty="0" smtClean="0"/>
          </a:p>
          <a:p>
            <a:endParaRPr lang="sr-Latn-CS" dirty="0" smtClean="0"/>
          </a:p>
          <a:p>
            <a:endParaRPr lang="sr-Latn-CS" dirty="0" smtClean="0"/>
          </a:p>
          <a:p>
            <a:endParaRPr lang="sr-Latn-CS" dirty="0" smtClean="0"/>
          </a:p>
          <a:p>
            <a:r>
              <a:rPr lang="sr-Latn-CS" dirty="0" smtClean="0"/>
              <a:t>Transi grobnica c. 1435.</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astovlje_Dans3.jpg"/>
          <p:cNvPicPr>
            <a:picLocks noChangeAspect="1"/>
          </p:cNvPicPr>
          <p:nvPr/>
        </p:nvPicPr>
        <p:blipFill>
          <a:blip r:embed="rId2" cstate="print"/>
          <a:stretch>
            <a:fillRect/>
          </a:stretch>
        </p:blipFill>
        <p:spPr>
          <a:xfrm>
            <a:off x="1714500" y="1524000"/>
            <a:ext cx="5715000" cy="3810000"/>
          </a:xfrm>
          <a:prstGeom prst="rect">
            <a:avLst/>
          </a:prstGeom>
        </p:spPr>
      </p:pic>
      <p:sp>
        <p:nvSpPr>
          <p:cNvPr id="3" name="TextBox 2"/>
          <p:cNvSpPr txBox="1"/>
          <p:nvPr/>
        </p:nvSpPr>
        <p:spPr>
          <a:xfrm>
            <a:off x="457200" y="5791200"/>
            <a:ext cx="8305800" cy="923330"/>
          </a:xfrm>
          <a:prstGeom prst="rect">
            <a:avLst/>
          </a:prstGeom>
          <a:noFill/>
        </p:spPr>
        <p:txBody>
          <a:bodyPr wrap="square" rtlCol="0">
            <a:spAutoFit/>
          </a:bodyPr>
          <a:lstStyle/>
          <a:p>
            <a:r>
              <a:rPr lang="sr-Latn-CS" dirty="0" smtClean="0"/>
              <a:t>Danse macabre</a:t>
            </a:r>
          </a:p>
          <a:p>
            <a:r>
              <a:rPr lang="sr-Latn-CS" dirty="0" smtClean="0"/>
              <a:t>Hrastovlje, Slovenija</a:t>
            </a:r>
          </a:p>
          <a:p>
            <a:r>
              <a:rPr lang="sr-Latn-CS" dirty="0" smtClean="0"/>
              <a:t>1490.</a:t>
            </a:r>
            <a:endParaRPr lang="en-US" dirty="0"/>
          </a:p>
        </p:txBody>
      </p:sp>
      <p:sp>
        <p:nvSpPr>
          <p:cNvPr id="4" name="TextBox 3"/>
          <p:cNvSpPr txBox="1"/>
          <p:nvPr/>
        </p:nvSpPr>
        <p:spPr>
          <a:xfrm>
            <a:off x="381000" y="609600"/>
            <a:ext cx="4953000" cy="369332"/>
          </a:xfrm>
          <a:prstGeom prst="rect">
            <a:avLst/>
          </a:prstGeom>
          <a:noFill/>
        </p:spPr>
        <p:txBody>
          <a:bodyPr wrap="square" rtlCol="0">
            <a:spAutoFit/>
          </a:bodyPr>
          <a:lstStyle/>
          <a:p>
            <a:r>
              <a:rPr lang="sr-Latn-CS" b="1" dirty="0" smtClean="0"/>
              <a:t>Makabrisitička tematika</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5657671"/>
            <a:ext cx="3429000" cy="1200329"/>
          </a:xfrm>
          <a:prstGeom prst="rect">
            <a:avLst/>
          </a:prstGeom>
          <a:noFill/>
        </p:spPr>
        <p:txBody>
          <a:bodyPr wrap="square" rtlCol="0">
            <a:spAutoFit/>
          </a:bodyPr>
          <a:lstStyle/>
          <a:p>
            <a:r>
              <a:rPr lang="en-US" dirty="0" smtClean="0">
                <a:hlinkClick r:id="rId2"/>
              </a:rPr>
              <a:t>https://britishlibrary.typepad.co.uk/digitisedmanuscripts/2014/01/the-three-living-and-the-three-dead.html</a:t>
            </a:r>
            <a:endParaRPr lang="en-US" dirty="0"/>
          </a:p>
        </p:txBody>
      </p:sp>
      <p:pic>
        <p:nvPicPr>
          <p:cNvPr id="3" name="Picture 2" descr="tri mrtva i tri ziva XIV vek.jpg"/>
          <p:cNvPicPr>
            <a:picLocks noChangeAspect="1"/>
          </p:cNvPicPr>
          <p:nvPr/>
        </p:nvPicPr>
        <p:blipFill>
          <a:blip r:embed="rId3" cstate="print"/>
          <a:stretch>
            <a:fillRect/>
          </a:stretch>
        </p:blipFill>
        <p:spPr>
          <a:xfrm>
            <a:off x="838200" y="226771"/>
            <a:ext cx="4267200" cy="6281317"/>
          </a:xfrm>
          <a:prstGeom prst="rect">
            <a:avLst/>
          </a:prstGeom>
        </p:spPr>
      </p:pic>
      <p:sp>
        <p:nvSpPr>
          <p:cNvPr id="4" name="TextBox 3"/>
          <p:cNvSpPr txBox="1"/>
          <p:nvPr/>
        </p:nvSpPr>
        <p:spPr>
          <a:xfrm>
            <a:off x="5334000" y="304800"/>
            <a:ext cx="3505200" cy="5078313"/>
          </a:xfrm>
          <a:prstGeom prst="rect">
            <a:avLst/>
          </a:prstGeom>
          <a:noFill/>
        </p:spPr>
        <p:txBody>
          <a:bodyPr wrap="square" rtlCol="0">
            <a:spAutoFit/>
          </a:bodyPr>
          <a:lstStyle/>
          <a:p>
            <a:r>
              <a:rPr lang="sr-Latn-CS" dirty="0" smtClean="0"/>
              <a:t>Povest o tri mrtva i tri živa</a:t>
            </a:r>
          </a:p>
          <a:p>
            <a:endParaRPr lang="sr-Latn-CS" dirty="0" smtClean="0"/>
          </a:p>
          <a:p>
            <a:r>
              <a:rPr lang="sr-Latn-CS" dirty="0" smtClean="0"/>
              <a:t>Moralizatorska </a:t>
            </a:r>
            <a:r>
              <a:rPr lang="sr-Latn-CS" i="1" dirty="0" smtClean="0"/>
              <a:t>memento mori</a:t>
            </a:r>
            <a:r>
              <a:rPr lang="sr-Latn-CS" dirty="0" smtClean="0"/>
              <a:t> tema razvijena još u XIII veku. Tri plemića u lovu susreću tri kostura kao sliku sebe samih.</a:t>
            </a:r>
          </a:p>
          <a:p>
            <a:endParaRPr lang="sr-Latn-CS" dirty="0" smtClean="0"/>
          </a:p>
          <a:p>
            <a:r>
              <a:rPr lang="sr-Latn-CS" dirty="0" smtClean="0"/>
              <a:t>Vi ćete biti kao mi a mi kao vi više nikada</a:t>
            </a:r>
          </a:p>
          <a:p>
            <a:endParaRPr lang="sr-Latn-CS" dirty="0" smtClean="0"/>
          </a:p>
          <a:p>
            <a:endParaRPr lang="sr-Latn-CS" dirty="0" smtClean="0"/>
          </a:p>
          <a:p>
            <a:endParaRPr lang="sr-Latn-CS" dirty="0" smtClean="0"/>
          </a:p>
          <a:p>
            <a:endParaRPr lang="sr-Latn-CS" dirty="0" smtClean="0"/>
          </a:p>
          <a:p>
            <a:endParaRPr lang="sr-Latn-CS" dirty="0" smtClean="0"/>
          </a:p>
          <a:p>
            <a:endParaRPr lang="sr-Latn-CS" dirty="0" smtClean="0"/>
          </a:p>
          <a:p>
            <a:r>
              <a:rPr lang="sr-Latn-CS" dirty="0" smtClean="0"/>
              <a:t>Britanska biblioteka, London</a:t>
            </a:r>
          </a:p>
          <a:p>
            <a:r>
              <a:rPr lang="en-US" i="1" dirty="0" smtClean="0">
                <a:hlinkClick r:id="rId4"/>
              </a:rPr>
              <a:t>Arundel MS 83</a:t>
            </a:r>
            <a:r>
              <a:rPr lang="en-US" i="1" dirty="0" smtClean="0"/>
              <a:t>, f. </a:t>
            </a:r>
            <a:r>
              <a:rPr lang="en-US" i="1" dirty="0" smtClean="0"/>
              <a:t>127v</a:t>
            </a:r>
            <a:endParaRPr lang="sr-Latn-CS" i="1" dirty="0" smtClean="0"/>
          </a:p>
          <a:p>
            <a:r>
              <a:rPr lang="sr-Latn-CS" dirty="0" smtClean="0"/>
              <a:t>c. 1308-c.1340.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610600" cy="6740307"/>
          </a:xfrm>
          <a:prstGeom prst="rect">
            <a:avLst/>
          </a:prstGeom>
          <a:noFill/>
        </p:spPr>
        <p:txBody>
          <a:bodyPr wrap="square" rtlCol="0">
            <a:spAutoFit/>
          </a:bodyPr>
          <a:lstStyle/>
          <a:p>
            <a:pPr algn="just"/>
            <a:r>
              <a:rPr lang="sr-Latn-CS" dirty="0" smtClean="0"/>
              <a:t>Afektivna </a:t>
            </a:r>
            <a:r>
              <a:rPr lang="sr-Latn-CS" dirty="0" smtClean="0"/>
              <a:t>pobožnost</a:t>
            </a:r>
            <a:r>
              <a:rPr lang="en-US" dirty="0" smtClean="0"/>
              <a:t> </a:t>
            </a:r>
            <a:r>
              <a:rPr lang="en-US" dirty="0" err="1" smtClean="0"/>
              <a:t>i</a:t>
            </a:r>
            <a:r>
              <a:rPr lang="en-US" dirty="0" smtClean="0"/>
              <a:t> </a:t>
            </a:r>
            <a:r>
              <a:rPr lang="en-US" dirty="0" err="1" smtClean="0"/>
              <a:t>delovanje</a:t>
            </a:r>
            <a:r>
              <a:rPr lang="en-US" dirty="0" smtClean="0"/>
              <a:t>, </a:t>
            </a:r>
            <a:r>
              <a:rPr lang="en-US" dirty="0" err="1" smtClean="0"/>
              <a:t>propovedanje</a:t>
            </a:r>
            <a:r>
              <a:rPr lang="en-US" dirty="0" smtClean="0"/>
              <a:t> </a:t>
            </a:r>
            <a:r>
              <a:rPr lang="en-US" dirty="0" err="1" smtClean="0"/>
              <a:t>novih</a:t>
            </a:r>
            <a:r>
              <a:rPr lang="en-US" dirty="0" smtClean="0"/>
              <a:t> </a:t>
            </a:r>
            <a:r>
              <a:rPr lang="en-US" dirty="0" err="1" smtClean="0"/>
              <a:t>mona</a:t>
            </a:r>
            <a:r>
              <a:rPr lang="sr-Latn-CS" dirty="0" smtClean="0"/>
              <a:t>ških redova stavili su u prvi plan telo (Hristovo raspeto i postradalo kao najavu trijumfa vaskrsenja) i telesno. Smrt, pokajanje i iskupljenje grehova postaju glavni fokus vernika ali i Crkve i crkvene dogme i organizacije. Na IV Lateranskom koncilu održanom 1215. godine doneta je odredba o obavezom godišjem ispovedanju grehova od svih vernika. Na Lionskom saboru 1274. godine zvanično je priznato učenje o Čistilištu a sa njim i mogućnost iskupljenja post-mortem grehova vernika naročito kroz bogougodno delovanje njihovih živih srodnika ili drugih članova zajednice kojoj su pripadali. Godine 1311. formalno je institucionalizovan praznik Corpus Christi koji je podrazumevao uzdizanje i javne procesije sa hostijom u ostenzorijumu (monstranci) u okviru uskršnjeg bogoslužbenog ciklusa. Stradanje i sastradavanje, telo, telesno, korporativnost i korporealnost su noseći koncepti poznosrednjovekovnog života u Crkvi i u društvu. U ovom periodu oni počinju organizovano da se ispoljavaju i realizuju i izvan Crkve i crkvene hijerarhije kroz forme laičke pobožnosti tj. </a:t>
            </a:r>
            <a:r>
              <a:rPr lang="sr-Latn-CS" dirty="0" smtClean="0"/>
              <a:t>n</a:t>
            </a:r>
            <a:r>
              <a:rPr lang="sr-Latn-CS" dirty="0" smtClean="0"/>
              <a:t>astajanja i delovanja grupa laika koji slede suštinski franjevačku poruku o apostolskom, izvornom hrišćanstvu, isticanju siromaštva kao moralnog načela i načelima hrišćanskog života i doživljaja Boga kroz gotovo neoplatonistički koncept Ljubavi (prema Bogu, bližnjem, čitavom svetu). Tako, na primer, nastaju Begari i Begini. I u Crkvi, među sveštenstvom, počinje da se izražava potreba za obnovom izvorno hrišćanskih načela poniznosti i pokajanja, povratku apostolskim vrednostima i delovanju. Tako, na primer, na severu Evrope, u Nemačkoj i Nizozemskoj krajem XIV veka nastaje Bratstvo zajedničkog života osovnano od Gerarda Gortea a pod uticajem njegovog pokreta </a:t>
            </a:r>
            <a:r>
              <a:rPr lang="sr-Latn-CS" i="1" dirty="0" smtClean="0"/>
              <a:t>Devotio moderna</a:t>
            </a:r>
            <a:r>
              <a:rPr lang="sr-Latn-CS" dirty="0" smtClean="0"/>
              <a:t> a Toma Kempijski, nakon susreta sa njim, stvara jedan od najuticajnijih spisa devocione literature, Imitatio Christi. Na početku XIV veka Gottesfreunde ili Prijatelji Božiji uz delovanje dominikanca Majstora Ekharta predstavljaju srce nemačkog spekulativnog misticizma. Njegovi naslednici su Johanes Tauler i Hajnrih Suso.</a:t>
            </a:r>
            <a:endParaRPr lang="sr-Latn-C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5909310"/>
          </a:xfrm>
          <a:prstGeom prst="rect">
            <a:avLst/>
          </a:prstGeom>
          <a:noFill/>
        </p:spPr>
        <p:txBody>
          <a:bodyPr wrap="square" rtlCol="0">
            <a:spAutoFit/>
          </a:bodyPr>
          <a:lstStyle/>
          <a:p>
            <a:pPr algn="just"/>
            <a:r>
              <a:rPr lang="sr-Latn-CS" dirty="0" smtClean="0"/>
              <a:t>Sasvim izvesno, ogroman impakt na sve aspekte života srednjovekovnog čoveka XIV veka imao je Stogodišji rat koji se vodio između engleske i francuske krune na teritoriji Francuske (1338-1453) kao i epidemija kuge, </a:t>
            </a:r>
            <a:r>
              <a:rPr lang="sr-Latn-CS" dirty="0" smtClean="0"/>
              <a:t>Crna smrt</a:t>
            </a:r>
            <a:r>
              <a:rPr lang="sr-Latn-CS" dirty="0" smtClean="0"/>
              <a:t>, koja je odnela ogroman broj života i smrt uvela u svakodnevno iskustvo svakog pojedinca i svake zajednice među kojima niko i nijedna nije bila pošteđena stradanja. </a:t>
            </a:r>
          </a:p>
          <a:p>
            <a:r>
              <a:rPr lang="en-US" dirty="0" smtClean="0">
                <a:hlinkClick r:id="rId2"/>
              </a:rPr>
              <a:t>https</a:t>
            </a:r>
            <a:r>
              <a:rPr lang="en-US" dirty="0" smtClean="0">
                <a:hlinkClick r:id="rId2"/>
              </a:rPr>
              <a:t>://www.youtube.com/watch?v=mbkoDRurLcM</a:t>
            </a:r>
            <a:endParaRPr lang="sr-Latn-CS" dirty="0" smtClean="0"/>
          </a:p>
          <a:p>
            <a:endParaRPr lang="sr-Latn-CS" dirty="0" smtClean="0">
              <a:hlinkClick r:id="rId3"/>
            </a:endParaRPr>
          </a:p>
          <a:p>
            <a:r>
              <a:rPr lang="en-US" dirty="0" smtClean="0">
                <a:hlinkClick r:id="rId3"/>
              </a:rPr>
              <a:t>https</a:t>
            </a:r>
            <a:r>
              <a:rPr lang="en-US" dirty="0" smtClean="0">
                <a:hlinkClick r:id="rId3"/>
              </a:rPr>
              <a:t>://www.youtube.com/watch?v=e-SXusmVGGI</a:t>
            </a:r>
            <a:endParaRPr lang="en-US" dirty="0" smtClean="0"/>
          </a:p>
          <a:p>
            <a:endParaRPr lang="sr-Latn-CS" dirty="0" smtClean="0"/>
          </a:p>
          <a:p>
            <a:r>
              <a:rPr lang="sr-Latn-CS" dirty="0" smtClean="0"/>
              <a:t>Crkva je1350. proglasila za novu jubilarnu godinu u Rimu a nakon prvog talasa i povlačenja epidemije dolazi do obnavljanja gradova. </a:t>
            </a:r>
          </a:p>
          <a:p>
            <a:pPr algn="just"/>
            <a:r>
              <a:rPr lang="sr-Latn-CS" dirty="0" smtClean="0"/>
              <a:t>U </a:t>
            </a:r>
            <a:r>
              <a:rPr lang="sr-Latn-CS" dirty="0" smtClean="0"/>
              <a:t>Francuskoj je 1358. godine izbila pobuna stalež pod vođstvom Etjena Marsela ali i pobuna seljaka tzv. Žakerija pod vođstvom “dobrog Jakova” (Jacques Bonhomme).</a:t>
            </a:r>
          </a:p>
          <a:p>
            <a:endParaRPr lang="sr-Latn-CS" dirty="0" smtClean="0"/>
          </a:p>
          <a:p>
            <a:endParaRPr lang="sr-Latn-CS" dirty="0" smtClean="0"/>
          </a:p>
          <a:p>
            <a:pPr algn="just"/>
            <a:r>
              <a:rPr lang="sr-Latn-CS" dirty="0" smtClean="0"/>
              <a:t>Fluidnost </a:t>
            </a:r>
            <a:r>
              <a:rPr lang="sr-Latn-CS" dirty="0" smtClean="0"/>
              <a:t>identiteta, početak modernog doba, niko nije zauvek vezan za jedan isti status i identitet u </a:t>
            </a:r>
            <a:r>
              <a:rPr lang="sr-Latn-CS" dirty="0" smtClean="0"/>
              <a:t>društvu u kom su svi, pak, izjednačeni pred neumitnošću i sveprisutnošću smrti.</a:t>
            </a:r>
          </a:p>
          <a:p>
            <a:endParaRPr lang="sr-Latn-CS" dirty="0" smtClean="0"/>
          </a:p>
          <a:p>
            <a:pPr algn="just"/>
            <a:r>
              <a:rPr lang="sr-Latn-CS" dirty="0" smtClean="0"/>
              <a:t>Sveprisutnost smrti i stradanja otvara sve izraženiju potrebu za uživanjem u ovozemaljskom životu i radovanju svemu što on daje.</a:t>
            </a:r>
            <a:endParaRPr lang="sr-Latn-C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_maria_im_kapitol_gabelkreuz.jpg"/>
          <p:cNvPicPr>
            <a:picLocks noChangeAspect="1"/>
          </p:cNvPicPr>
          <p:nvPr/>
        </p:nvPicPr>
        <p:blipFill>
          <a:blip r:embed="rId2" cstate="print"/>
          <a:srcRect l="18333" r="15000" b="28889"/>
          <a:stretch>
            <a:fillRect/>
          </a:stretch>
        </p:blipFill>
        <p:spPr>
          <a:xfrm>
            <a:off x="838200" y="838200"/>
            <a:ext cx="3048000" cy="4876800"/>
          </a:xfrm>
          <a:prstGeom prst="rect">
            <a:avLst/>
          </a:prstGeom>
        </p:spPr>
      </p:pic>
      <p:sp>
        <p:nvSpPr>
          <p:cNvPr id="3" name="TextBox 2"/>
          <p:cNvSpPr txBox="1"/>
          <p:nvPr/>
        </p:nvSpPr>
        <p:spPr>
          <a:xfrm>
            <a:off x="4038600" y="838200"/>
            <a:ext cx="4876800" cy="5078313"/>
          </a:xfrm>
          <a:prstGeom prst="rect">
            <a:avLst/>
          </a:prstGeom>
          <a:noFill/>
        </p:spPr>
        <p:txBody>
          <a:bodyPr wrap="square" rtlCol="0">
            <a:spAutoFit/>
          </a:bodyPr>
          <a:lstStyle/>
          <a:p>
            <a:r>
              <a:rPr lang="sr-Latn-CS" b="1" dirty="0" smtClean="0"/>
              <a:t>Crucifixus dolorosus</a:t>
            </a:r>
          </a:p>
          <a:p>
            <a:r>
              <a:rPr lang="sr-Latn-CS" b="1" dirty="0" smtClean="0"/>
              <a:t>C</a:t>
            </a:r>
            <a:r>
              <a:rPr lang="sr-Latn-CS" b="1" dirty="0" smtClean="0"/>
              <a:t>rux horribilis</a:t>
            </a:r>
          </a:p>
          <a:p>
            <a:r>
              <a:rPr lang="sr-Latn-CS" b="1" dirty="0" smtClean="0"/>
              <a:t>Y raspeće</a:t>
            </a:r>
          </a:p>
          <a:p>
            <a:endParaRPr lang="sr-Latn-CS" dirty="0" smtClean="0"/>
          </a:p>
          <a:p>
            <a:pPr algn="just"/>
            <a:r>
              <a:rPr lang="sr-Latn-CS" dirty="0" smtClean="0"/>
              <a:t>Nova ikonografija raspeća i raspetog Hrista. Ova vrsta raspeća pojavila se u nemačkim zemljama, u oblasti Rajne, krajem XIII i početkom XIV veka, posebno pod uticajem delovanja nemačkih mistika. Pisani izvori svedoče da je 1305. godine u Londonu, na Veliki petak, ovakvo jedno raspeće izazvalo ogromno uznemirenje ali i bilo fokus ogromnog broja poklonika te da je, iz straha od idolatrije, biskup Londona naredio da se ono skloni.</a:t>
            </a:r>
          </a:p>
          <a:p>
            <a:pPr algn="just"/>
            <a:endParaRPr lang="sr-Latn-CS" dirty="0" smtClean="0"/>
          </a:p>
          <a:p>
            <a:pPr algn="just"/>
            <a:endParaRPr lang="sr-Latn-CS" dirty="0" smtClean="0"/>
          </a:p>
          <a:p>
            <a:pPr algn="just"/>
            <a:endParaRPr lang="sr-Latn-CS" dirty="0" smtClean="0"/>
          </a:p>
          <a:p>
            <a:pPr algn="just"/>
            <a:r>
              <a:rPr lang="sr-Latn-CS" dirty="0" smtClean="0"/>
              <a:t>Raspeće iz crkve Sv. Marije na Kaptolu, Keln, Nemačka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5562600"/>
            <a:ext cx="4191000" cy="1200329"/>
          </a:xfrm>
          <a:prstGeom prst="rect">
            <a:avLst/>
          </a:prstGeom>
          <a:noFill/>
        </p:spPr>
        <p:txBody>
          <a:bodyPr wrap="square" rtlCol="0">
            <a:spAutoFit/>
          </a:bodyPr>
          <a:lstStyle/>
          <a:p>
            <a:r>
              <a:rPr lang="en-US" dirty="0" smtClean="0">
                <a:hlinkClick r:id="rId2"/>
              </a:rPr>
              <a:t>https</a:t>
            </a:r>
            <a:r>
              <a:rPr lang="en-US" dirty="0" smtClean="0">
                <a:hlinkClick r:id="rId2"/>
              </a:rPr>
              <a:t>://www.khanacademy.org/humanities/ap-art-history/early-europe-and-colonial-americas/medieval-europe-islamic-world/v/roettgen-pieta</a:t>
            </a:r>
            <a:endParaRPr lang="en-US" dirty="0"/>
          </a:p>
        </p:txBody>
      </p:sp>
      <p:sp>
        <p:nvSpPr>
          <p:cNvPr id="3" name="TextBox 2"/>
          <p:cNvSpPr txBox="1"/>
          <p:nvPr/>
        </p:nvSpPr>
        <p:spPr>
          <a:xfrm>
            <a:off x="4495800" y="609600"/>
            <a:ext cx="4648200" cy="5355312"/>
          </a:xfrm>
          <a:prstGeom prst="rect">
            <a:avLst/>
          </a:prstGeom>
          <a:noFill/>
        </p:spPr>
        <p:txBody>
          <a:bodyPr wrap="square" rtlCol="0">
            <a:spAutoFit/>
          </a:bodyPr>
          <a:lstStyle/>
          <a:p>
            <a:r>
              <a:rPr lang="sr-Latn-CS" b="1" dirty="0" smtClean="0"/>
              <a:t>Pieta</a:t>
            </a:r>
          </a:p>
          <a:p>
            <a:endParaRPr lang="sr-Latn-CS" b="1" dirty="0" smtClean="0"/>
          </a:p>
          <a:p>
            <a:pPr algn="just"/>
            <a:r>
              <a:rPr lang="sr-Latn-CS" dirty="0" smtClean="0"/>
              <a:t>Stradanje i sastradavanje, passio–compassio</a:t>
            </a:r>
          </a:p>
          <a:p>
            <a:pPr algn="just"/>
            <a:r>
              <a:rPr lang="sr-Latn-CS" dirty="0" smtClean="0"/>
              <a:t>Saživljavanje sa bolom i oplakivanjem Bogorodičinim, naglašavanje rana Hristovih. Kontemplativni fokus emocionalne, afektivne pobožnosti i poznosrednjovekovnog nemačkog misticizma u okruženju intenzivno vizuelnog hijerotopskog prostora gotičke crkve.</a:t>
            </a:r>
          </a:p>
          <a:p>
            <a:pPr algn="just"/>
            <a:endParaRPr lang="sr-Latn-CS" dirty="0" smtClean="0"/>
          </a:p>
          <a:p>
            <a:pPr algn="just"/>
            <a:endParaRPr lang="sr-Latn-CS" dirty="0" smtClean="0"/>
          </a:p>
          <a:p>
            <a:pPr algn="just"/>
            <a:endParaRPr lang="sr-Latn-CS" dirty="0" smtClean="0"/>
          </a:p>
          <a:p>
            <a:pPr algn="just"/>
            <a:endParaRPr lang="sr-Latn-CS" dirty="0" smtClean="0"/>
          </a:p>
          <a:p>
            <a:pPr algn="just"/>
            <a:endParaRPr lang="sr-Latn-CS" dirty="0" smtClean="0"/>
          </a:p>
          <a:p>
            <a:pPr algn="just"/>
            <a:endParaRPr lang="sr-Latn-CS" dirty="0" smtClean="0"/>
          </a:p>
          <a:p>
            <a:pPr algn="just"/>
            <a:endParaRPr lang="sr-Latn-CS" dirty="0" smtClean="0"/>
          </a:p>
          <a:p>
            <a:pPr algn="just"/>
            <a:r>
              <a:rPr lang="sr-Latn-CS" dirty="0" smtClean="0"/>
              <a:t>Retgen Pieta, Bon, Nemačka</a:t>
            </a:r>
          </a:p>
          <a:p>
            <a:pPr algn="just"/>
            <a:r>
              <a:rPr lang="sr-Latn-CS" dirty="0" smtClean="0"/>
              <a:t>c.1300-1325.</a:t>
            </a:r>
          </a:p>
          <a:p>
            <a:endParaRPr lang="en-US" dirty="0"/>
          </a:p>
        </p:txBody>
      </p:sp>
      <p:pic>
        <p:nvPicPr>
          <p:cNvPr id="4" name="Picture 3" descr="retgen pieta iz bona.jpg"/>
          <p:cNvPicPr>
            <a:picLocks noChangeAspect="1"/>
          </p:cNvPicPr>
          <p:nvPr/>
        </p:nvPicPr>
        <p:blipFill>
          <a:blip r:embed="rId3" cstate="print"/>
          <a:stretch>
            <a:fillRect/>
          </a:stretch>
        </p:blipFill>
        <p:spPr>
          <a:xfrm>
            <a:off x="304800" y="228600"/>
            <a:ext cx="4216400" cy="635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iz 1325 bogorodica.png"/>
          <p:cNvPicPr>
            <a:picLocks noChangeAspect="1"/>
          </p:cNvPicPr>
          <p:nvPr/>
        </p:nvPicPr>
        <p:blipFill>
          <a:blip r:embed="rId2" cstate="print"/>
          <a:stretch>
            <a:fillRect/>
          </a:stretch>
        </p:blipFill>
        <p:spPr>
          <a:xfrm>
            <a:off x="685800" y="582527"/>
            <a:ext cx="2514600" cy="5955629"/>
          </a:xfrm>
          <a:prstGeom prst="rect">
            <a:avLst/>
          </a:prstGeom>
        </p:spPr>
      </p:pic>
      <p:pic>
        <p:nvPicPr>
          <p:cNvPr id="3" name="Picture 2" descr="krumau madona 1390.jpeg"/>
          <p:cNvPicPr>
            <a:picLocks noChangeAspect="1"/>
          </p:cNvPicPr>
          <p:nvPr/>
        </p:nvPicPr>
        <p:blipFill>
          <a:blip r:embed="rId3" cstate="print"/>
          <a:stretch>
            <a:fillRect/>
          </a:stretch>
        </p:blipFill>
        <p:spPr>
          <a:xfrm>
            <a:off x="3810000" y="1066800"/>
            <a:ext cx="4617774" cy="5486400"/>
          </a:xfrm>
          <a:prstGeom prst="rect">
            <a:avLst/>
          </a:prstGeom>
        </p:spPr>
      </p:pic>
      <p:sp>
        <p:nvSpPr>
          <p:cNvPr id="4" name="TextBox 3"/>
          <p:cNvSpPr txBox="1"/>
          <p:nvPr/>
        </p:nvSpPr>
        <p:spPr>
          <a:xfrm>
            <a:off x="3657600" y="228600"/>
            <a:ext cx="4876800" cy="646331"/>
          </a:xfrm>
          <a:prstGeom prst="rect">
            <a:avLst/>
          </a:prstGeom>
          <a:noFill/>
        </p:spPr>
        <p:txBody>
          <a:bodyPr wrap="square" rtlCol="0">
            <a:spAutoFit/>
          </a:bodyPr>
          <a:lstStyle/>
          <a:p>
            <a:r>
              <a:rPr lang="sr-Latn-CS" b="1" dirty="0" smtClean="0"/>
              <a:t>Lepe Bogorodice</a:t>
            </a:r>
          </a:p>
          <a:p>
            <a:r>
              <a:rPr lang="sr-Latn-CS" b="1" dirty="0" smtClean="0"/>
              <a:t>Schoene Madonna</a:t>
            </a:r>
            <a:endParaRPr lang="en-US" b="1" dirty="0"/>
          </a:p>
        </p:txBody>
      </p:sp>
      <p:sp>
        <p:nvSpPr>
          <p:cNvPr id="5" name="TextBox 4"/>
          <p:cNvSpPr txBox="1"/>
          <p:nvPr/>
        </p:nvSpPr>
        <p:spPr>
          <a:xfrm>
            <a:off x="609600" y="152400"/>
            <a:ext cx="1828800" cy="369332"/>
          </a:xfrm>
          <a:prstGeom prst="rect">
            <a:avLst/>
          </a:prstGeom>
          <a:noFill/>
        </p:spPr>
        <p:txBody>
          <a:bodyPr wrap="square" rtlCol="0">
            <a:spAutoFit/>
          </a:bodyPr>
          <a:lstStyle/>
          <a:p>
            <a:r>
              <a:rPr lang="sr-Latn-CS" dirty="0" smtClean="0"/>
              <a:t>Pariz, c.1325.</a:t>
            </a:r>
            <a:endParaRPr lang="en-US" dirty="0"/>
          </a:p>
        </p:txBody>
      </p:sp>
      <p:sp>
        <p:nvSpPr>
          <p:cNvPr id="6" name="TextBox 5"/>
          <p:cNvSpPr txBox="1"/>
          <p:nvPr/>
        </p:nvSpPr>
        <p:spPr>
          <a:xfrm>
            <a:off x="7315200" y="5943600"/>
            <a:ext cx="1905000" cy="646331"/>
          </a:xfrm>
          <a:prstGeom prst="rect">
            <a:avLst/>
          </a:prstGeom>
          <a:noFill/>
        </p:spPr>
        <p:txBody>
          <a:bodyPr wrap="square" rtlCol="0">
            <a:spAutoFit/>
          </a:bodyPr>
          <a:lstStyle/>
          <a:p>
            <a:r>
              <a:rPr lang="en-US" dirty="0" err="1" smtClean="0"/>
              <a:t>Krumau</a:t>
            </a:r>
            <a:r>
              <a:rPr lang="en-US" dirty="0" smtClean="0"/>
              <a:t> Madonna</a:t>
            </a:r>
            <a:br>
              <a:rPr lang="en-US" dirty="0" smtClean="0"/>
            </a:br>
            <a:r>
              <a:rPr lang="en-US" dirty="0" smtClean="0"/>
              <a:t>c. 1390/1400</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1200329"/>
          </a:xfrm>
          <a:prstGeom prst="rect">
            <a:avLst/>
          </a:prstGeom>
          <a:noFill/>
        </p:spPr>
        <p:txBody>
          <a:bodyPr wrap="square" rtlCol="0">
            <a:spAutoFit/>
          </a:bodyPr>
          <a:lstStyle/>
          <a:p>
            <a:r>
              <a:rPr lang="en-US" dirty="0" err="1" smtClean="0"/>
              <a:t>Schone</a:t>
            </a:r>
            <a:r>
              <a:rPr lang="en-US" dirty="0" smtClean="0"/>
              <a:t> </a:t>
            </a:r>
            <a:r>
              <a:rPr lang="en-US" dirty="0" smtClean="0"/>
              <a:t>Madonna</a:t>
            </a:r>
            <a:r>
              <a:rPr lang="sr-Latn-CS" dirty="0" smtClean="0"/>
              <a:t> je nemački termin za tip Bogorodice sa malim Hristom, tzv. Lepe Bogorodice. Ovaj tip se može vezati za novu, emocionalnu pobožnost kao i za privatnu pobožnost i ktitorstvo žena iz aristokratskih krugova naročito inspirisanih franjevačkim duhovnicima. Posebno je bio razvijen u Bohemiji.</a:t>
            </a:r>
            <a:endParaRPr lang="en-US" dirty="0"/>
          </a:p>
        </p:txBody>
      </p:sp>
      <p:pic>
        <p:nvPicPr>
          <p:cNvPr id="3" name="Picture 2" descr="399px-Piękna_Madonna_z_Wrocławia.jpg"/>
          <p:cNvPicPr>
            <a:picLocks noChangeAspect="1"/>
          </p:cNvPicPr>
          <p:nvPr/>
        </p:nvPicPr>
        <p:blipFill>
          <a:blip r:embed="rId2" cstate="print"/>
          <a:stretch>
            <a:fillRect/>
          </a:stretch>
        </p:blipFill>
        <p:spPr>
          <a:xfrm>
            <a:off x="304800" y="1600200"/>
            <a:ext cx="3299244" cy="4953000"/>
          </a:xfrm>
          <a:prstGeom prst="rect">
            <a:avLst/>
          </a:prstGeom>
        </p:spPr>
      </p:pic>
      <p:sp>
        <p:nvSpPr>
          <p:cNvPr id="4" name="TextBox 3"/>
          <p:cNvSpPr txBox="1"/>
          <p:nvPr/>
        </p:nvSpPr>
        <p:spPr>
          <a:xfrm>
            <a:off x="3886200" y="1981200"/>
            <a:ext cx="4876800" cy="4524315"/>
          </a:xfrm>
          <a:prstGeom prst="rect">
            <a:avLst/>
          </a:prstGeom>
          <a:noFill/>
        </p:spPr>
        <p:txBody>
          <a:bodyPr wrap="square" rtlCol="0">
            <a:spAutoFit/>
          </a:bodyPr>
          <a:lstStyle/>
          <a:p>
            <a:r>
              <a:rPr lang="sr-Latn-CS" dirty="0" smtClean="0"/>
              <a:t>Aristokratski ideali vrline, harmonije i sklada i otelotvorenje, oličenje, teoloških vrlina.</a:t>
            </a:r>
          </a:p>
          <a:p>
            <a:r>
              <a:rPr lang="sr-Latn-CS" dirty="0" smtClean="0"/>
              <a:t>Uzor ovozemaljskim damama. </a:t>
            </a:r>
          </a:p>
          <a:p>
            <a:endParaRPr lang="sr-Latn-CS" dirty="0" smtClean="0"/>
          </a:p>
          <a:p>
            <a:endParaRPr lang="sr-Latn-CS" dirty="0" smtClean="0"/>
          </a:p>
          <a:p>
            <a:endParaRPr lang="sr-Latn-CS" dirty="0" smtClean="0"/>
          </a:p>
          <a:p>
            <a:endParaRPr lang="sr-Latn-CS" dirty="0" smtClean="0"/>
          </a:p>
          <a:p>
            <a:endParaRPr lang="sr-Latn-CS" dirty="0" smtClean="0"/>
          </a:p>
          <a:p>
            <a:endParaRPr lang="sr-Latn-CS" dirty="0" smtClean="0"/>
          </a:p>
          <a:p>
            <a:endParaRPr lang="sr-Latn-CS" dirty="0" smtClean="0"/>
          </a:p>
          <a:p>
            <a:endParaRPr lang="sr-Latn-CS" dirty="0" smtClean="0"/>
          </a:p>
          <a:p>
            <a:endParaRPr lang="sr-Latn-CS" dirty="0" smtClean="0"/>
          </a:p>
          <a:p>
            <a:endParaRPr lang="sr-Latn-CS" dirty="0" smtClean="0"/>
          </a:p>
          <a:p>
            <a:endParaRPr lang="sr-Latn-CS" dirty="0" smtClean="0"/>
          </a:p>
          <a:p>
            <a:endParaRPr lang="sr-Latn-CS" dirty="0" smtClean="0"/>
          </a:p>
          <a:p>
            <a:r>
              <a:rPr lang="sr-Latn-CS" dirty="0" smtClean="0"/>
              <a:t>Lepa Madona iz Bratislave, c. 1390.</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762001"/>
            <a:ext cx="4267200" cy="7294305"/>
          </a:xfrm>
          <a:prstGeom prst="rect">
            <a:avLst/>
          </a:prstGeom>
          <a:noFill/>
        </p:spPr>
        <p:txBody>
          <a:bodyPr wrap="square" rtlCol="0">
            <a:spAutoFit/>
          </a:bodyPr>
          <a:lstStyle/>
          <a:p>
            <a:r>
              <a:rPr lang="en-US" b="1" dirty="0" err="1" smtClean="0"/>
              <a:t>Johannesminne</a:t>
            </a:r>
            <a:endParaRPr lang="sr-Latn-CS" b="1" dirty="0" smtClean="0"/>
          </a:p>
          <a:p>
            <a:r>
              <a:rPr lang="sr-Latn-CS" b="1" dirty="0" smtClean="0"/>
              <a:t>Jovanova ljubav</a:t>
            </a:r>
          </a:p>
          <a:p>
            <a:endParaRPr lang="sr-Latn-CS" b="1" dirty="0" smtClean="0"/>
          </a:p>
          <a:p>
            <a:r>
              <a:rPr lang="sr-Latn-CS" dirty="0" smtClean="0"/>
              <a:t>Apostol i jevanđelista Jovan, Hristov omiljeni učenik, kome na staranje na raspeću predaje svoju majku, naslanja glavu na Hristove grudi.</a:t>
            </a:r>
          </a:p>
          <a:p>
            <a:r>
              <a:rPr lang="sr-Latn-CS" dirty="0" smtClean="0"/>
              <a:t>Simbol bezkonačne ljubavi Božije i predanosti Bogu kroz apostolski put ispovedanja vere.</a:t>
            </a:r>
          </a:p>
          <a:p>
            <a:endParaRPr lang="sr-Latn-CS" dirty="0" smtClean="0"/>
          </a:p>
          <a:p>
            <a:endParaRPr lang="sr-Latn-CS" dirty="0" smtClean="0"/>
          </a:p>
          <a:p>
            <a:endParaRPr lang="sr-Latn-CS" dirty="0" smtClean="0"/>
          </a:p>
          <a:p>
            <a:endParaRPr lang="sr-Latn-CS" dirty="0" smtClean="0"/>
          </a:p>
          <a:p>
            <a:endParaRPr lang="sr-Latn-CS" dirty="0" smtClean="0"/>
          </a:p>
          <a:p>
            <a:r>
              <a:rPr lang="sr-Latn-CS" dirty="0" smtClean="0"/>
              <a:t>Skulptoralne grupe, najčešće od drveta, polihromne, bile su posebno rasprostranjene početkom XIV veka u okolini Jezera Konstanc (Bodensee)</a:t>
            </a:r>
          </a:p>
          <a:p>
            <a:endParaRPr lang="sr-Latn-CS" dirty="0" smtClean="0"/>
          </a:p>
          <a:p>
            <a:endParaRPr lang="sr-Latn-CS" dirty="0" smtClean="0"/>
          </a:p>
          <a:p>
            <a:endParaRPr lang="sr-Latn-CS" dirty="0" smtClean="0"/>
          </a:p>
          <a:p>
            <a:endParaRPr lang="sr-Latn-CS" dirty="0" smtClean="0"/>
          </a:p>
          <a:p>
            <a:endParaRPr lang="sr-Latn-CS" dirty="0" smtClean="0"/>
          </a:p>
          <a:p>
            <a:endParaRPr lang="en-US" dirty="0" smtClean="0"/>
          </a:p>
          <a:p>
            <a:endParaRPr lang="en-US" dirty="0"/>
          </a:p>
        </p:txBody>
      </p:sp>
      <p:pic>
        <p:nvPicPr>
          <p:cNvPr id="3" name="Picture 2" descr="285px-Apostel_Johannes_an_der_Brust_Christi_Bodenseegebiet_um_1310.jpg"/>
          <p:cNvPicPr>
            <a:picLocks noChangeAspect="1"/>
          </p:cNvPicPr>
          <p:nvPr/>
        </p:nvPicPr>
        <p:blipFill>
          <a:blip r:embed="rId2" cstate="print"/>
          <a:stretch>
            <a:fillRect/>
          </a:stretch>
        </p:blipFill>
        <p:spPr>
          <a:xfrm>
            <a:off x="533400" y="304800"/>
            <a:ext cx="3619500" cy="609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24px-Gisant_du_pape_Clément_VI_dans_l'abbatiale_de_la_Chaise-Dieu.jpg"/>
          <p:cNvPicPr>
            <a:picLocks noChangeAspect="1"/>
          </p:cNvPicPr>
          <p:nvPr/>
        </p:nvPicPr>
        <p:blipFill>
          <a:blip r:embed="rId2" cstate="print"/>
          <a:stretch>
            <a:fillRect/>
          </a:stretch>
        </p:blipFill>
        <p:spPr>
          <a:xfrm>
            <a:off x="5715000" y="4572000"/>
            <a:ext cx="3121152" cy="2075688"/>
          </a:xfrm>
          <a:prstGeom prst="rect">
            <a:avLst/>
          </a:prstGeom>
        </p:spPr>
      </p:pic>
      <p:pic>
        <p:nvPicPr>
          <p:cNvPr id="3" name="Picture 2" descr="gisant-des-plantagenets.jpg"/>
          <p:cNvPicPr>
            <a:picLocks noChangeAspect="1"/>
          </p:cNvPicPr>
          <p:nvPr/>
        </p:nvPicPr>
        <p:blipFill>
          <a:blip r:embed="rId3" cstate="print"/>
          <a:stretch>
            <a:fillRect/>
          </a:stretch>
        </p:blipFill>
        <p:spPr>
          <a:xfrm>
            <a:off x="304800" y="304800"/>
            <a:ext cx="6985000" cy="4660900"/>
          </a:xfrm>
          <a:prstGeom prst="rect">
            <a:avLst/>
          </a:prstGeom>
        </p:spPr>
      </p:pic>
      <p:sp>
        <p:nvSpPr>
          <p:cNvPr id="4" name="TextBox 3"/>
          <p:cNvSpPr txBox="1"/>
          <p:nvPr/>
        </p:nvSpPr>
        <p:spPr>
          <a:xfrm>
            <a:off x="381000" y="5181600"/>
            <a:ext cx="5105400" cy="1754326"/>
          </a:xfrm>
          <a:prstGeom prst="rect">
            <a:avLst/>
          </a:prstGeom>
          <a:noFill/>
        </p:spPr>
        <p:txBody>
          <a:bodyPr wrap="square" rtlCol="0">
            <a:spAutoFit/>
          </a:bodyPr>
          <a:lstStyle/>
          <a:p>
            <a:r>
              <a:rPr lang="sr-Latn-CS" b="1" dirty="0" smtClean="0"/>
              <a:t>Funerarna umetnost</a:t>
            </a:r>
          </a:p>
          <a:p>
            <a:r>
              <a:rPr lang="sr-Latn-CS" dirty="0" smtClean="0"/>
              <a:t>Gisant (žizan) francuski termin za tip nadgrobnog spomenika koji predstavlja ležeću figuru pokojnika, često u molitvi ili sa rukama prekrštenim na grudima, u idealnom, Hristovom uzrastu, idealna predstava umrlog u liku kakav se očekuje na sveopštem vaskrsu.</a:t>
            </a:r>
            <a:endParaRPr lang="sr-Latn-CS" dirty="0" smtClean="0"/>
          </a:p>
        </p:txBody>
      </p:sp>
      <p:sp>
        <p:nvSpPr>
          <p:cNvPr id="5" name="TextBox 4"/>
          <p:cNvSpPr txBox="1"/>
          <p:nvPr/>
        </p:nvSpPr>
        <p:spPr>
          <a:xfrm>
            <a:off x="5486400" y="533400"/>
            <a:ext cx="3657600" cy="1477328"/>
          </a:xfrm>
          <a:prstGeom prst="rect">
            <a:avLst/>
          </a:prstGeom>
          <a:noFill/>
        </p:spPr>
        <p:txBody>
          <a:bodyPr wrap="square" rtlCol="0">
            <a:spAutoFit/>
          </a:bodyPr>
          <a:lstStyle/>
          <a:p>
            <a:pPr algn="r"/>
            <a:r>
              <a:rPr lang="sr-Latn-CS" b="1" dirty="0" smtClean="0"/>
              <a:t>Fontenvro, Francuska</a:t>
            </a:r>
          </a:p>
          <a:p>
            <a:pPr algn="r"/>
            <a:r>
              <a:rPr lang="sr-Latn-CS" b="1" dirty="0" smtClean="0"/>
              <a:t>Grobna crkva Plantageneta</a:t>
            </a:r>
          </a:p>
          <a:p>
            <a:pPr algn="r"/>
            <a:r>
              <a:rPr lang="sr-Latn-CS" b="1" dirty="0" smtClean="0"/>
              <a:t>Nadgrobni spomenici Henrija II i Eleonore od Akvitanije</a:t>
            </a:r>
          </a:p>
          <a:p>
            <a:pPr algn="r"/>
            <a:r>
              <a:rPr lang="sr-Latn-CS" b="1" dirty="0" smtClean="0"/>
              <a:t>XIII v.</a:t>
            </a:r>
            <a:endParaRPr lang="en-US" b="1" dirty="0"/>
          </a:p>
        </p:txBody>
      </p:sp>
      <p:sp>
        <p:nvSpPr>
          <p:cNvPr id="6" name="TextBox 5"/>
          <p:cNvSpPr txBox="1"/>
          <p:nvPr/>
        </p:nvSpPr>
        <p:spPr>
          <a:xfrm>
            <a:off x="7391400" y="3429000"/>
            <a:ext cx="1524000" cy="1200329"/>
          </a:xfrm>
          <a:prstGeom prst="rect">
            <a:avLst/>
          </a:prstGeom>
          <a:noFill/>
        </p:spPr>
        <p:txBody>
          <a:bodyPr wrap="square" rtlCol="0">
            <a:spAutoFit/>
          </a:bodyPr>
          <a:lstStyle/>
          <a:p>
            <a:r>
              <a:rPr lang="sr-Latn-CS" b="1" dirty="0" smtClean="0"/>
              <a:t>Šez d Dje, Francuska</a:t>
            </a:r>
          </a:p>
          <a:p>
            <a:r>
              <a:rPr lang="sr-Latn-CS" b="1" dirty="0" smtClean="0"/>
              <a:t>Papa Kliment VI, XIV v.</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327</TotalTime>
  <Words>1029</Words>
  <Application>Microsoft Office PowerPoint</Application>
  <PresentationFormat>On-screen Show (4:3)</PresentationFormat>
  <Paragraphs>109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Opšta istorija umetnosti srednjeg veka  zapadna evropa u poznom srednjem veku. Nove teme i nova ikonografska rešenja</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Opšta istorija umetnosti srednjeg veka  zapadna evropa u poznom srednjem veku. Nove teme i nova ikonografska rešenja</dc:title>
  <dc:creator>Jela</dc:creator>
  <cp:lastModifiedBy>Jela</cp:lastModifiedBy>
  <cp:revision>34</cp:revision>
  <dcterms:created xsi:type="dcterms:W3CDTF">2020-03-29T14:44:11Z</dcterms:created>
  <dcterms:modified xsi:type="dcterms:W3CDTF">2020-03-31T11:22:04Z</dcterms:modified>
</cp:coreProperties>
</file>