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60" r:id="rId5"/>
    <p:sldId id="257" r:id="rId6"/>
    <p:sldId id="261" r:id="rId7"/>
    <p:sldId id="262" r:id="rId8"/>
    <p:sldId id="266" r:id="rId9"/>
    <p:sldId id="263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86DDE4-5005-4A53-8AE9-3C25BD375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57444A7-CC01-42E6-A0D0-B7F43285D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1073F6D-2F9D-44B3-B684-A71E7DE8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7F4C4B5-9EA3-4BCA-A34A-13217CC4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21D43F0D-CF5D-45D1-966B-4B308298D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961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D545DB-6710-4CBE-8CC3-FFBDFFA27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9A395A5E-9532-4D4C-AB06-04A07BBDE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EB6E2D8-ECB4-440B-AF67-FDDA483F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0B10D49-CB28-4BD3-A30E-DD5CA53B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855C2B7-A6D8-4787-A7A2-8BFF3C461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41900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60292E33-78BD-43CF-8DF9-31A5C44097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9BA28E78-3EDD-408C-9B8F-A47918BAC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87CCEC53-B7F9-418D-8EA0-4E37080EF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4BAD35DD-A1AE-4D98-B357-4544C84E7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CC761231-B457-4934-B8F4-E460833D3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352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655993-A0D9-4D5A-9353-544094C5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0E22D9A-386A-4516-BBB8-305602084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14B98CFE-536B-4BCA-8E26-A5E8B8D56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4661CA10-6536-477D-8810-9F5CA7361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699C737-2A8F-4135-8FF1-D7C906BD5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9744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92E1C4-5C51-4A32-81C4-356B6D10F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02BEF2FC-52BB-4B51-99ED-397837F81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97EE54-A46C-49E6-9884-FBB2F0D25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3E9BE8C8-C33C-4943-A36E-DF7F3208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72B31F0-F6DC-43CD-9041-5FF973C5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747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E7B78C-0408-429C-94F7-440A80731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65BCFB-35FA-420D-ABF6-A524501DD9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B1DB9D0C-4BA1-4CBF-AB5C-C2FE73AEC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BA2F2631-E706-4E39-809C-7F9037E40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41BD9519-1B92-41FC-990D-6F877BD7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AD795F2C-4C7E-41A3-B107-04B554FE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3844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05EE3F-EED8-446D-9E5E-9D81F0C70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6FFBDDEA-4336-440E-8C27-514C89967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C0739745-A80F-4A7A-B422-017F6F9A5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3BBF1BE1-B372-436F-AB40-5BD3564E6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AE700C7D-4B5C-469C-8783-CCD1C1C04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8D185CD0-08AE-4DEB-AE2B-14BA8F99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92AC46A3-4EDE-4694-A8B9-A862FF1E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6B0B9273-13A3-405B-9F8D-BB838175F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7664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7B69A4-CB82-45A9-BFAC-5C86ED4F8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806C75C9-29EF-42E1-A3DB-30E1912BD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6FC375BB-3BB3-4F9C-92E6-3ADE9EA0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BCD0E6C9-AFEA-41FE-BF21-566203BB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4185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C2E313AD-F543-481B-8DD1-F40E2F15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A353F1F7-BEAE-45E3-8454-874DCE8ED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6863E85F-4593-41AB-91FD-883B0095D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0022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D32069-B4DC-4839-A9B0-4C114F1CB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CEEDCB1-C5C3-4079-B082-93024FFCC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2B2FDF18-F5E9-4B3F-9E5A-295F43EFE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9005EB0D-9A90-4E6F-8804-96B0CFC6A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4927C0C6-82F0-4B48-A372-953235752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70FBE9F1-B160-47C0-8A62-7CD885F2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4601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71DE87-F6E2-4390-B496-30352C21A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03DDA43B-2E65-47D6-AA91-E8E35B471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C71FD89-8B37-4714-A557-9C7026A30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735868B4-2CF5-41FD-BB1F-CF8CF56FE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E9646B4E-CC32-4CBF-8876-A9D256FD9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A3FF8C7F-031B-42EF-AE8C-98C32BFFE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903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E9C96495-664E-4A27-A7F7-02CBE60BF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5A2071A2-31A2-4FF3-810F-4ABDC3526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FFC1D3A1-FBE6-4638-9ABF-AE18F97A4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D0566-C676-4255-B9A5-3432C4B2A184}" type="datetimeFigureOut">
              <a:rPr lang="sr-Latn-RS" smtClean="0"/>
              <a:t>21.4.2020.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F6CB5B8D-5733-4329-A3D5-43068CEFA3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E90004A6-2D09-453F-910E-ED6621650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15213-C30E-4EDC-BAD0-57012BBF0B6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305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BED4A0-6F8C-4F29-BD2C-F34B600C69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ARISTOTEL 2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1A99310-3616-43B7-9154-0F97C3959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Knjige 6 i 10 Nikomahove etike</a:t>
            </a:r>
          </a:p>
        </p:txBody>
      </p:sp>
    </p:spTree>
    <p:extLst>
      <p:ext uri="{BB962C8B-B14F-4D97-AF65-F5344CB8AC3E}">
        <p14:creationId xmlns:p14="http://schemas.microsoft.com/office/powerpoint/2010/main" val="264071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CF5194-25BC-4BB7-9193-DD96788F1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 err="1"/>
              <a:t>Kalokagat</a:t>
            </a:r>
            <a:r>
              <a:rPr lang="en-GB" i="1" dirty="0"/>
              <a:t>h</a:t>
            </a:r>
            <a:r>
              <a:rPr lang="sr-Latn-RS" i="1" dirty="0" err="1"/>
              <a:t>ia</a:t>
            </a:r>
            <a:r>
              <a:rPr lang="sr-Latn-RS" dirty="0"/>
              <a:t> kao antički ideal; </a:t>
            </a:r>
            <a:r>
              <a:rPr lang="sr-Latn-RS" i="1" dirty="0" err="1"/>
              <a:t>kalos</a:t>
            </a:r>
            <a:r>
              <a:rPr lang="sr-Latn-RS" dirty="0"/>
              <a:t> i karakterne vrline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B3B29BE-25F2-44B1-BC8E-FAFA683F3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i="1" dirty="0" err="1"/>
              <a:t>Kalokagat</a:t>
            </a:r>
            <a:r>
              <a:rPr lang="en-GB" i="1" dirty="0"/>
              <a:t>h</a:t>
            </a:r>
            <a:r>
              <a:rPr lang="sr-Latn-RS" i="1" dirty="0" err="1"/>
              <a:t>ia</a:t>
            </a:r>
            <a:r>
              <a:rPr lang="sr-Latn-RS" dirty="0"/>
              <a:t>: kalos+agathos; lepo i dobro zajedno, ali ne u doslovnom značenju primarnih termina.</a:t>
            </a:r>
          </a:p>
          <a:p>
            <a:r>
              <a:rPr lang="sr-Latn-RS" i="1" dirty="0"/>
              <a:t>Kalos</a:t>
            </a:r>
            <a:r>
              <a:rPr lang="sr-Latn-RS" dirty="0"/>
              <a:t> označava i „spoljnu“ i „unutrašnju“ lepotu; </a:t>
            </a:r>
            <a:r>
              <a:rPr lang="sr-Latn-RS" i="1" dirty="0"/>
              <a:t>agathos</a:t>
            </a:r>
            <a:r>
              <a:rPr lang="sr-Latn-RS" dirty="0"/>
              <a:t> „dobrotu“ i „čast“. Oba termina upućuju i na „uzvišeno“. Značenja su povezana, ako ne i spojena (npr. kod Platona, </a:t>
            </a:r>
            <a:r>
              <a:rPr lang="sr-Latn-RS" i="1" dirty="0"/>
              <a:t>Timaj</a:t>
            </a:r>
            <a:r>
              <a:rPr lang="sr-Latn-RS" dirty="0"/>
              <a:t> 97c).</a:t>
            </a:r>
          </a:p>
          <a:p>
            <a:r>
              <a:rPr lang="sr-Latn-RS" dirty="0"/>
              <a:t>Aristotelova ideja „lepog“ u moralnom delanju (</a:t>
            </a:r>
            <a:r>
              <a:rPr lang="sr-Latn-RS" i="1" dirty="0"/>
              <a:t>kalon</a:t>
            </a:r>
            <a:r>
              <a:rPr lang="sr-Latn-RS" dirty="0"/>
              <a:t>) oslanja se na Platonove osnovne zamisli (V. </a:t>
            </a:r>
            <a:r>
              <a:rPr lang="sr-Latn-RS" i="1" dirty="0"/>
              <a:t>Gorgija,</a:t>
            </a:r>
            <a:r>
              <a:rPr lang="sr-Latn-RS" dirty="0"/>
              <a:t> </a:t>
            </a:r>
            <a:r>
              <a:rPr lang="sr-Latn-RS" i="1" dirty="0"/>
              <a:t>Država, Lisid…</a:t>
            </a:r>
            <a:r>
              <a:rPr lang="sr-Latn-RS" dirty="0"/>
              <a:t>).</a:t>
            </a:r>
          </a:p>
          <a:p>
            <a:r>
              <a:rPr lang="sr-Latn-RS" i="1" dirty="0"/>
              <a:t>Kalon</a:t>
            </a:r>
            <a:r>
              <a:rPr lang="sr-Latn-RS" dirty="0"/>
              <a:t> Aristotel pripisuje delima koja su skladu sa </a:t>
            </a:r>
            <a:r>
              <a:rPr lang="sr-Latn-RS" i="1" dirty="0"/>
              <a:t>karakternim</a:t>
            </a:r>
            <a:r>
              <a:rPr lang="sr-Latn-RS" dirty="0"/>
              <a:t> </a:t>
            </a:r>
            <a:r>
              <a:rPr lang="sr-Latn-RS" i="1" dirty="0"/>
              <a:t>vrlinama</a:t>
            </a:r>
            <a:r>
              <a:rPr lang="sr-Latn-RS" dirty="0"/>
              <a:t>, ali se ne vidi veza sa intelektualnim.</a:t>
            </a:r>
          </a:p>
        </p:txBody>
      </p:sp>
    </p:spTree>
    <p:extLst>
      <p:ext uri="{BB962C8B-B14F-4D97-AF65-F5344CB8AC3E}">
        <p14:creationId xmlns:p14="http://schemas.microsoft.com/office/powerpoint/2010/main" val="193326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582CDD-6954-4B46-925C-E7D0DC82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Intelektualne vrline: osvrt na Platona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3825D24-560E-4536-9B04-B26090ECA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Aristotelova klasifikacija intelektualnih vrlina suprotstavljena je Platonovom maniru da o svim intelektualnim vrlinama govori kao o </a:t>
            </a:r>
            <a:r>
              <a:rPr lang="sr-Latn-RS" i="1" dirty="0"/>
              <a:t>međusobno zamenljivim</a:t>
            </a:r>
            <a:r>
              <a:rPr lang="sr-Latn-RS" dirty="0"/>
              <a:t>. (Intelektualna vrlina je za Platona </a:t>
            </a:r>
            <a:r>
              <a:rPr lang="sr-Latn-RS" i="1" dirty="0"/>
              <a:t>jedna</a:t>
            </a:r>
            <a:r>
              <a:rPr lang="sr-Latn-RS" dirty="0"/>
              <a:t>?)</a:t>
            </a:r>
          </a:p>
          <a:p>
            <a:r>
              <a:rPr lang="sr-Latn-RS" dirty="0"/>
              <a:t>Ipak, kod Platona postoji i </a:t>
            </a:r>
            <a:r>
              <a:rPr lang="sr-Latn-RS" i="1" dirty="0"/>
              <a:t>vrhovna</a:t>
            </a:r>
            <a:r>
              <a:rPr lang="sr-Latn-RS" dirty="0"/>
              <a:t> veština – dijalektika, filozofija – koja treba da obezbedi kriterijume izbora dobara i ciljeva.</a:t>
            </a:r>
          </a:p>
          <a:p>
            <a:r>
              <a:rPr lang="sr-Latn-RS" dirty="0"/>
              <a:t>Za Platona, čovek koji ima intelektualnu vrlinu „neće zastraniti“, slično kao što matematički upućen čovek neće praviti greške. („Vrlina je znanje?“)</a:t>
            </a:r>
          </a:p>
          <a:p>
            <a:r>
              <a:rPr lang="sr-Latn-RS" dirty="0"/>
              <a:t>S druge strane, Platon misli i da je vrlina „dobro stanje duše“, a da je zadatak (funkcija, </a:t>
            </a:r>
            <a:r>
              <a:rPr lang="sr-Latn-RS" i="1" dirty="0"/>
              <a:t>ergon</a:t>
            </a:r>
            <a:r>
              <a:rPr lang="sr-Latn-RS" dirty="0"/>
              <a:t>) duše da preuzme kontrolu i dovede „stvari“ (i delove duše i stvari u državi) u red. (Setiti se Platonove </a:t>
            </a:r>
            <a:r>
              <a:rPr lang="sr-Latn-RS" i="1" dirty="0"/>
              <a:t>pravde</a:t>
            </a:r>
            <a:r>
              <a:rPr lang="sr-Latn-RS" dirty="0"/>
              <a:t>; samo ako svaki deo duše i države „radi svoj posao“ stvari funkcionišu dobro.) Dakle, tu je vrlina očigledno </a:t>
            </a:r>
            <a:r>
              <a:rPr lang="sr-Latn-RS" i="1" dirty="0"/>
              <a:t>praktička</a:t>
            </a:r>
            <a:r>
              <a:rPr lang="sr-Latn-RS" dirty="0"/>
              <a:t>.</a:t>
            </a:r>
          </a:p>
          <a:p>
            <a:r>
              <a:rPr lang="sr-Latn-RS" dirty="0"/>
              <a:t>Ali, za Platona vrlina je moguća samo na osnovu uvida u najviše istine. „Teorija ideja“= umno </a:t>
            </a:r>
            <a:r>
              <a:rPr lang="sr-Latn-RS" i="1" dirty="0"/>
              <a:t>posmatranje</a:t>
            </a:r>
            <a:r>
              <a:rPr lang="sr-Latn-RS" dirty="0"/>
              <a:t> (večnih) oblika. Za to je potrebna „dijalektika“, tj. filozofija. Dakle, </a:t>
            </a:r>
            <a:r>
              <a:rPr lang="sr-Latn-RS" i="1" dirty="0"/>
              <a:t>teorijska</a:t>
            </a:r>
            <a:r>
              <a:rPr lang="sr-Latn-RS" dirty="0"/>
              <a:t> (filozofska) mudrost kao najviša?</a:t>
            </a:r>
          </a:p>
        </p:txBody>
      </p:sp>
    </p:spTree>
    <p:extLst>
      <p:ext uri="{BB962C8B-B14F-4D97-AF65-F5344CB8AC3E}">
        <p14:creationId xmlns:p14="http://schemas.microsoft.com/office/powerpoint/2010/main" val="2451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3AE87C-2034-4CC5-A732-DE4E4F07C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Popis intelektualnih vrlina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77C3AB45-AC14-4E14-AB65-9F822AB46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Interpretacije određenja funkcije i međusobnog odnosa intelektualnih vrlina se razlikuju. Šta je Aristotelov cilj?</a:t>
            </a:r>
          </a:p>
          <a:p>
            <a:r>
              <a:rPr lang="sr-Latn-RS" dirty="0"/>
              <a:t>Najverovatnije: pojmovno </a:t>
            </a:r>
            <a:r>
              <a:rPr lang="sr-Latn-RS" i="1" dirty="0"/>
              <a:t>definisanje</a:t>
            </a:r>
            <a:r>
              <a:rPr lang="sr-Latn-RS" dirty="0"/>
              <a:t> vrlina, a ne konkretno utvrđivanje na šta se sve mogu primeniti. (Nisu „recepti za delanje“.)</a:t>
            </a:r>
          </a:p>
          <a:p>
            <a:r>
              <a:rPr lang="sr-Latn-RS" dirty="0"/>
              <a:t>Aristotel nabraja pet intelektualnih vrlina: umeće ([umetnost], tehnička umešnost, veština u pravljenju stvari, </a:t>
            </a:r>
            <a:r>
              <a:rPr lang="sr-Latn-RS" i="1" dirty="0"/>
              <a:t>techne</a:t>
            </a:r>
            <a:r>
              <a:rPr lang="sr-Latn-RS" dirty="0"/>
              <a:t>), znanje (</a:t>
            </a:r>
            <a:r>
              <a:rPr lang="sr-Latn-RS" i="1" dirty="0"/>
              <a:t>episteme</a:t>
            </a:r>
            <a:r>
              <a:rPr lang="sr-Latn-RS" dirty="0"/>
              <a:t>), praktičku mudrost ([razboritost], </a:t>
            </a:r>
            <a:r>
              <a:rPr lang="sr-Latn-RS" i="1" dirty="0"/>
              <a:t>phronesis</a:t>
            </a:r>
            <a:r>
              <a:rPr lang="sr-Latn-RS" dirty="0"/>
              <a:t>)</a:t>
            </a:r>
            <a:r>
              <a:rPr lang="sr-Latn-RS" i="1" dirty="0"/>
              <a:t>, </a:t>
            </a:r>
            <a:r>
              <a:rPr lang="sr-Latn-RS" dirty="0"/>
              <a:t>naučno znanje (</a:t>
            </a:r>
            <a:r>
              <a:rPr lang="sr-Latn-RS" i="1" dirty="0"/>
              <a:t>sophia</a:t>
            </a:r>
            <a:r>
              <a:rPr lang="sr-Latn-RS" dirty="0"/>
              <a:t>, </a:t>
            </a:r>
            <a:r>
              <a:rPr lang="sr-Latn-RS" i="1" dirty="0"/>
              <a:t>scientia per causas</a:t>
            </a:r>
            <a:r>
              <a:rPr lang="sr-Latn-RS" dirty="0"/>
              <a:t>, znanje na osnovu uzroka) i umski uvid ([spekulativno mišljenje], </a:t>
            </a:r>
            <a:r>
              <a:rPr lang="sr-Latn-RS" i="1" dirty="0"/>
              <a:t>nous</a:t>
            </a:r>
            <a:r>
              <a:rPr lang="sr-Latn-RS" dirty="0"/>
              <a:t>). V. 1139b. Jasno je da nisu sve istog značaja i da su hijerarhijski uređene.</a:t>
            </a:r>
          </a:p>
          <a:p>
            <a:r>
              <a:rPr lang="sr-Latn-RS" dirty="0"/>
              <a:t>Uočiti:</a:t>
            </a:r>
            <a:r>
              <a:rPr lang="sr-Latn-RS" i="1" dirty="0"/>
              <a:t> sophia</a:t>
            </a:r>
            <a:r>
              <a:rPr lang="sr-Latn-RS" dirty="0"/>
              <a:t> je nesumnjivo „najviša“ od svih, ali se ovde ona ne nabraja kao poslednja (što bi po hijerarhiji trebalo). V. 1139b.</a:t>
            </a:r>
          </a:p>
          <a:p>
            <a:r>
              <a:rPr lang="sr-Latn-RS" dirty="0"/>
              <a:t>Nejasno: šta je tačno „umski uvid“ ili spekulativno mišljenje (</a:t>
            </a:r>
            <a:r>
              <a:rPr lang="sr-Latn-RS" i="1" dirty="0"/>
              <a:t>nous</a:t>
            </a:r>
            <a:r>
              <a:rPr lang="sr-Latn-RS" dirty="0"/>
              <a:t>). </a:t>
            </a:r>
            <a:r>
              <a:rPr lang="sr-Latn-RS" i="1" dirty="0"/>
              <a:t>Nous</a:t>
            </a:r>
            <a:r>
              <a:rPr lang="sr-Latn-RS" dirty="0"/>
              <a:t>, prema standardnim interpretacijama, nije čak ni vrlina u rangu </a:t>
            </a:r>
            <a:r>
              <a:rPr lang="sr-Latn-RS" i="1" dirty="0"/>
              <a:t>sophia</a:t>
            </a:r>
            <a:r>
              <a:rPr lang="sr-Latn-RS" dirty="0"/>
              <a:t> (iako je tako navedena) već je deo „znanja“ (</a:t>
            </a:r>
            <a:r>
              <a:rPr lang="sr-Latn-RS" i="1" dirty="0"/>
              <a:t>episteme</a:t>
            </a:r>
            <a:r>
              <a:rPr lang="sr-Latn-RS" dirty="0"/>
              <a:t>). </a:t>
            </a:r>
            <a:r>
              <a:rPr lang="sr-Latn-RS" i="1" dirty="0"/>
              <a:t>Nous</a:t>
            </a:r>
            <a:r>
              <a:rPr lang="sr-Latn-RS" dirty="0"/>
              <a:t> se odnosi na sposobnost samostalnog baratanja „prvim principima“. </a:t>
            </a:r>
          </a:p>
          <a:p>
            <a:r>
              <a:rPr lang="sr-Latn-RS" dirty="0"/>
              <a:t>Odnos </a:t>
            </a:r>
            <a:r>
              <a:rPr lang="sr-Latn-RS" i="1" dirty="0"/>
              <a:t>episteme</a:t>
            </a:r>
            <a:r>
              <a:rPr lang="sr-Latn-RS" dirty="0"/>
              <a:t>/</a:t>
            </a:r>
            <a:r>
              <a:rPr lang="sr-Latn-RS" i="1" dirty="0"/>
              <a:t>nous</a:t>
            </a:r>
            <a:r>
              <a:rPr lang="sr-Latn-RS" dirty="0"/>
              <a:t> nije naročito bitan za raspravu jer su interpretatori složni u oceni da je </a:t>
            </a:r>
            <a:r>
              <a:rPr lang="sr-Latn-RS" i="1" dirty="0"/>
              <a:t>sophia</a:t>
            </a:r>
            <a:r>
              <a:rPr lang="sr-Latn-RS" dirty="0"/>
              <a:t> vrhovna intelektualna vrlina, a da je za razumevanje sreće (</a:t>
            </a:r>
            <a:r>
              <a:rPr lang="sr-Latn-RS" i="1" dirty="0"/>
              <a:t>eudaimonia</a:t>
            </a:r>
            <a:r>
              <a:rPr lang="sr-Latn-RS" dirty="0"/>
              <a:t>) ključan odnos </a:t>
            </a:r>
            <a:r>
              <a:rPr lang="sr-Latn-RS" i="1" dirty="0"/>
              <a:t>sophia</a:t>
            </a:r>
            <a:r>
              <a:rPr lang="sr-Latn-RS" dirty="0"/>
              <a:t>/</a:t>
            </a:r>
            <a:r>
              <a:rPr lang="sr-Latn-RS" i="1" dirty="0"/>
              <a:t>phronesis</a:t>
            </a:r>
            <a:r>
              <a:rPr lang="sr-Latn-RS" dirty="0"/>
              <a:t>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3935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C7AF5B-2570-4529-847E-D9876C0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Intelektualne vrline i predmeti znanja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63259498-CD81-46B7-BA91-41AEC1378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i="1" dirty="0"/>
              <a:t>Svaka</a:t>
            </a:r>
            <a:r>
              <a:rPr lang="sr-Latn-RS" dirty="0"/>
              <a:t> vrlina je svojstvo koje </a:t>
            </a:r>
            <a:r>
              <a:rPr lang="sr-Latn-RS" i="1" dirty="0"/>
              <a:t>neku stvar </a:t>
            </a:r>
            <a:r>
              <a:rPr lang="sr-Latn-RS" dirty="0"/>
              <a:t>dovodi u dobro stanje i omogućava njeno dobro specifično funkcionisanje. U tom smislu, „vrlina“ nije specifična za čoveka.</a:t>
            </a:r>
          </a:p>
          <a:p>
            <a:r>
              <a:rPr lang="sr-Latn-RS" dirty="0"/>
              <a:t>U platonovskom tonu, Aristotel o intelektualnim vrlinama govori kao </a:t>
            </a:r>
            <a:r>
              <a:rPr lang="sr-Latn-RS" i="1" dirty="0"/>
              <a:t>intelektualnoj percepciji</a:t>
            </a:r>
            <a:r>
              <a:rPr lang="sr-Latn-RS" dirty="0"/>
              <a:t>, „gledanju“ ili „sagledavanju“ (</a:t>
            </a:r>
            <a:r>
              <a:rPr lang="sr-Latn-RS" i="1" dirty="0"/>
              <a:t>theorein</a:t>
            </a:r>
            <a:r>
              <a:rPr lang="sr-Latn-RS" dirty="0"/>
              <a:t>). Intelektualnu vrlinu takođe dovodi u vezu sa </a:t>
            </a:r>
            <a:r>
              <a:rPr lang="sr-Latn-RS" i="1" dirty="0"/>
              <a:t>aktom tvrđenja ili negiranj</a:t>
            </a:r>
            <a:r>
              <a:rPr lang="sr-Latn-RS" dirty="0"/>
              <a:t>a. Specifična delatnost intelektualne vrline je, dakle, „sagledavanje“ i „tvrđenje“ istine. (V. 1139a – 1140b). </a:t>
            </a:r>
          </a:p>
          <a:p>
            <a:r>
              <a:rPr lang="sr-Latn-RS" dirty="0"/>
              <a:t>I intelektualne („dijanoetičke“) vrline imaju svoj  unutrašnji „princip podele“. On se odnosi na predmete znanja: „Treba pretpostaviti da i razumski deo duše ima dva dela: jedan kojima shvatamo stvari čiji [prvi] principi ne mogu da budu drugačiji nego što jesu, i drugi kojim shvatamo stvari čiji principi mogu budu drukčiji nego što jesu [stvari koje se mogu izmeniti]… Nazovimo jedan od ta dva dela duše moći [naučnog] saznanja, a drugi moći [proračunatog] prosuđivanja. Dakle i prosuđivački deo pripada onom delu duše koji ima razum.“ (knjiga 6, 1139a – u srpskom prevodu pogrešno označeno kao 1138a).</a:t>
            </a:r>
          </a:p>
          <a:p>
            <a:r>
              <a:rPr lang="sr-Latn-RS" dirty="0"/>
              <a:t>Dakle, dalja podela: unutar razumskog dela, postoje </a:t>
            </a:r>
            <a:r>
              <a:rPr lang="sr-Latn-RS" i="1" dirty="0"/>
              <a:t>teorijski</a:t>
            </a:r>
            <a:r>
              <a:rPr lang="sr-Latn-RS" dirty="0"/>
              <a:t> i </a:t>
            </a:r>
            <a:r>
              <a:rPr lang="sr-Latn-RS" i="1" dirty="0"/>
              <a:t>praktički</a:t>
            </a:r>
            <a:r>
              <a:rPr lang="sr-Latn-RS" dirty="0"/>
              <a:t> deo duše.</a:t>
            </a:r>
          </a:p>
          <a:p>
            <a:r>
              <a:rPr lang="sr-Latn-RS" dirty="0"/>
              <a:t>Teorijski deo do istine stiže putem </a:t>
            </a:r>
            <a:r>
              <a:rPr lang="sr-Latn-RS" i="1" dirty="0"/>
              <a:t>tvrđenja</a:t>
            </a:r>
            <a:r>
              <a:rPr lang="sr-Latn-RS" dirty="0"/>
              <a:t> ili poricanja; praktički putem </a:t>
            </a:r>
            <a:r>
              <a:rPr lang="sr-Latn-RS" i="1" dirty="0"/>
              <a:t>ostvarenja</a:t>
            </a:r>
            <a:r>
              <a:rPr lang="sr-Latn-RS" dirty="0"/>
              <a:t> (dobrog).</a:t>
            </a:r>
          </a:p>
          <a:p>
            <a:r>
              <a:rPr lang="sr-Latn-RS" dirty="0"/>
              <a:t>„Istina“ u delanju? Kako? </a:t>
            </a:r>
            <a:r>
              <a:rPr lang="sr-Latn-RS" i="1" dirty="0"/>
              <a:t>Na osnovu postupaka. </a:t>
            </a:r>
            <a:r>
              <a:rPr lang="sr-Latn-RS" dirty="0"/>
              <a:t>Nema smisla </a:t>
            </a:r>
            <a:r>
              <a:rPr lang="sr-Latn-RS" i="1" dirty="0"/>
              <a:t>tvrditi</a:t>
            </a:r>
            <a:r>
              <a:rPr lang="sr-Latn-RS" dirty="0"/>
              <a:t> da je nešto dobro, </a:t>
            </a:r>
            <a:r>
              <a:rPr lang="sr-Latn-RS" i="1" dirty="0"/>
              <a:t>a ne nastojati </a:t>
            </a:r>
            <a:r>
              <a:rPr lang="sr-Latn-RS" dirty="0"/>
              <a:t>da se to ostvari, ni konstantno raditi nešto za šta se stalno poriče da je dobro. (V. 1139a)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987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C2D411-4871-4270-BF40-EF02D3783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/>
              <a:t>Phronesis</a:t>
            </a:r>
            <a:r>
              <a:rPr lang="sr-Latn-RS" dirty="0"/>
              <a:t> i </a:t>
            </a:r>
            <a:r>
              <a:rPr lang="sr-Latn-RS" i="1" dirty="0"/>
              <a:t>techne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43810F8-2507-4580-83E6-BAD4D4B76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Među znanja o „predmetima čiji princip može biti i drukčiji“ </a:t>
            </a:r>
            <a:r>
              <a:rPr lang="sr-Latn-RS" i="1" dirty="0"/>
              <a:t>techne</a:t>
            </a:r>
            <a:r>
              <a:rPr lang="sr-Latn-RS" dirty="0"/>
              <a:t> (umeće, veština) se odnosi na stvaranje (pravljenje stvari), a praktička mudrost (</a:t>
            </a:r>
            <a:r>
              <a:rPr lang="sr-Latn-RS" i="1" dirty="0"/>
              <a:t>phronesis</a:t>
            </a:r>
            <a:r>
              <a:rPr lang="sr-Latn-RS" dirty="0"/>
              <a:t>) na delanje. „Umeće [techne] je sposobnost stvaranja uslovljena pravilnim rasuđivanjem“ (1140a).</a:t>
            </a:r>
          </a:p>
          <a:p>
            <a:r>
              <a:rPr lang="sr-Latn-RS" i="1" dirty="0"/>
              <a:t>Phronesis</a:t>
            </a:r>
            <a:r>
              <a:rPr lang="sr-Latn-RS" dirty="0"/>
              <a:t> ima mnoštvo značenja. Prevodi se kao „praktička mudrost“, „razboritost“, „pamet“ i „upravljačka sposobnost“. To je moć „dovođenja stvari u red“. Jednako se odnosi i na državne poslove i na vođenje ličnih poslova (npr. domaćinstva).</a:t>
            </a:r>
          </a:p>
          <a:p>
            <a:r>
              <a:rPr lang="sr-Latn-RS" dirty="0"/>
              <a:t>Razlika </a:t>
            </a:r>
            <a:r>
              <a:rPr lang="sr-Latn-RS" i="1" dirty="0"/>
              <a:t>delanja</a:t>
            </a:r>
            <a:r>
              <a:rPr lang="sr-Latn-RS" dirty="0"/>
              <a:t> (na osnovu praktičke mudrosti) i „proizvođenja“ na osnovu umeća ili veštine (</a:t>
            </a:r>
            <a:r>
              <a:rPr lang="sr-Latn-RS" i="1" dirty="0"/>
              <a:t>techne</a:t>
            </a:r>
            <a:r>
              <a:rPr lang="sr-Latn-RS" dirty="0"/>
              <a:t>) deluje trivijalno. Ali, onima koji su bili pod uticajem Platona ova razlika </a:t>
            </a:r>
            <a:r>
              <a:rPr lang="sr-Latn-RS" i="1" dirty="0"/>
              <a:t>nije</a:t>
            </a:r>
            <a:r>
              <a:rPr lang="sr-Latn-RS" dirty="0"/>
              <a:t> bila očigledna.</a:t>
            </a:r>
          </a:p>
        </p:txBody>
      </p:sp>
    </p:spTree>
    <p:extLst>
      <p:ext uri="{BB962C8B-B14F-4D97-AF65-F5344CB8AC3E}">
        <p14:creationId xmlns:p14="http://schemas.microsoft.com/office/powerpoint/2010/main" val="1098701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30298B-FBEA-4203-ACAE-C107E29A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/>
              <a:t>Phronesis</a:t>
            </a:r>
            <a:r>
              <a:rPr lang="sr-Latn-RS" dirty="0"/>
              <a:t>/</a:t>
            </a:r>
            <a:r>
              <a:rPr lang="sr-Latn-RS" i="1" dirty="0"/>
              <a:t>sophia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8E521BA-FEFB-4708-81CD-21EFD2F41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sr-Latn-RS" dirty="0"/>
          </a:p>
          <a:p>
            <a:r>
              <a:rPr lang="sr-Latn-RS" dirty="0"/>
              <a:t>Aristotelov </a:t>
            </a:r>
            <a:r>
              <a:rPr lang="sr-Latn-RS" i="1" dirty="0"/>
              <a:t>phronesis</a:t>
            </a:r>
            <a:r>
              <a:rPr lang="sr-Latn-RS" dirty="0"/>
              <a:t> (današnjim rečnikom: „praktički um“) se razlikuje i od demonstrativnog „znanja“ (npr. matematike) i od tehnološkog „znanja kako“. „Istraživati i odlučivati nije isto“ jer je „odlučivanje vrsta traženja“ (1142a). </a:t>
            </a:r>
            <a:r>
              <a:rPr lang="sr-Latn-RS" i="1" dirty="0"/>
              <a:t>Phronesis</a:t>
            </a:r>
            <a:r>
              <a:rPr lang="sr-Latn-RS" dirty="0"/>
              <a:t> obuhvata </a:t>
            </a:r>
            <a:r>
              <a:rPr lang="sr-Latn-RS" i="1" dirty="0"/>
              <a:t>težnju ka ostvarenju. </a:t>
            </a:r>
            <a:r>
              <a:rPr lang="sr-Latn-RS" dirty="0"/>
              <a:t>Distinkcija činjeničko/normativno kod Aristotela jeste ovde </a:t>
            </a:r>
            <a:r>
              <a:rPr lang="sr-Latn-RS" i="1" dirty="0"/>
              <a:t>implicirana</a:t>
            </a:r>
            <a:r>
              <a:rPr lang="sr-Latn-RS" dirty="0"/>
              <a:t>, ali nije izvedena do kraja (i </a:t>
            </a:r>
            <a:r>
              <a:rPr lang="sr-Latn-RS" i="1" dirty="0"/>
              <a:t>phronesis</a:t>
            </a:r>
            <a:r>
              <a:rPr lang="sr-Latn-RS" dirty="0"/>
              <a:t> je svakako vrsta znanja).</a:t>
            </a:r>
          </a:p>
          <a:p>
            <a:r>
              <a:rPr lang="sr-Latn-RS" dirty="0"/>
              <a:t>Glavni razlog za razlikovanje praktičke mudrosti i filozofskog znanja (</a:t>
            </a:r>
            <a:r>
              <a:rPr lang="sr-Latn-RS" i="1" dirty="0"/>
              <a:t>sophia</a:t>
            </a:r>
            <a:r>
              <a:rPr lang="sr-Latn-RS" dirty="0"/>
              <a:t>) jeste da je </a:t>
            </a:r>
            <a:r>
              <a:rPr lang="sr-Latn-RS" i="1" dirty="0"/>
              <a:t>sophia</a:t>
            </a:r>
            <a:r>
              <a:rPr lang="sr-Latn-RS" dirty="0"/>
              <a:t> svuda ista, apsolutna. </a:t>
            </a:r>
            <a:r>
              <a:rPr lang="sr-Latn-RS" i="1" dirty="0"/>
              <a:t>Phronesis</a:t>
            </a:r>
            <a:r>
              <a:rPr lang="sr-Latn-RS" dirty="0"/>
              <a:t> je relativan u odnosu na vrstu na koju se odnosi. (Aristotel pominje ribe i ribara koji zna šta je dobro za ribe, ali to ne znači da je dobro i za njega.) </a:t>
            </a:r>
            <a:r>
              <a:rPr lang="sr-Latn-RS" i="1" dirty="0"/>
              <a:t>Phronesis</a:t>
            </a:r>
            <a:r>
              <a:rPr lang="sr-Latn-RS" dirty="0"/>
              <a:t>  je „kvalifikovana istina“ u praktičkom rasuđivanju koja se odnosi na </a:t>
            </a:r>
            <a:r>
              <a:rPr lang="sr-Latn-RS" i="1" dirty="0"/>
              <a:t>posebnu vrstu </a:t>
            </a:r>
            <a:r>
              <a:rPr lang="sr-Latn-RS" dirty="0"/>
              <a:t>(tj. na </a:t>
            </a:r>
            <a:r>
              <a:rPr lang="sr-Latn-RS" i="1" dirty="0"/>
              <a:t>čoveka</a:t>
            </a:r>
            <a:r>
              <a:rPr lang="sr-Latn-RS" dirty="0"/>
              <a:t>), dok se filozofskim znanjem postiže istina (</a:t>
            </a:r>
            <a:r>
              <a:rPr lang="sr-Latn-RS" i="1" dirty="0"/>
              <a:t>i tač</a:t>
            </a:r>
            <a:r>
              <a:rPr lang="sr-Latn-RS" dirty="0"/>
              <a:t>ka).</a:t>
            </a:r>
            <a:r>
              <a:rPr lang="en-US" dirty="0"/>
              <a:t> ‘‘</a:t>
            </a:r>
            <a:r>
              <a:rPr lang="sr-Latn-RS" dirty="0"/>
              <a:t>Bilo bi čudnovato pretpostaviti da je političko umeće ili praktička mudrost najuzvišenija, osim ako se ne pretpostavi da je čovek najviše dobro u univerzumu [kosmosu].“ (1141a)</a:t>
            </a:r>
            <a:r>
              <a:rPr lang="en-US" dirty="0"/>
              <a:t>.</a:t>
            </a:r>
            <a:r>
              <a:rPr lang="sr-Latn-RS" dirty="0"/>
              <a:t> (Nije, jer postoje bogovi.) </a:t>
            </a:r>
            <a:r>
              <a:rPr lang="sr-Latn-RS" i="1" dirty="0"/>
              <a:t>Phronesis</a:t>
            </a:r>
            <a:r>
              <a:rPr lang="sr-Latn-RS" dirty="0"/>
              <a:t> se  odnosi na </a:t>
            </a:r>
            <a:r>
              <a:rPr lang="sr-Latn-RS" i="1" dirty="0"/>
              <a:t>ljudsku</a:t>
            </a:r>
            <a:r>
              <a:rPr lang="sr-Latn-RS" dirty="0"/>
              <a:t> istinu – na ono što je dobro </a:t>
            </a:r>
            <a:r>
              <a:rPr lang="sr-Latn-RS" i="1" dirty="0"/>
              <a:t>za čoveka</a:t>
            </a:r>
            <a:r>
              <a:rPr lang="sr-Latn-RS" dirty="0"/>
              <a:t>.</a:t>
            </a:r>
            <a:r>
              <a:rPr lang="sr-Latn-RS" i="1" dirty="0"/>
              <a:t> </a:t>
            </a:r>
            <a:r>
              <a:rPr lang="sr-Latn-RS" dirty="0"/>
              <a:t>„Predmet praktičke mudrosti su ljudske stvari, ono o čemu može da se odlučuje“ (1141b).</a:t>
            </a:r>
          </a:p>
          <a:p>
            <a:r>
              <a:rPr lang="sr-Latn-RS" dirty="0"/>
              <a:t>Ako je filozofska mudrost (</a:t>
            </a:r>
            <a:r>
              <a:rPr lang="sr-Latn-RS" i="1" dirty="0"/>
              <a:t>sophia</a:t>
            </a:r>
            <a:r>
              <a:rPr lang="sr-Latn-RS" dirty="0"/>
              <a:t>), najviša od svih vrlina, kako je moguće da </a:t>
            </a:r>
            <a:r>
              <a:rPr lang="sr-Latn-RS" i="1" dirty="0"/>
              <a:t>phronesis</a:t>
            </a:r>
            <a:r>
              <a:rPr lang="sr-Latn-RS" dirty="0"/>
              <a:t> ima ulogu usmeravanja i vođenja (svih?) ljudskih poslova? „Bilo bi čudno to što praktična mudrost, koja za filozofskom mudrošću ipak zaostaje, ima veći značaj od nje“ (1143b).</a:t>
            </a:r>
          </a:p>
          <a:p>
            <a:r>
              <a:rPr lang="sr-Latn-RS" dirty="0"/>
              <a:t>Analogija: praktička mudrost u odnosu na filozofsku mudrost „ima prednost“ kao što lekarsko umeće ima „prednost“ u odnosu na zdravlje: </a:t>
            </a:r>
            <a:r>
              <a:rPr lang="sr-Latn-RS" i="1" dirty="0"/>
              <a:t>phronesis</a:t>
            </a:r>
            <a:r>
              <a:rPr lang="sr-Latn-RS" dirty="0"/>
              <a:t> </a:t>
            </a:r>
            <a:r>
              <a:rPr lang="sr-Latn-RS" i="1" dirty="0"/>
              <a:t>stvara uslove </a:t>
            </a:r>
            <a:r>
              <a:rPr lang="sr-Latn-RS" dirty="0"/>
              <a:t>za unapređenje filozofske mudrosti, ali njom „ne gospodari“ (1145a; up. 1144a); ne služi se zdravljem „kao sredstvom“.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70236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605B51-D731-42DA-B8CF-CF25CD878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/>
              <a:t>Phronesis</a:t>
            </a:r>
            <a:r>
              <a:rPr lang="sr-Latn-RS" dirty="0"/>
              <a:t>/karakterne vrline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08E29C6-8808-459B-A6CA-A7D5D408E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Odnos praktične mudrosti (</a:t>
            </a:r>
            <a:r>
              <a:rPr lang="sr-Latn-RS" i="1" dirty="0"/>
              <a:t>phronesis)</a:t>
            </a:r>
            <a:r>
              <a:rPr lang="sr-Latn-RS" dirty="0"/>
              <a:t>/karakterne vrline: „Da bi čovek uradio nešto saobrazno vrlini, potrebna je i praktična mudrost [</a:t>
            </a:r>
            <a:r>
              <a:rPr lang="sr-Latn-RS" i="1" dirty="0"/>
              <a:t>phronesis</a:t>
            </a:r>
            <a:r>
              <a:rPr lang="sr-Latn-RS" dirty="0"/>
              <a:t>] i karakterna vrlina. „[Karakterna] vrlina bira ispravan cilj, a praktička mudrost bira odgovarajuća sredstva koja ka njemu vode.“ (1144a).</a:t>
            </a:r>
          </a:p>
          <a:p>
            <a:r>
              <a:rPr lang="sr-Latn-RS" dirty="0"/>
              <a:t>Aristotel (Kant kasnije ima sličnu ideju) razlikuje delanje koje je samo </a:t>
            </a:r>
            <a:r>
              <a:rPr lang="sr-Latn-RS" i="1" dirty="0"/>
              <a:t>spolja gledano </a:t>
            </a:r>
            <a:r>
              <a:rPr lang="sr-Latn-RS" dirty="0"/>
              <a:t>moralno („u skladu sa, vrlinom“) i ono koje je </a:t>
            </a:r>
            <a:r>
              <a:rPr lang="sr-Latn-RS" i="1" dirty="0"/>
              <a:t>zaista</a:t>
            </a:r>
            <a:r>
              <a:rPr lang="sr-Latn-RS" dirty="0"/>
              <a:t> takvo. Vrlina obuhvata „promišljenu svrhu“, zauzima „središnje mesto“ (između krajnosti) i određena je „razumom“ i „praktičkom mudrošću“ (1106b – 1107a). </a:t>
            </a:r>
          </a:p>
          <a:p>
            <a:r>
              <a:rPr lang="sr-Latn-RS" dirty="0"/>
              <a:t>Konzistentno </a:t>
            </a:r>
            <a:r>
              <a:rPr lang="sr-Latn-RS" i="1" dirty="0"/>
              <a:t>delanje</a:t>
            </a:r>
            <a:r>
              <a:rPr lang="sr-Latn-RS" dirty="0"/>
              <a:t> (u skladu sa vrlinom) je znak dobrog (i „lepog“) karaktera (duše).</a:t>
            </a:r>
          </a:p>
          <a:p>
            <a:r>
              <a:rPr lang="sr-Latn-RS" dirty="0"/>
              <a:t>Interpretacija: Aristotel pretpostavlja da sve karakterne vrline delatnika usmeravaju u dobrom smeru tako što mu omogućavaju da sreću traže na pravi način, da ga „predisponiraju“ za sreću; </a:t>
            </a:r>
            <a:r>
              <a:rPr lang="sr-Latn-RS" i="1" dirty="0"/>
              <a:t>phronesis</a:t>
            </a:r>
            <a:r>
              <a:rPr lang="sr-Latn-RS" dirty="0"/>
              <a:t>, čija je funkcija dobro vođenje ljudskih poslova, pomaže ostvarenju tog cilja.</a:t>
            </a:r>
          </a:p>
          <a:p>
            <a:r>
              <a:rPr lang="sr-Latn-RS" dirty="0"/>
              <a:t>Nije sasvim razjašnjeno kako su karakterne vrline koje streme „moralnoj lepoti“ (</a:t>
            </a:r>
            <a:r>
              <a:rPr lang="sr-Latn-RS" i="1" dirty="0"/>
              <a:t>kalon</a:t>
            </a:r>
            <a:r>
              <a:rPr lang="sr-Latn-RS" dirty="0"/>
              <a:t>) povezane sa filozofskom mudrošću (</a:t>
            </a:r>
            <a:r>
              <a:rPr lang="sr-Latn-RS" i="1" dirty="0"/>
              <a:t>sophia</a:t>
            </a:r>
            <a:r>
              <a:rPr lang="sr-Latn-RS" dirty="0"/>
              <a:t>).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75192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779F18-B1D0-47DC-8BA0-D0147A065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i="1" dirty="0"/>
              <a:t>Sophia</a:t>
            </a:r>
            <a:r>
              <a:rPr lang="sr-Latn-RS" dirty="0"/>
              <a:t> kao vrhunska vrlina; </a:t>
            </a:r>
            <a:r>
              <a:rPr lang="sr-Latn-RS" i="1" dirty="0"/>
              <a:t>teorijski</a:t>
            </a:r>
            <a:r>
              <a:rPr lang="sr-Latn-RS" dirty="0"/>
              <a:t> život kao vrhunska sreća? Dva smisla sreće?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42F8832-4EA0-48FC-B745-AA4D161DB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1300" dirty="0"/>
              <a:t>Sreća nije uživanje (v. npr. 1174a), ali delatnost u skladu sa vrlinom može biti praćen uživanjem.</a:t>
            </a:r>
          </a:p>
          <a:p>
            <a:r>
              <a:rPr lang="sr-Latn-RS" sz="1300" dirty="0"/>
              <a:t>„Ako je sreća delatnost u skladu sa vrlinom, onda se podrazumeva da je to delatnost u skladu sa najvišom njih. A to će biti aktivnost onog [našeg] najboljeg dela. Bez obzira na to da li je ovaj najbolji deo intelekt ili nešto drugo što se po prirodi smatra da vlada i vodi i ima uvid u uzvišeno i božansko, i bez obzira na to da li je to božanski ili najbožanskiji deo u nama – tek bi njegova delatnost u skladu sa vrlinom bila savršena [kompletna] sreća. Već je rečeno da ova aktivnost ima posmatrački [spekulativni, kontemplativni] karakter,</a:t>
            </a:r>
            <a:r>
              <a:rPr lang="en-US" sz="1300" dirty="0"/>
              <a:t> </a:t>
            </a:r>
            <a:r>
              <a:rPr lang="sr-Latn-RS" sz="1300" dirty="0"/>
              <a:t>Ako se sreća sastoji u delanju u skladu sa vrlinom, onda je jasno da će to biti u skladu sa najvećom.“ </a:t>
            </a:r>
            <a:r>
              <a:rPr lang="en-US" sz="1300" dirty="0"/>
              <a:t>(1177a).</a:t>
            </a:r>
            <a:r>
              <a:rPr lang="sr-Latn-RS" sz="1300" dirty="0"/>
              <a:t> Slično u knjizi I gde govori o vrlini koja „najviše ima karakter cilja“ (1098a)</a:t>
            </a:r>
          </a:p>
          <a:p>
            <a:r>
              <a:rPr lang="sr-Latn-RS" sz="1300" dirty="0"/>
              <a:t>Šta je </a:t>
            </a:r>
            <a:r>
              <a:rPr lang="sr-Latn-RS" sz="1300" i="1" dirty="0"/>
              <a:t>teleia eudaimonia </a:t>
            </a:r>
            <a:r>
              <a:rPr lang="sr-Latn-RS" sz="1300" dirty="0"/>
              <a:t>(1177b, sreća sa ciljem, krajnja sreća)? Neobičan izraz u knjizi 10 (ne javlja se ranije), jer je sreća </a:t>
            </a:r>
            <a:r>
              <a:rPr lang="sr-Latn-RS" sz="1300" i="1" dirty="0"/>
              <a:t>po definiciji</a:t>
            </a:r>
            <a:r>
              <a:rPr lang="sr-Latn-RS" sz="1300" dirty="0"/>
              <a:t> dovršena i samodovoljna. (V. prethodno predavanje, 1097 a-b). </a:t>
            </a:r>
          </a:p>
          <a:p>
            <a:r>
              <a:rPr lang="sr-Latn-RS" sz="1300" dirty="0"/>
              <a:t>Postoji i „sreća u sekundarnom smislu“ (</a:t>
            </a:r>
            <a:r>
              <a:rPr lang="sr-Latn-RS" sz="1300" i="1" dirty="0"/>
              <a:t>eudaimonia deuteros, </a:t>
            </a:r>
            <a:r>
              <a:rPr lang="sr-Latn-RS" sz="1300" dirty="0"/>
              <a:t>1178a). Aristotel je povezuje sa </a:t>
            </a:r>
            <a:r>
              <a:rPr lang="sr-Latn-RS" sz="1300" i="1" dirty="0"/>
              <a:t>phronesis</a:t>
            </a:r>
            <a:r>
              <a:rPr lang="sr-Latn-RS" sz="1300" dirty="0"/>
              <a:t>-om; da li to je ovakva („sekundarna“?) sreća „aktivnost bez cilja“ (jer se samo čista teorija smatra „ciljnom“)? Podsetiti se: </a:t>
            </a:r>
            <a:r>
              <a:rPr lang="sr-Latn-RS" sz="1300" i="1" dirty="0"/>
              <a:t>sreća je sama sebi cilj</a:t>
            </a:r>
            <a:r>
              <a:rPr lang="sr-Latn-RS" sz="1300" dirty="0"/>
              <a:t>, ona nikad nije „zarad nečeg drugog“ (1097a) – nema stepenovanja sreće.</a:t>
            </a:r>
          </a:p>
          <a:p>
            <a:r>
              <a:rPr lang="sr-Latn-RS" sz="1300" dirty="0"/>
              <a:t>Da li je sreća rezervisana isključivo za filozofe? Prisetimo se „spoljnjih uslova sreće“: da li filozofska obdarenost spada u te uslove?</a:t>
            </a:r>
          </a:p>
          <a:p>
            <a:r>
              <a:rPr lang="sr-Latn-RS" sz="1300" dirty="0"/>
              <a:t>Podsetimo se iz prethodnog predavanja – postoje </a:t>
            </a:r>
            <a:r>
              <a:rPr lang="sr-Latn-RS" sz="1300" i="1" dirty="0"/>
              <a:t>tri</a:t>
            </a:r>
            <a:r>
              <a:rPr lang="sr-Latn-RS" sz="1300" dirty="0"/>
              <a:t> načina života: 1) uživanje; 2) javno priznanje i 3) „filozofsko posmatranje“ (</a:t>
            </a:r>
            <a:r>
              <a:rPr lang="sr-Latn-RS" sz="1300" i="1" dirty="0"/>
              <a:t>bios theoretikos, vita contemplativa</a:t>
            </a:r>
            <a:r>
              <a:rPr lang="sr-Latn-RS" sz="1300" dirty="0"/>
              <a:t>).</a:t>
            </a:r>
          </a:p>
          <a:p>
            <a:r>
              <a:rPr lang="sr-Latn-RS" sz="1300" dirty="0"/>
              <a:t>Uočiti: Aristotel </a:t>
            </a:r>
            <a:r>
              <a:rPr lang="sr-Latn-RS" sz="1300" b="1" i="1" u="sng" dirty="0"/>
              <a:t>ne</a:t>
            </a:r>
            <a:r>
              <a:rPr lang="sr-Latn-RS" sz="1300" dirty="0"/>
              <a:t> sugeriše da postoje posebne „sreće“, niti podelu na platonovske „klase“. </a:t>
            </a:r>
          </a:p>
          <a:p>
            <a:r>
              <a:rPr lang="sr-Latn-RS" sz="1300" dirty="0"/>
              <a:t>Moguć interpretativni kompromis: </a:t>
            </a:r>
            <a:r>
              <a:rPr lang="sr-Latn-RS" sz="1300" i="1" dirty="0"/>
              <a:t>phronesis</a:t>
            </a:r>
            <a:r>
              <a:rPr lang="sr-Latn-RS" sz="1300" dirty="0"/>
              <a:t> koji „radi“ zajedno sa karakternim vrlinama je jedan „deo“ sreće. Drugi (krajnji?) „deo“ je </a:t>
            </a:r>
            <a:r>
              <a:rPr lang="sr-Latn-RS" sz="1300" i="1" dirty="0"/>
              <a:t>filozofski</a:t>
            </a:r>
            <a:r>
              <a:rPr lang="sr-Latn-RS" sz="1300" dirty="0"/>
              <a:t> život (posmatrački, </a:t>
            </a:r>
            <a:r>
              <a:rPr lang="sr-Latn-RS" sz="1300" i="1" dirty="0"/>
              <a:t>bios theore</a:t>
            </a:r>
            <a:r>
              <a:rPr lang="sr-Latn-RS" sz="1300" dirty="0"/>
              <a:t>tikos, </a:t>
            </a:r>
            <a:r>
              <a:rPr lang="sr-Latn-RS" sz="1300" i="1" dirty="0"/>
              <a:t>vita contemplativa</a:t>
            </a:r>
            <a:r>
              <a:rPr lang="sr-Latn-RS" sz="1300" dirty="0"/>
              <a:t>) na osnovu vrline </a:t>
            </a:r>
            <a:r>
              <a:rPr lang="sr-Latn-RS" sz="1300" i="1" dirty="0"/>
              <a:t>sophia. </a:t>
            </a:r>
            <a:r>
              <a:rPr lang="sr-Latn-RS" sz="1300" dirty="0"/>
              <a:t>Ova sreća jeste „krajnja“ jer ona nije moguća bez prvog dela. Bez </a:t>
            </a:r>
            <a:r>
              <a:rPr lang="sr-Latn-RS" sz="1300" i="1" dirty="0"/>
              <a:t>phronesis-a</a:t>
            </a:r>
            <a:r>
              <a:rPr lang="sr-Latn-RS" sz="1300" dirty="0"/>
              <a:t>, </a:t>
            </a:r>
            <a:r>
              <a:rPr lang="sr-Latn-RS" sz="1300" i="1" dirty="0" err="1"/>
              <a:t>sophia</a:t>
            </a:r>
            <a:r>
              <a:rPr lang="sr-Latn-RS" sz="1300" dirty="0"/>
              <a:t> nije moguća, ali </a:t>
            </a:r>
            <a:r>
              <a:rPr lang="sr-Latn-RS" sz="1300" i="1" dirty="0" err="1"/>
              <a:t>sophia</a:t>
            </a:r>
            <a:r>
              <a:rPr lang="sr-Latn-RS" sz="1300" dirty="0"/>
              <a:t> je ta vrednost kojoj se </a:t>
            </a:r>
            <a:r>
              <a:rPr lang="sr-Latn-RS" sz="1300" i="1" dirty="0"/>
              <a:t>na kraju krajeva</a:t>
            </a:r>
            <a:r>
              <a:rPr lang="sr-Latn-RS" sz="1300" dirty="0"/>
              <a:t> teži.</a:t>
            </a:r>
          </a:p>
        </p:txBody>
      </p:sp>
    </p:spTree>
    <p:extLst>
      <p:ext uri="{BB962C8B-B14F-4D97-AF65-F5344CB8AC3E}">
        <p14:creationId xmlns:p14="http://schemas.microsoft.com/office/powerpoint/2010/main" val="140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4299</TotalTime>
  <Words>2013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Office</vt:lpstr>
      <vt:lpstr>ARISTOTEL 2</vt:lpstr>
      <vt:lpstr>Kalokagathia kao antički ideal; kalos i karakterne vrline</vt:lpstr>
      <vt:lpstr>Intelektualne vrline: osvrt na Platona</vt:lpstr>
      <vt:lpstr>Popis intelektualnih vrlina</vt:lpstr>
      <vt:lpstr>Intelektualne vrline i predmeti znanja</vt:lpstr>
      <vt:lpstr>Phronesis i techne</vt:lpstr>
      <vt:lpstr>Phronesis/sophia</vt:lpstr>
      <vt:lpstr>Phronesis/karakterne vrline</vt:lpstr>
      <vt:lpstr>Sophia kao vrhunska vrlina; teorijski život kao vrhunska sreća? Dva smisla sreće?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ARISTOTELE 2</dc:title>
  <dc:creator>Nenad Cekić</dc:creator>
  <cp:lastModifiedBy>micic.stefan@outlook.com</cp:lastModifiedBy>
  <cp:revision>97</cp:revision>
  <dcterms:created xsi:type="dcterms:W3CDTF">2020-04-14T08:55:27Z</dcterms:created>
  <dcterms:modified xsi:type="dcterms:W3CDTF">2020-04-21T00:47:30Z</dcterms:modified>
</cp:coreProperties>
</file>