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57EDB-75CC-4793-AFAB-E2D9230F6554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E5BA5-C741-43B0-8220-A3A80AA72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A9E52-BE89-4CF6-A164-9B391FDD7DC3}" type="slidenum">
              <a:rPr lang="en-US"/>
              <a:pPr/>
              <a:t>5</a:t>
            </a:fld>
            <a:endParaRPr lang="en-US"/>
          </a:p>
        </p:txBody>
      </p:sp>
      <p:sp>
        <p:nvSpPr>
          <p:cNvPr id="142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423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2EA4E4-3692-4546-A3C6-0FFF57FEB0EB}" type="slidenum">
              <a:rPr lang="en-GB" sz="1200">
                <a:latin typeface="Calibri" pitchFamily="34" charset="0"/>
              </a:rPr>
              <a:pPr algn="r"/>
              <a:t>5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EFF8A-F559-4B98-9D01-2C384AEF1B8F}" type="slidenum">
              <a:rPr lang="en-US"/>
              <a:pPr/>
              <a:t>24</a:t>
            </a:fld>
            <a:endParaRPr lang="en-US"/>
          </a:p>
        </p:txBody>
      </p:sp>
      <p:sp>
        <p:nvSpPr>
          <p:cNvPr id="227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2733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DEED9E1-2910-4DA8-976F-5AAEC68EE842}" type="slidenum">
              <a:rPr lang="en-GB" sz="1200">
                <a:latin typeface="Calibri" pitchFamily="34" charset="0"/>
              </a:rPr>
              <a:pPr algn="r"/>
              <a:t>24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170350-407E-4CDE-8DC4-F1C14CD79ADF}" type="slidenum">
              <a:rPr lang="en-US"/>
              <a:pPr/>
              <a:t>25</a:t>
            </a:fld>
            <a:endParaRPr lang="en-US"/>
          </a:p>
        </p:txBody>
      </p:sp>
      <p:sp>
        <p:nvSpPr>
          <p:cNvPr id="229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GB" sz="1000"/>
          </a:p>
        </p:txBody>
      </p:sp>
      <p:sp>
        <p:nvSpPr>
          <p:cNvPr id="22938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31B99D-BD3A-48C9-9750-E5AE3E3630AA}" type="slidenum">
              <a:rPr lang="en-GB" sz="1200">
                <a:latin typeface="Calibri" pitchFamily="34" charset="0"/>
              </a:rPr>
              <a:pPr algn="r"/>
              <a:t>25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034350-2366-477A-A4ED-AA3BA7678524}" type="slidenum">
              <a:rPr lang="en-US"/>
              <a:pPr/>
              <a:t>28</a:t>
            </a:fld>
            <a:endParaRPr lang="en-US"/>
          </a:p>
        </p:txBody>
      </p:sp>
      <p:sp>
        <p:nvSpPr>
          <p:cNvPr id="233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/>
          </a:p>
        </p:txBody>
      </p:sp>
      <p:sp>
        <p:nvSpPr>
          <p:cNvPr id="23347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31728F-A843-4AC7-B0A4-9625C1F9101F}" type="slidenum">
              <a:rPr lang="en-GB" sz="1200">
                <a:latin typeface="Calibri" pitchFamily="34" charset="0"/>
              </a:rPr>
              <a:pPr algn="r"/>
              <a:t>28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27AB8-1FD5-44D9-B937-84444475DDF4}" type="slidenum">
              <a:rPr lang="en-US"/>
              <a:pPr/>
              <a:t>29</a:t>
            </a:fld>
            <a:endParaRPr lang="en-US"/>
          </a:p>
        </p:txBody>
      </p:sp>
      <p:sp>
        <p:nvSpPr>
          <p:cNvPr id="237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3757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89EF2AD-E8BC-444E-8150-1FE1741B29A5}" type="slidenum">
              <a:rPr lang="en-GB" sz="1200">
                <a:latin typeface="Calibri" pitchFamily="34" charset="0"/>
              </a:rPr>
              <a:pPr algn="r"/>
              <a:t>29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16202-7C1D-4A42-8AAC-03C8310AD703}" type="slidenum">
              <a:rPr lang="en-US"/>
              <a:pPr/>
              <a:t>30</a:t>
            </a:fld>
            <a:endParaRPr lang="en-US"/>
          </a:p>
        </p:txBody>
      </p:sp>
      <p:sp>
        <p:nvSpPr>
          <p:cNvPr id="2396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 b="1"/>
          </a:p>
        </p:txBody>
      </p:sp>
      <p:sp>
        <p:nvSpPr>
          <p:cNvPr id="23962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1D4C50-F121-4EE8-A98E-6C531A6E4729}" type="slidenum">
              <a:rPr lang="en-GB" sz="1200">
                <a:latin typeface="Calibri" pitchFamily="34" charset="0"/>
              </a:rPr>
              <a:pPr algn="r"/>
              <a:t>30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8CDBD-993E-4338-8687-864066831899}" type="slidenum">
              <a:rPr lang="en-US"/>
              <a:pPr/>
              <a:t>8</a:t>
            </a:fld>
            <a:endParaRPr lang="en-US"/>
          </a:p>
        </p:txBody>
      </p:sp>
      <p:sp>
        <p:nvSpPr>
          <p:cNvPr id="202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GB" sz="110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sz="1100"/>
          </a:p>
        </p:txBody>
      </p:sp>
      <p:sp>
        <p:nvSpPr>
          <p:cNvPr id="20275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64F8E0A-855B-4CE7-9206-35AB13E771DA}" type="slidenum">
              <a:rPr lang="en-GB" sz="1200">
                <a:latin typeface="Calibri" pitchFamily="34" charset="0"/>
              </a:rPr>
              <a:pPr algn="r"/>
              <a:t>8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9310B-525C-450A-AB9F-5815F1C8FB60}" type="slidenum">
              <a:rPr lang="en-US"/>
              <a:pPr/>
              <a:t>9</a:t>
            </a:fld>
            <a:endParaRPr lang="en-US"/>
          </a:p>
        </p:txBody>
      </p:sp>
      <p:sp>
        <p:nvSpPr>
          <p:cNvPr id="2048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0480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5262AC-80A2-4673-AA47-C21FF784541D}" type="slidenum">
              <a:rPr lang="en-GB" sz="1200">
                <a:latin typeface="Calibri" pitchFamily="34" charset="0"/>
              </a:rPr>
              <a:pPr algn="r"/>
              <a:t>9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2C066-D9F5-4792-A5AF-604EA6B2F781}" type="slidenum">
              <a:rPr lang="en-US"/>
              <a:pPr/>
              <a:t>10</a:t>
            </a:fld>
            <a:endParaRPr lang="en-US"/>
          </a:p>
        </p:txBody>
      </p:sp>
      <p:sp>
        <p:nvSpPr>
          <p:cNvPr id="206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0685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D6337B-926B-498F-9785-DA7094F54598}" type="slidenum">
              <a:rPr lang="en-GB" sz="1200">
                <a:latin typeface="Calibri" pitchFamily="34" charset="0"/>
              </a:rPr>
              <a:pPr algn="r"/>
              <a:t>10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BD310-6EAC-4442-ABEE-9C4873DCF9D9}" type="slidenum">
              <a:rPr lang="en-US"/>
              <a:pPr/>
              <a:t>11</a:t>
            </a:fld>
            <a:endParaRPr lang="en-US"/>
          </a:p>
        </p:txBody>
      </p:sp>
      <p:sp>
        <p:nvSpPr>
          <p:cNvPr id="2088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0890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B8460B-0B45-4DE3-9D34-D9A55910E461}" type="slidenum">
              <a:rPr lang="en-GB" sz="1200">
                <a:latin typeface="Calibri" pitchFamily="34" charset="0"/>
              </a:rPr>
              <a:pPr algn="r"/>
              <a:t>11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E96272-4736-4384-8663-D501864A5D5F}" type="slidenum">
              <a:rPr lang="en-US"/>
              <a:pPr/>
              <a:t>13</a:t>
            </a:fld>
            <a:endParaRPr lang="en-US"/>
          </a:p>
        </p:txBody>
      </p:sp>
      <p:sp>
        <p:nvSpPr>
          <p:cNvPr id="211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1197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558F61-2B21-4070-A393-A77EC18B8EAF}" type="slidenum">
              <a:rPr lang="en-GB" sz="1200">
                <a:latin typeface="Calibri" pitchFamily="34" charset="0"/>
              </a:rPr>
              <a:pPr algn="r"/>
              <a:t>13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595F64-0E73-4F94-B854-F627511318F0}" type="slidenum">
              <a:rPr lang="en-US"/>
              <a:pPr/>
              <a:t>15</a:t>
            </a:fld>
            <a:endParaRPr lang="en-US"/>
          </a:p>
        </p:txBody>
      </p:sp>
      <p:sp>
        <p:nvSpPr>
          <p:cNvPr id="214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1402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9140945-5D9B-4CEB-9C91-A502784A10DF}" type="slidenum">
              <a:rPr lang="en-GB" sz="1200">
                <a:latin typeface="Calibri" pitchFamily="34" charset="0"/>
              </a:rPr>
              <a:pPr algn="r"/>
              <a:t>15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E470C-F613-4742-860E-C1A1B0044273}" type="slidenum">
              <a:rPr lang="en-US"/>
              <a:pPr/>
              <a:t>16</a:t>
            </a:fld>
            <a:endParaRPr lang="en-US"/>
          </a:p>
        </p:txBody>
      </p:sp>
      <p:sp>
        <p:nvSpPr>
          <p:cNvPr id="216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/>
          </a:p>
        </p:txBody>
      </p:sp>
      <p:sp>
        <p:nvSpPr>
          <p:cNvPr id="21606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4838C-A47E-4317-8E33-C71281999600}" type="slidenum">
              <a:rPr lang="en-GB" sz="1200">
                <a:latin typeface="Calibri" pitchFamily="34" charset="0"/>
              </a:rPr>
              <a:pPr algn="r"/>
              <a:t>16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C0B01-F796-47E3-88D6-B0504EFB5BC9}" type="slidenum">
              <a:rPr lang="en-US"/>
              <a:pPr/>
              <a:t>22</a:t>
            </a:fld>
            <a:endParaRPr lang="en-US"/>
          </a:p>
        </p:txBody>
      </p:sp>
      <p:sp>
        <p:nvSpPr>
          <p:cNvPr id="223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2323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F5513D-5B79-4D96-86A4-F6539D02F7CE}" type="slidenum">
              <a:rPr lang="en-GB" sz="1200">
                <a:latin typeface="Calibri" pitchFamily="34" charset="0"/>
              </a:rPr>
              <a:pPr algn="r"/>
              <a:t>22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466C6-F5D6-489B-BD92-70D52084072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E18EE-4E6B-4D47-900E-B2B0D60F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ate.org.uk/tate-etc/issue-15-spring-2009/short-life-equal-wome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whats-on/tate-modern/exhibition/rodchenko-popova/rodchenko-and-popova-defining-constructivism-8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ate.org.uk/whats-on/tate-modern/exhibition/rodchenko-popova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museum.mfah.org/objects/32916/orchestra-white-sea-canal;jsessionid=D459730D5CED912CF2D99D3F19A8DAB5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 dirty="0" smtClean="0"/>
              <a:t>konstruktivizam, II deo_nastavak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CS" dirty="0" smtClean="0">
                <a:solidFill>
                  <a:srgbClr val="898989"/>
                </a:solidFill>
              </a:rPr>
              <a:t>“ka konstruktivističko proizvodnoj paradigmi</a:t>
            </a:r>
            <a:r>
              <a:rPr lang="sr-Latn-CS" smtClean="0">
                <a:solidFill>
                  <a:srgbClr val="898989"/>
                </a:solidFill>
              </a:rPr>
              <a:t>”/produktivizam</a:t>
            </a:r>
            <a:endParaRPr lang="en-US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://graphics8.nytimes.com/images/2010/12/08/t-magazine/08-heyman-soviet/08-heyman-soviet-custom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563" y="377825"/>
            <a:ext cx="45164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7" name="Picture 2" descr="http://1.bp.blogspot.com/-hYBqIFK2hfc/UEDOPaX8W9I/AAAAAAAAA00/Ko-T9lNgmkY/s1600/0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1313"/>
            <a:ext cx="4135438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8" name="pole tekstowe 7"/>
          <p:cNvSpPr txBox="1">
            <a:spLocks noChangeArrowheads="1"/>
          </p:cNvSpPr>
          <p:nvPr/>
        </p:nvSpPr>
        <p:spPr bwMode="auto">
          <a:xfrm>
            <a:off x="0" y="0"/>
            <a:ext cx="33039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Stepanova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sportska odeća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 err="1">
                <a:latin typeface="Calibri" pitchFamily="34" charset="0"/>
              </a:rPr>
              <a:t>Lef</a:t>
            </a:r>
            <a:r>
              <a:rPr lang="en-GB" sz="1600" dirty="0">
                <a:latin typeface="Calibri" pitchFamily="34" charset="0"/>
              </a:rPr>
              <a:t>, 1923</a:t>
            </a:r>
          </a:p>
        </p:txBody>
      </p:sp>
      <p:sp>
        <p:nvSpPr>
          <p:cNvPr id="205829" name="pole tekstowe 8"/>
          <p:cNvSpPr txBox="1">
            <a:spLocks noChangeArrowheads="1"/>
          </p:cNvSpPr>
          <p:nvPr/>
        </p:nvSpPr>
        <p:spPr bwMode="auto">
          <a:xfrm>
            <a:off x="5715000" y="0"/>
            <a:ext cx="19631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Ljubov </a:t>
            </a:r>
            <a:r>
              <a:rPr lang="en-GB" sz="1600" dirty="0" err="1" smtClean="0">
                <a:latin typeface="Calibri" pitchFamily="34" charset="0"/>
              </a:rPr>
              <a:t>Popova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/>
          <a:srcRect l="497" t="1207"/>
          <a:stretch>
            <a:fillRect/>
          </a:stretch>
        </p:blipFill>
        <p:spPr bwMode="auto">
          <a:xfrm>
            <a:off x="5165725" y="0"/>
            <a:ext cx="39782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/>
          <a:srcRect l="3122" r="1443"/>
          <a:stretch>
            <a:fillRect/>
          </a:stretch>
        </p:blipFill>
        <p:spPr bwMode="auto">
          <a:xfrm>
            <a:off x="0" y="0"/>
            <a:ext cx="38401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152400" y="5934075"/>
            <a:ext cx="899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Primeri vizuelne poezije Varvare Stepanove pod uticajem Kručonihove zaumne poezije; tokom 1918-1919  radila je bespedmetne zvučne pesme na zaumnom jeziku;</a:t>
            </a:r>
            <a:r>
              <a:rPr lang="en-GB">
                <a:latin typeface="Calibri" pitchFamily="34" charset="0"/>
              </a:rPr>
              <a:t> </a:t>
            </a:r>
            <a:r>
              <a:rPr lang="sr-Latn-CS">
                <a:latin typeface="Calibri" pitchFamily="34" charset="0"/>
              </a:rPr>
              <a:t>namera joj je bila da ustanovi organsku vezu između oblika, boje i zvuka njenog jezika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2625" cy="6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663" y="0"/>
            <a:ext cx="4351337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://classconnection.s3.amazonaws.com/336/flashcards/721336/jpg/varavra1323330622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3" y="0"/>
            <a:ext cx="4611687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pole tekstowe 2"/>
          <p:cNvSpPr txBox="1">
            <a:spLocks noChangeArrowheads="1"/>
          </p:cNvSpPr>
          <p:nvPr/>
        </p:nvSpPr>
        <p:spPr bwMode="auto">
          <a:xfrm>
            <a:off x="639725" y="152400"/>
            <a:ext cx="3637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Aleksand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GB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GB" dirty="0" err="1" smtClean="0">
                <a:latin typeface="Calibri" pitchFamily="34" charset="0"/>
              </a:rPr>
              <a:t>enko</a:t>
            </a:r>
            <a:endParaRPr lang="en-GB" dirty="0">
              <a:latin typeface="Calibri" pitchFamily="34" charset="0"/>
            </a:endParaRPr>
          </a:p>
          <a:p>
            <a:pPr algn="r"/>
            <a:r>
              <a:rPr lang="en-GB" dirty="0" err="1">
                <a:latin typeface="Calibri" pitchFamily="34" charset="0"/>
              </a:rPr>
              <a:t>Varvara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Stepanova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smtClean="0">
                <a:latin typeface="Calibri" pitchFamily="34" charset="0"/>
              </a:rPr>
              <a:t>, 1924</a:t>
            </a:r>
            <a:r>
              <a:rPr lang="sr-Latn-RS" dirty="0" smtClean="0">
                <a:latin typeface="Calibri" pitchFamily="34" charset="0"/>
              </a:rPr>
              <a:t>, fotografija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10948" name="Rectangle 3"/>
          <p:cNvSpPr>
            <a:spLocks noChangeArrowheads="1"/>
          </p:cNvSpPr>
          <p:nvPr/>
        </p:nvSpPr>
        <p:spPr bwMode="auto">
          <a:xfrm>
            <a:off x="228600" y="3276600"/>
            <a:ext cx="3962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Fotografija sa šestarom (umetnica-produktivistkinja) i cigaretom – novi maskulinizovani (možda androgini) identitet nove emancipovane osobe koja živi u (proklamovanom) rodno neutralnom društvu, koja u potpunosti uživa novostečenu ekonomsku (posao), političku (pravo glasa) i polnu </a:t>
            </a:r>
            <a:r>
              <a:rPr lang="sr-Latn-CS" dirty="0" smtClean="0">
                <a:latin typeface="Calibri" pitchFamily="34" charset="0"/>
              </a:rPr>
              <a:t>ravnopravnost</a:t>
            </a:r>
          </a:p>
          <a:p>
            <a:r>
              <a:rPr lang="sr-Latn-CS" dirty="0" smtClean="0">
                <a:latin typeface="Calibri" pitchFamily="34" charset="0"/>
              </a:rPr>
              <a:t>Videti:</a:t>
            </a:r>
          </a:p>
          <a:p>
            <a:r>
              <a:rPr lang="en-US" dirty="0" smtClean="0">
                <a:hlinkClick r:id="rId4"/>
              </a:rPr>
              <a:t>https://www.tate.org.uk/tate-etc/issue-15-spring-2009/short-life-equal-women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048000" y="457200"/>
            <a:ext cx="2989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1924, </a:t>
            </a:r>
            <a:r>
              <a:rPr lang="en-US" dirty="0" err="1">
                <a:latin typeface="Calibri" pitchFamily="34" charset="0"/>
              </a:rPr>
              <a:t>Stepanova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sa cigaretom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33500"/>
            <a:ext cx="6096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classconnection.s3.amazonaws.com/905/flashcards/30905/jpg/05_12_stepanova_weaving_sample_of_fabric_1923-2413227200884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54927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pole tekstowe 2"/>
          <p:cNvSpPr txBox="1">
            <a:spLocks noChangeArrowheads="1"/>
          </p:cNvSpPr>
          <p:nvPr/>
        </p:nvSpPr>
        <p:spPr bwMode="auto">
          <a:xfrm>
            <a:off x="2339975" y="188913"/>
            <a:ext cx="39689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err="1">
                <a:latin typeface="Calibri" pitchFamily="34" charset="0"/>
              </a:rPr>
              <a:t>Varvara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Stepanove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uzorak tkanine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1923-24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1.bp.blogspot.com/-hYBqIFK2hfc/UEDOPaX8W9I/AAAAAAAAA00/Ko-T9lNgmkY/s1600/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0688"/>
            <a:ext cx="4086225" cy="64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pole tekstowe 4"/>
          <p:cNvSpPr txBox="1">
            <a:spLocks noChangeArrowheads="1"/>
          </p:cNvSpPr>
          <p:nvPr/>
        </p:nvSpPr>
        <p:spPr bwMode="auto">
          <a:xfrm>
            <a:off x="0" y="71438"/>
            <a:ext cx="33039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Stepanova</a:t>
            </a:r>
            <a:r>
              <a:rPr lang="sr-Latn-RS" sz="1600" dirty="0" smtClean="0">
                <a:latin typeface="Calibri" pitchFamily="34" charset="0"/>
              </a:rPr>
              <a:t>, sportska odeća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 err="1">
                <a:latin typeface="Calibri" pitchFamily="34" charset="0"/>
              </a:rPr>
              <a:t>Lef</a:t>
            </a:r>
            <a:r>
              <a:rPr lang="en-GB" sz="1600" dirty="0">
                <a:latin typeface="Calibri" pitchFamily="34" charset="0"/>
              </a:rPr>
              <a:t>, 1923</a:t>
            </a:r>
          </a:p>
        </p:txBody>
      </p:sp>
      <p:sp>
        <p:nvSpPr>
          <p:cNvPr id="215044" name="Rectangle 5"/>
          <p:cNvSpPr>
            <a:spLocks noChangeArrowheads="1"/>
          </p:cNvSpPr>
          <p:nvPr/>
        </p:nvSpPr>
        <p:spPr bwMode="auto">
          <a:xfrm>
            <a:off x="4343400" y="3276600"/>
            <a:ext cx="4267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Stepanova je smatrala da socijalizam treba da uništi modu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Kratak članak “Današnje odevanje je proizvodnja odevanja” iz 1923: konstruktivistička linija protiv mode; 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Savremena odeća može da se razume samo kada je u akciji “Moda, koja psihološki reflektuje naš svakodnevni život, običaje i ukus, ustupa mesto odevanju organizovanom za rad u različitim poljima”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 descr="http://uselessmathematics.files.wordpress.com/2011/12/stepanova_sport_uniform_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263" y="377825"/>
            <a:ext cx="46307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2" name="Rectangle 3"/>
          <p:cNvSpPr>
            <a:spLocks noChangeArrowheads="1"/>
          </p:cNvSpPr>
          <p:nvPr/>
        </p:nvSpPr>
        <p:spPr bwMode="auto">
          <a:xfrm>
            <a:off x="304800" y="4114800"/>
            <a:ext cx="3886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Stepanova kreira </a:t>
            </a:r>
            <a:r>
              <a:rPr lang="sr-Latn-CS" dirty="0">
                <a:latin typeface="Calibri" pitchFamily="34" charset="0"/>
              </a:rPr>
              <a:t>odeću za rad: specijalne uniforme za sportiste, pilote, članove </a:t>
            </a:r>
            <a:r>
              <a:rPr lang="sr-Latn-CS" dirty="0" smtClean="0">
                <a:latin typeface="Calibri" pitchFamily="34" charset="0"/>
              </a:rPr>
              <a:t>umetničkih </a:t>
            </a:r>
            <a:r>
              <a:rPr lang="sr-Latn-CS" dirty="0">
                <a:latin typeface="Calibri" pitchFamily="34" charset="0"/>
              </a:rPr>
              <a:t>arktičkih ekspedicija</a:t>
            </a:r>
          </a:p>
          <a:p>
            <a:r>
              <a:rPr lang="sr-Latn-CS" dirty="0" smtClean="0">
                <a:latin typeface="Calibri" pitchFamily="34" charset="0"/>
              </a:rPr>
              <a:t>Odeća koju Stepanova kreira je lišena </a:t>
            </a:r>
            <a:r>
              <a:rPr lang="sr-Latn-CS" dirty="0">
                <a:latin typeface="Calibri" pitchFamily="34" charset="0"/>
              </a:rPr>
              <a:t>rodnih karakteristika, androgina, odeća koja minimizuje razlike između ženskog i muškog tela, ističe rodnu neutralnost i jednakost u novom društvu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://classconnection.s3.amazonaws.com/336/flashcards/721336/jpg/intermission1323330591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503238"/>
            <a:ext cx="88582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5" name="pole tekstowe 2"/>
          <p:cNvSpPr txBox="1">
            <a:spLocks noChangeArrowheads="1"/>
          </p:cNvSpPr>
          <p:nvPr/>
        </p:nvSpPr>
        <p:spPr bwMode="auto">
          <a:xfrm>
            <a:off x="755650" y="188913"/>
            <a:ext cx="76755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 Students in </a:t>
            </a:r>
            <a:r>
              <a:rPr lang="en-GB" sz="1600" dirty="0" err="1">
                <a:latin typeface="Calibri" pitchFamily="34" charset="0"/>
              </a:rPr>
              <a:t>Stepanova</a:t>
            </a:r>
            <a:r>
              <a:rPr lang="en-GB" sz="1600" dirty="0">
                <a:latin typeface="Calibri" pitchFamily="34" charset="0"/>
              </a:rPr>
              <a:t>  sport costumes, in performance of an </a:t>
            </a:r>
            <a:r>
              <a:rPr lang="en-GB" sz="1600" i="1" dirty="0">
                <a:latin typeface="Calibri" pitchFamily="34" charset="0"/>
              </a:rPr>
              <a:t>Evening of the Book</a:t>
            </a:r>
            <a:r>
              <a:rPr lang="en-GB" sz="1600" dirty="0">
                <a:latin typeface="Calibri" pitchFamily="34" charset="0"/>
              </a:rPr>
              <a:t>, 1924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2" descr="Picture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81000"/>
            <a:ext cx="47609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2"/>
          <p:cNvSpPr>
            <a:spLocks noChangeArrowheads="1"/>
          </p:cNvSpPr>
          <p:nvPr/>
        </p:nvSpPr>
        <p:spPr bwMode="auto">
          <a:xfrm>
            <a:off x="457200" y="3048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Varvara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Stepanova</a:t>
            </a:r>
            <a:r>
              <a:rPr lang="en-US" dirty="0">
                <a:latin typeface="Calibri" pitchFamily="34" charset="0"/>
              </a:rPr>
              <a:t>.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Crtež muške sportske odeće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(1923).  </a:t>
            </a:r>
            <a:r>
              <a:rPr lang="en-US" dirty="0" smtClean="0">
                <a:latin typeface="Calibri" pitchFamily="34" charset="0"/>
              </a:rPr>
              <a:t>G</a:t>
            </a:r>
            <a:r>
              <a:rPr lang="sr-Latn-RS" dirty="0" smtClean="0">
                <a:latin typeface="Calibri" pitchFamily="34" charset="0"/>
              </a:rPr>
              <a:t>vaš i tuš na papiru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sr-Latn-CS" sz="4000"/>
              <a:t>produktivistička kritika (Babičev, Ladovski, Arvatov)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sr-Latn-CS" sz="2700" dirty="0" smtClean="0">
                <a:latin typeface="Calibri" pitchFamily="34" charset="0"/>
              </a:rPr>
              <a:t>U intelektualno-teorijskim raspravama artikuliše se sintagma ‘novi </a:t>
            </a:r>
            <a:r>
              <a:rPr lang="sr-Latn-CS" sz="2700" dirty="0">
                <a:latin typeface="Calibri" pitchFamily="34" charset="0"/>
              </a:rPr>
              <a:t>mehanički esteticizam’ </a:t>
            </a:r>
            <a:r>
              <a:rPr lang="sr-Latn-CS" sz="2700" dirty="0" smtClean="0">
                <a:latin typeface="Calibri" pitchFamily="34" charset="0"/>
              </a:rPr>
              <a:t>kojom se referiše na </a:t>
            </a:r>
            <a:r>
              <a:rPr lang="sr-Latn-CS" sz="2700" dirty="0">
                <a:latin typeface="Calibri" pitchFamily="34" charset="0"/>
              </a:rPr>
              <a:t>model neutilitarnih konstrukcija posttatljinovskog tipa, na apstraktne formalne eksperimente označene terminom ‘laboratorijski rad’ i ona izražava jedan od suštinskih aspekata produktivističke kritike čistog konstruktivizma</a:t>
            </a:r>
          </a:p>
          <a:p>
            <a:pPr>
              <a:lnSpc>
                <a:spcPct val="80000"/>
              </a:lnSpc>
            </a:pPr>
            <a:endParaRPr lang="sr-Latn-CS" sz="27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700" dirty="0" smtClean="0">
                <a:latin typeface="Calibri" pitchFamily="34" charset="0"/>
              </a:rPr>
              <a:t>Prema zastupnicima produktivističkog mišljenja kao rezultat ‘eksperimantalno-laboratorijskog’ rada konstuktivista pojavio se ESTETICIZAM</a:t>
            </a:r>
            <a:r>
              <a:rPr lang="sr-Latn-CS" sz="2700" dirty="0">
                <a:latin typeface="Calibri" pitchFamily="34" charset="0"/>
              </a:rPr>
              <a:t>, </a:t>
            </a:r>
            <a:r>
              <a:rPr lang="sr-Latn-CS" sz="2700" dirty="0" smtClean="0">
                <a:latin typeface="Calibri" pitchFamily="34" charset="0"/>
              </a:rPr>
              <a:t>doduše ne </a:t>
            </a:r>
            <a:r>
              <a:rPr lang="sr-Latn-CS" sz="2700" dirty="0">
                <a:latin typeface="Calibri" pitchFamily="34" charset="0"/>
              </a:rPr>
              <a:t>onaj stari već jedan drugi, </a:t>
            </a:r>
            <a:r>
              <a:rPr lang="sr-Latn-CS" sz="2700" dirty="0" smtClean="0">
                <a:latin typeface="Calibri" pitchFamily="34" charset="0"/>
              </a:rPr>
              <a:t>estetizam u </a:t>
            </a:r>
            <a:r>
              <a:rPr lang="sr-Latn-CS" sz="2700" dirty="0">
                <a:latin typeface="Calibri" pitchFamily="34" charset="0"/>
              </a:rPr>
              <a:t>novoj formi, </a:t>
            </a:r>
            <a:r>
              <a:rPr lang="sr-Latn-CS" sz="2700" dirty="0" smtClean="0">
                <a:latin typeface="Calibri" pitchFamily="34" charset="0"/>
              </a:rPr>
              <a:t>i njega bi </a:t>
            </a:r>
            <a:r>
              <a:rPr lang="sr-Latn-CS" sz="2700" dirty="0">
                <a:latin typeface="Calibri" pitchFamily="34" charset="0"/>
              </a:rPr>
              <a:t>trebalo </a:t>
            </a:r>
            <a:r>
              <a:rPr lang="sr-Latn-CS" sz="2700" dirty="0" smtClean="0">
                <a:latin typeface="Calibri" pitchFamily="34" charset="0"/>
              </a:rPr>
              <a:t>da zameni pravi FUNKCIONALIZAM koji nije onaj unutrašnji, imanentni, onaj </a:t>
            </a:r>
            <a:r>
              <a:rPr lang="sr-Latn-CS" sz="2700" dirty="0">
                <a:latin typeface="Calibri" pitchFamily="34" charset="0"/>
              </a:rPr>
              <a:t>koji se odnosi isključivo na </a:t>
            </a:r>
            <a:r>
              <a:rPr lang="sr-Latn-CS" sz="2700" b="1" dirty="0">
                <a:latin typeface="Calibri" pitchFamily="34" charset="0"/>
              </a:rPr>
              <a:t>organizaciju formalne strukture dela</a:t>
            </a:r>
            <a:r>
              <a:rPr lang="sr-Latn-CS" sz="2700" dirty="0">
                <a:latin typeface="Calibri" pitchFamily="34" charset="0"/>
              </a:rPr>
              <a:t>, već </a:t>
            </a:r>
            <a:r>
              <a:rPr lang="sr-Latn-CS" sz="2700" dirty="0" smtClean="0">
                <a:latin typeface="Calibri" pitchFamily="34" charset="0"/>
              </a:rPr>
              <a:t>je </a:t>
            </a:r>
            <a:r>
              <a:rPr lang="sr-Latn-CS" sz="2700" b="1" dirty="0" smtClean="0">
                <a:latin typeface="Calibri" pitchFamily="34" charset="0"/>
              </a:rPr>
              <a:t>spoljašnji</a:t>
            </a:r>
            <a:r>
              <a:rPr lang="sr-Latn-CS" sz="2700" dirty="0" smtClean="0">
                <a:latin typeface="Calibri" pitchFamily="34" charset="0"/>
              </a:rPr>
              <a:t> </a:t>
            </a:r>
            <a:r>
              <a:rPr lang="sr-Latn-CS" sz="2700" dirty="0">
                <a:latin typeface="Calibri" pitchFamily="34" charset="0"/>
              </a:rPr>
              <a:t>koji podrazumeva ostvarenje utilitarnih ciljeva i društvenih zadataka</a:t>
            </a:r>
            <a:r>
              <a:rPr lang="sr-Latn-CS" sz="2700" dirty="0"/>
              <a:t> </a:t>
            </a:r>
            <a:endParaRPr lang="en-US" sz="2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image.slidesharecdn.com/constructivism-110419154131-phpapp01/95/slide-18-1024.jpg?cb=13032457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6" descr="Picture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04800"/>
            <a:ext cx="5151438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2"/>
          <p:cNvSpPr>
            <a:spLocks noChangeArrowheads="1"/>
          </p:cNvSpPr>
          <p:nvPr/>
        </p:nvSpPr>
        <p:spPr bwMode="auto">
          <a:xfrm>
            <a:off x="457200" y="381000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Varvara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Stepanova</a:t>
            </a:r>
            <a:r>
              <a:rPr lang="sr-Latn-RS" dirty="0" smtClean="0">
                <a:latin typeface="Calibri" pitchFamily="34" charset="0"/>
              </a:rPr>
              <a:t>, Ženska haljina za dan, </a:t>
            </a:r>
            <a:r>
              <a:rPr lang="en-US" dirty="0" smtClean="0">
                <a:latin typeface="Calibri" pitchFamily="34" charset="0"/>
              </a:rPr>
              <a:t>1924</a:t>
            </a:r>
            <a:r>
              <a:rPr lang="sr-Latn-RS" dirty="0" smtClean="0">
                <a:latin typeface="Calibri" pitchFamily="34" charset="0"/>
              </a:rPr>
              <a:t>, gvaš i tuš na papiru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 descr="http://4.bp.blogspot.com/_9HcSNbnfLVY/TIJ0bxQw6RI/AAAAAAAAA2A/K1QsByQkk0U/s1600/stepanova_fabric_design_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143000"/>
            <a:ext cx="34321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6" descr="http://classconnection.s3.amazonaws.com/336/flashcards/721336/jpg/varvara_with_dress13233306175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2" name="pole tekstowe 4"/>
          <p:cNvSpPr txBox="1">
            <a:spLocks noChangeArrowheads="1"/>
          </p:cNvSpPr>
          <p:nvPr/>
        </p:nvSpPr>
        <p:spPr bwMode="auto">
          <a:xfrm>
            <a:off x="533400" y="152400"/>
            <a:ext cx="41037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Aleksand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en-GB" sz="1600" dirty="0" smtClean="0">
                <a:latin typeface="Calibri" pitchFamily="34" charset="0"/>
              </a:rPr>
              <a:t>r Rod</a:t>
            </a:r>
            <a:r>
              <a:rPr lang="sr-Latn-RS" sz="1600" dirty="0" smtClean="0">
                <a:latin typeface="Calibri" pitchFamily="34" charset="0"/>
              </a:rPr>
              <a:t>č</a:t>
            </a:r>
            <a:r>
              <a:rPr lang="en-GB" sz="1600" dirty="0" err="1" smtClean="0">
                <a:latin typeface="Calibri" pitchFamily="34" charset="0"/>
              </a:rPr>
              <a:t>enko</a:t>
            </a:r>
            <a:endParaRPr lang="en-GB" sz="1600" dirty="0">
              <a:latin typeface="Calibri" pitchFamily="34" charset="0"/>
            </a:endParaRPr>
          </a:p>
          <a:p>
            <a:pPr algn="r"/>
            <a:r>
              <a:rPr lang="en-GB" sz="1600" dirty="0" err="1">
                <a:latin typeface="Calibri" pitchFamily="34" charset="0"/>
              </a:rPr>
              <a:t>Stepanova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u haljini od tkanine koju je dizajnirala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1924</a:t>
            </a:r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228600" y="4572000"/>
            <a:ext cx="4267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1928 </a:t>
            </a:r>
            <a:r>
              <a:rPr lang="sr-Latn-CS" dirty="0">
                <a:latin typeface="Calibri" pitchFamily="34" charset="0"/>
              </a:rPr>
              <a:t>razumevanje mode kod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Stepanov</a:t>
            </a:r>
            <a:r>
              <a:rPr lang="sr-Latn-CS" dirty="0">
                <a:latin typeface="Calibri" pitchFamily="34" charset="0"/>
              </a:rPr>
              <a:t>e postaje tolerantnije – moda treba da reflektuje progres i emancipaciju</a:t>
            </a:r>
          </a:p>
          <a:p>
            <a:r>
              <a:rPr lang="sr-Latn-CS" dirty="0">
                <a:latin typeface="Calibri" pitchFamily="34" charset="0"/>
              </a:rPr>
              <a:t>Njeni metodi na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Vkhutemas</a:t>
            </a:r>
            <a:r>
              <a:rPr lang="en-GB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 takođe pokazuju da je </a:t>
            </a:r>
            <a:r>
              <a:rPr lang="sr-Latn-CS" dirty="0" smtClean="0">
                <a:latin typeface="Calibri" pitchFamily="34" charset="0"/>
              </a:rPr>
              <a:t>u modei prepoznavala potencijal za realizovanje novih uslova </a:t>
            </a:r>
            <a:r>
              <a:rPr lang="sr-Latn-CS" dirty="0">
                <a:latin typeface="Calibri" pitchFamily="34" charset="0"/>
              </a:rPr>
              <a:t>egalitarne socijalističke ekonomije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uala.vn/wp-content/uploads/popova-russian-postal-telegrap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0777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yubov Popova Design for slogan 'Long Live the Dictatorship of the Proletariat' for the play 'Earth in Turmoil', by Sergei Tretiakov 1922-1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7629" y="3200400"/>
            <a:ext cx="452637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410200" y="2057400"/>
            <a:ext cx="373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 dirty="0" smtClean="0">
                <a:latin typeface="Calibri" pitchFamily="34" charset="0"/>
              </a:rPr>
              <a:t>L</a:t>
            </a:r>
            <a:r>
              <a:rPr lang="sr-Latn-RS" sz="1600" b="1" dirty="0" smtClean="0">
                <a:latin typeface="Calibri" pitchFamily="34" charset="0"/>
              </a:rPr>
              <a:t>j</a:t>
            </a:r>
            <a:r>
              <a:rPr lang="en-US" sz="1600" b="1" dirty="0" err="1" smtClean="0">
                <a:latin typeface="Calibri" pitchFamily="34" charset="0"/>
              </a:rPr>
              <a:t>ubov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 err="1">
                <a:latin typeface="Calibri" pitchFamily="34" charset="0"/>
              </a:rPr>
              <a:t>Popova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grafičko rešenje s</a:t>
            </a:r>
            <a:r>
              <a:rPr lang="en-US" sz="1600" dirty="0" err="1" smtClean="0">
                <a:latin typeface="Calibri" pitchFamily="34" charset="0"/>
              </a:rPr>
              <a:t>logan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sr-Latn-RS" sz="1600" dirty="0" smtClean="0">
                <a:latin typeface="Calibri" pitchFamily="34" charset="0"/>
              </a:rPr>
              <a:t>Živela diktatura proleterijata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za potrebe predstave </a:t>
            </a:r>
            <a:r>
              <a:rPr lang="sr-Latn-RS" sz="1600" i="1" dirty="0" smtClean="0">
                <a:latin typeface="Calibri" pitchFamily="34" charset="0"/>
              </a:rPr>
              <a:t>Zemlja u previranju</a:t>
            </a:r>
            <a:r>
              <a:rPr lang="en-US" sz="1600" dirty="0" smtClean="0">
                <a:latin typeface="Calibri" pitchFamily="34" charset="0"/>
              </a:rPr>
              <a:t> Serge</a:t>
            </a:r>
            <a:r>
              <a:rPr lang="sr-Latn-RS" sz="1600" dirty="0" smtClean="0">
                <a:latin typeface="Calibri" pitchFamily="34" charset="0"/>
              </a:rPr>
              <a:t>ja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Tret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US" sz="1600" dirty="0" err="1" smtClean="0">
                <a:latin typeface="Calibri" pitchFamily="34" charset="0"/>
              </a:rPr>
              <a:t>akov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1922–3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Prostokąt 1"/>
          <p:cNvSpPr>
            <a:spLocks noChangeArrowheads="1"/>
          </p:cNvSpPr>
          <p:nvPr/>
        </p:nvSpPr>
        <p:spPr bwMode="auto">
          <a:xfrm>
            <a:off x="1763713" y="0"/>
            <a:ext cx="6337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 err="1">
                <a:latin typeface="Calibri" pitchFamily="34" charset="0"/>
              </a:rPr>
              <a:t>Lyubov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Popova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RS" sz="1600" i="1" dirty="0" smtClean="0">
                <a:latin typeface="Calibri" pitchFamily="34" charset="0"/>
              </a:rPr>
              <a:t>uzorci tkanina</a:t>
            </a:r>
            <a:r>
              <a:rPr lang="en-GB" sz="1600" dirty="0">
                <a:latin typeface="Calibri" pitchFamily="34" charset="0"/>
              </a:rPr>
              <a:t> 1923-1924</a:t>
            </a:r>
            <a:br>
              <a:rPr lang="en-GB" sz="1600" dirty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Tretjakovska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galerija</a:t>
            </a:r>
            <a:r>
              <a:rPr lang="sr-Latn-RS" sz="1600" dirty="0" smtClean="0">
                <a:latin typeface="Calibri" pitchFamily="34" charset="0"/>
              </a:rPr>
              <a:t>, Moskva</a:t>
            </a:r>
            <a:r>
              <a:rPr lang="en-GB" sz="1600" dirty="0" smtClean="0">
                <a:latin typeface="Calibri" pitchFamily="34" charset="0"/>
              </a:rPr>
              <a:t>.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226307" name="Picture 2" descr="http://24.media.tumblr.com/tumblr_luwrwwIxj21qi17l6o1_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2150"/>
            <a:ext cx="3895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8" name="Picture 2" descr="http://www.usc.edu/dept/LAS/IMRC/course_website/slides15/popov004_op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836613"/>
            <a:ext cx="3810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://eipcp.net/dlfiles/0910-kiaer16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066800"/>
            <a:ext cx="2867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6" name="Prostokąt 4"/>
          <p:cNvSpPr>
            <a:spLocks noChangeArrowheads="1"/>
          </p:cNvSpPr>
          <p:nvPr/>
        </p:nvSpPr>
        <p:spPr bwMode="auto">
          <a:xfrm>
            <a:off x="4953000" y="304800"/>
            <a:ext cx="259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 smtClean="0">
                <a:latin typeface="Calibri" pitchFamily="34" charset="0"/>
              </a:rPr>
              <a:t>L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ubov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Popova</a:t>
            </a:r>
            <a:r>
              <a:rPr lang="en-GB" sz="1600" dirty="0">
                <a:latin typeface="Calibri" pitchFamily="34" charset="0"/>
              </a:rPr>
              <a:t>, </a:t>
            </a:r>
          </a:p>
          <a:p>
            <a:pPr algn="ctr"/>
            <a:r>
              <a:rPr lang="en-GB" sz="1600" dirty="0">
                <a:latin typeface="Calibri" pitchFamily="34" charset="0"/>
              </a:rPr>
              <a:t>Flapper dress, 1923-4</a:t>
            </a:r>
          </a:p>
        </p:txBody>
      </p:sp>
      <p:pic>
        <p:nvPicPr>
          <p:cNvPr id="228357" name="Picture 8" descr="http://media-cache-lt0.pinterest.com/upload/36873290668579784_bx28KRIe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066800"/>
            <a:ext cx="1647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8" name="Rectangle 5"/>
          <p:cNvSpPr>
            <a:spLocks noChangeArrowheads="1"/>
          </p:cNvSpPr>
          <p:nvPr/>
        </p:nvSpPr>
        <p:spPr bwMode="auto">
          <a:xfrm>
            <a:off x="762000" y="5257800"/>
            <a:ext cx="739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Zamisao </a:t>
            </a:r>
            <a:r>
              <a:rPr lang="en-GB">
                <a:latin typeface="Calibri" pitchFamily="34" charset="0"/>
              </a:rPr>
              <a:t>Popov</a:t>
            </a:r>
            <a:r>
              <a:rPr lang="sr-Latn-CS">
                <a:latin typeface="Calibri" pitchFamily="34" charset="0"/>
              </a:rPr>
              <a:t>e za tzv</a:t>
            </a:r>
            <a:r>
              <a:rPr lang="en-GB">
                <a:latin typeface="Calibri" pitchFamily="34" charset="0"/>
              </a:rPr>
              <a:t> Flapper Dress</a:t>
            </a:r>
          </a:p>
          <a:p>
            <a:r>
              <a:rPr lang="sr-Latn-CS">
                <a:latin typeface="Calibri" pitchFamily="34" charset="0"/>
              </a:rPr>
              <a:t>Za razliku od</a:t>
            </a:r>
            <a:r>
              <a:rPr lang="en-GB">
                <a:latin typeface="Calibri" pitchFamily="34" charset="0"/>
              </a:rPr>
              <a:t> spetsodezhda</a:t>
            </a:r>
            <a:r>
              <a:rPr lang="sr-Latn-CS">
                <a:latin typeface="Calibri" pitchFamily="34" charset="0"/>
              </a:rPr>
              <a:t> (specijalne odeće) koju je Stepanova kreirala, Popova nije poricala modu, naprotiv pokušavala je da stvori novu, sovjetsku, modu imajući u vidu i želju za potrošnjom ali i etos Novog Sveta</a:t>
            </a: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://luala.vn/wp-content/uploads/sergeevna-popova-thiet-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85800"/>
            <a:ext cx="57070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228600" y="525780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Modne kreacije Ropove bile su namenjene da budu masovno realizovane (za razliku od zapadnjačke ekskluzive) u okvirima ograničenih izvora sovjetske proizvodnje </a:t>
            </a:r>
            <a:r>
              <a:rPr lang="sr-Latn-CS" dirty="0" smtClean="0">
                <a:latin typeface="Calibri" pitchFamily="34" charset="0"/>
              </a:rPr>
              <a:t>odeće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Vizuelni identitet ovih nacrta proizlazi iz suprematističko-konstruktivističkog </a:t>
            </a:r>
            <a:r>
              <a:rPr lang="sr-Latn-CS" dirty="0" smtClean="0">
                <a:latin typeface="Calibri" pitchFamily="34" charset="0"/>
              </a:rPr>
              <a:t>nasleđa</a:t>
            </a:r>
          </a:p>
          <a:p>
            <a:r>
              <a:rPr lang="sr-Latn-CS" dirty="0" smtClean="0">
                <a:latin typeface="Calibri" pitchFamily="34" charset="0"/>
              </a:rPr>
              <a:t>Međutim, za razliku od njenih rešenja za tekstil, modne kreacije nikada nisu bile realizovane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Sergeevna_popova_tsalikis_06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838200"/>
            <a:ext cx="4762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7" name="Prostokąt 6"/>
          <p:cNvSpPr>
            <a:spLocks noChangeArrowheads="1"/>
          </p:cNvSpPr>
          <p:nvPr/>
        </p:nvSpPr>
        <p:spPr bwMode="auto">
          <a:xfrm>
            <a:off x="4191000" y="1524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>
                <a:latin typeface="Calibri" pitchFamily="34" charset="0"/>
              </a:rPr>
              <a:t>Elena </a:t>
            </a:r>
            <a:r>
              <a:rPr lang="en-GB" sz="1600" dirty="0" err="1">
                <a:latin typeface="Calibri" pitchFamily="34" charset="0"/>
              </a:rPr>
              <a:t>Khudiakova</a:t>
            </a:r>
            <a:endParaRPr lang="en-GB" sz="1600" dirty="0"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R</a:t>
            </a:r>
            <a:r>
              <a:rPr lang="sr-Latn-RS" sz="1600" dirty="0" smtClean="0">
                <a:latin typeface="Calibri" pitchFamily="34" charset="0"/>
              </a:rPr>
              <a:t>ekonstrukcija </a:t>
            </a:r>
            <a:r>
              <a:rPr lang="en-GB" sz="1600" dirty="0" smtClean="0">
                <a:latin typeface="Calibri" pitchFamily="34" charset="0"/>
              </a:rPr>
              <a:t>flapper dress</a:t>
            </a:r>
            <a:r>
              <a:rPr lang="sr-Latn-RS" sz="1600" dirty="0" smtClean="0">
                <a:latin typeface="Calibri" pitchFamily="34" charset="0"/>
              </a:rPr>
              <a:t> Ljubov Popove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1985</a:t>
            </a:r>
          </a:p>
        </p:txBody>
      </p:sp>
      <p:sp>
        <p:nvSpPr>
          <p:cNvPr id="231428" name="Rectangle 3"/>
          <p:cNvSpPr>
            <a:spLocks noChangeArrowheads="1"/>
          </p:cNvSpPr>
          <p:nvPr/>
        </p:nvSpPr>
        <p:spPr bwMode="auto">
          <a:xfrm>
            <a:off x="152400" y="12192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Velika kragna širi ramena; ubacuje notu androginosti;</a:t>
            </a:r>
          </a:p>
          <a:p>
            <a:r>
              <a:rPr lang="sr-Latn-CS" dirty="0">
                <a:latin typeface="Calibri" pitchFamily="34" charset="0"/>
              </a:rPr>
              <a:t>Takođe, smeli optički </a:t>
            </a:r>
            <a:r>
              <a:rPr lang="sr-Latn-CS" b="1" dirty="0" smtClean="0">
                <a:latin typeface="Calibri" pitchFamily="34" charset="0"/>
              </a:rPr>
              <a:t>pattern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daje ženskom telu  fututristički i mehanicistički izgled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Haljina je između savremene NEP mode i orijentaciji NEP-a ka potrošačkoj želji, s jedne strane i konstruktivističkog racionalizma i kritike građanske ženstvenosti</a:t>
            </a:r>
            <a:r>
              <a:rPr lang="en-GB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:</a:t>
            </a:r>
          </a:p>
          <a:p>
            <a:r>
              <a:rPr lang="sr-Latn-CS" dirty="0">
                <a:latin typeface="Calibri" pitchFamily="34" charset="0"/>
              </a:rPr>
              <a:t>ova dvojnost kakakteriše i tranzicioni ‘socijalistički predmet’ produktivizma tokom NEP-a: priznaje individualnu potrošačku želju  koju istovremeno kritikuje</a:t>
            </a:r>
          </a:p>
          <a:p>
            <a:endParaRPr lang="sr-Latn-CS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4" descr="http://uploads0.wikipaintings.org/images/lyubov-popova/production-clothing-for-actor-no-5-in-fernand-crommelynck-s-play-the-magnanimous-cucko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836613"/>
            <a:ext cx="35909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1" name="Picture 6" descr="http://www.radford.edu/rbarris/research/popovaprozodezhda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524000"/>
            <a:ext cx="278288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Prostokąt 4"/>
          <p:cNvSpPr>
            <a:spLocks noChangeArrowheads="1"/>
          </p:cNvSpPr>
          <p:nvPr/>
        </p:nvSpPr>
        <p:spPr bwMode="auto">
          <a:xfrm>
            <a:off x="685800" y="304800"/>
            <a:ext cx="37449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sz="1600" dirty="0" smtClean="0">
                <a:latin typeface="Calibri" pitchFamily="34" charset="0"/>
              </a:rPr>
              <a:t>Ljubov </a:t>
            </a:r>
            <a:r>
              <a:rPr lang="en-GB" sz="1600" dirty="0" err="1" smtClean="0">
                <a:latin typeface="Calibri" pitchFamily="34" charset="0"/>
              </a:rPr>
              <a:t>Popova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radnička odeća, muška i ženska</a:t>
            </a:r>
            <a:r>
              <a:rPr lang="en-GB" sz="1600" dirty="0" smtClean="0">
                <a:latin typeface="Calibri" pitchFamily="34" charset="0"/>
              </a:rPr>
              <a:t>, 1921</a:t>
            </a:r>
            <a:endParaRPr lang="en-GB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usc.edu/dept/LAS/IMRC/course_website/slides15/popov007_op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4471988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7" name="Picture 12" descr="http://artobserved.com/artimages/2009/07/Popova-dress-design-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196975"/>
            <a:ext cx="253523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 descr="http://artobserved.com/artimages/2009/07/Popova-dress-design-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1196975"/>
            <a:ext cx="226853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9" name="pole tekstowe 4"/>
          <p:cNvSpPr txBox="1">
            <a:spLocks noChangeArrowheads="1"/>
          </p:cNvSpPr>
          <p:nvPr/>
        </p:nvSpPr>
        <p:spPr bwMode="auto">
          <a:xfrm>
            <a:off x="4787900" y="765175"/>
            <a:ext cx="3325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 Liubov Popova, dress designs, 1923-4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sr-Latn-CS"/>
              <a:t>umetnik-proizvođač stvari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sr-Latn-CS" sz="2100"/>
              <a:t>Adaptacija industrijsko-proizvodnih principa , koja je predstavljala svojevrsni dijalektički spoj elemenata umetničkog i industrijskog nije za umetnike, kao svoje definitivno ishodište, nužno implicirala ideju odlaska u fabriku i </a:t>
            </a:r>
            <a:r>
              <a:rPr lang="sr-Latn-CS" sz="2100" b="1"/>
              <a:t>pretvaranje umetnika u inženjera </a:t>
            </a:r>
            <a:r>
              <a:rPr lang="sr-Latn-CS" sz="2100"/>
              <a:t>– takav finalni rasplet predložili su teoretičari smatrajući ga jedinim načinom opstanka umetnika na pozornici nove društvene i životne realnosti</a:t>
            </a:r>
          </a:p>
          <a:p>
            <a:pPr>
              <a:buFontTx/>
              <a:buNone/>
            </a:pPr>
            <a:endParaRPr lang="sr-Latn-CS" sz="2100"/>
          </a:p>
          <a:p>
            <a:r>
              <a:rPr lang="sr-Latn-CS" sz="2100"/>
              <a:t>Prihvatajući da iskustva i metod proizvodnog rada mogu biti umetniku od velike koristi, Rodčenko, ipak, nije stavljao znak jednakosti: “Umetnik, kako ga mi zamišljamo, razlikuje se od običnog inženjera koji pravi dati predmet. Inženjer će možda ... Izvesti čitavu seriju eksperimenata, ali što se tiče posmatranja i sposobnosti viđenja mi se od njega razlikujemo. Razlika je upravo u činjenici što MI ZNAMO KAKO DA VIDIMO”</a:t>
            </a:r>
            <a:endParaRPr lang="en-US" sz="2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Varvara Stepanova, Page from Nash Gaz (Caricatures of Popova and Rodchenko), 19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533400"/>
            <a:ext cx="47625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pole tekstowe 2"/>
          <p:cNvSpPr txBox="1">
            <a:spLocks noChangeArrowheads="1"/>
          </p:cNvSpPr>
          <p:nvPr/>
        </p:nvSpPr>
        <p:spPr bwMode="auto">
          <a:xfrm>
            <a:off x="1447800" y="609600"/>
            <a:ext cx="2490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dirty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Stepanova</a:t>
            </a:r>
            <a:r>
              <a:rPr lang="en-GB" dirty="0" smtClean="0">
                <a:latin typeface="Calibri" pitchFamily="34" charset="0"/>
              </a:rPr>
              <a:t>,</a:t>
            </a:r>
            <a:r>
              <a:rPr lang="sr-Latn-RS" dirty="0" smtClean="0">
                <a:latin typeface="Calibri" pitchFamily="34" charset="0"/>
              </a:rPr>
              <a:t> fotomontaža </a:t>
            </a:r>
            <a:r>
              <a:rPr lang="en-GB" dirty="0" smtClean="0">
                <a:latin typeface="Calibri" pitchFamily="34" charset="0"/>
              </a:rPr>
              <a:t>Popov</a:t>
            </a:r>
            <a:r>
              <a:rPr lang="sr-Latn-RS" dirty="0" smtClean="0">
                <a:latin typeface="Calibri" pitchFamily="34" charset="0"/>
              </a:rPr>
              <a:t>e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GB" dirty="0" smtClean="0">
                <a:latin typeface="Calibri" pitchFamily="34" charset="0"/>
              </a:rPr>
              <a:t>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GB" dirty="0" err="1" smtClean="0">
                <a:latin typeface="Calibri" pitchFamily="34" charset="0"/>
              </a:rPr>
              <a:t>enk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en-GB" i="1" dirty="0">
                <a:latin typeface="Calibri" pitchFamily="34" charset="0"/>
              </a:rPr>
              <a:t>Nash </a:t>
            </a:r>
            <a:r>
              <a:rPr lang="en-GB" i="1" dirty="0" err="1">
                <a:latin typeface="Calibri" pitchFamily="34" charset="0"/>
              </a:rPr>
              <a:t>Gaz</a:t>
            </a:r>
            <a:r>
              <a:rPr lang="en-GB" dirty="0">
                <a:latin typeface="Calibri" pitchFamily="34" charset="0"/>
              </a:rPr>
              <a:t>, 1924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Aleksandr Rodchenko Design for an aircraft hangar 1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048000"/>
            <a:ext cx="44577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Rectangle 2"/>
          <p:cNvSpPr>
            <a:spLocks noChangeArrowheads="1"/>
          </p:cNvSpPr>
          <p:nvPr/>
        </p:nvSpPr>
        <p:spPr bwMode="auto">
          <a:xfrm>
            <a:off x="4572000" y="198120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Aleksand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i="1" dirty="0" smtClean="0">
                <a:latin typeface="Calibri" pitchFamily="34" charset="0"/>
              </a:rPr>
              <a:t>Nacrt za avio-hangar</a:t>
            </a:r>
            <a:r>
              <a:rPr lang="en-US" dirty="0">
                <a:latin typeface="Calibri" pitchFamily="34" charset="0"/>
              </a:rPr>
              <a:t> 1917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Muzej Puškin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41668" name="Picture 4" descr="Alexander Rodchenko Design for a Kiosk 1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3857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9" name="Rectangle 4"/>
          <p:cNvSpPr>
            <a:spLocks noChangeArrowheads="1"/>
          </p:cNvSpPr>
          <p:nvPr/>
        </p:nvSpPr>
        <p:spPr bwMode="auto">
          <a:xfrm>
            <a:off x="228600" y="152400"/>
            <a:ext cx="487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err="1" smtClean="0">
                <a:latin typeface="Calibri" pitchFamily="34" charset="0"/>
              </a:rPr>
              <a:t>ander</a:t>
            </a:r>
            <a:r>
              <a:rPr lang="en-US" dirty="0" smtClean="0">
                <a:latin typeface="Calibri" pitchFamily="34" charset="0"/>
              </a:rPr>
              <a:t>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i="1" dirty="0" smtClean="0">
                <a:latin typeface="Calibri" pitchFamily="34" charset="0"/>
              </a:rPr>
              <a:t>Nacrt za kiosk</a:t>
            </a:r>
            <a:r>
              <a:rPr lang="en-US" dirty="0">
                <a:latin typeface="Calibri" pitchFamily="34" charset="0"/>
              </a:rPr>
              <a:t> 1919</a:t>
            </a:r>
          </a:p>
          <a:p>
            <a:r>
              <a:rPr lang="en-US" dirty="0">
                <a:latin typeface="Calibri" pitchFamily="34" charset="0"/>
              </a:rPr>
              <a:t>A. </a:t>
            </a:r>
            <a:r>
              <a:rPr lang="en-US" dirty="0" err="1">
                <a:latin typeface="Calibri" pitchFamily="34" charset="0"/>
              </a:rPr>
              <a:t>Rodchenko</a:t>
            </a:r>
            <a:r>
              <a:rPr lang="en-US" dirty="0">
                <a:latin typeface="Calibri" pitchFamily="34" charset="0"/>
              </a:rPr>
              <a:t> &amp; V. </a:t>
            </a:r>
            <a:r>
              <a:rPr lang="en-US" dirty="0" err="1">
                <a:latin typeface="Calibri" pitchFamily="34" charset="0"/>
              </a:rPr>
              <a:t>Stepanova</a:t>
            </a:r>
            <a:r>
              <a:rPr lang="en-US" dirty="0">
                <a:latin typeface="Calibri" pitchFamily="34" charset="0"/>
              </a:rPr>
              <a:t> Archive / DACS 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Alexander Rodchenko Advertising Poster for the state airline 'Dobrolet’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609600"/>
            <a:ext cx="4171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2"/>
          <p:cNvSpPr>
            <a:spLocks noChangeArrowheads="1"/>
          </p:cNvSpPr>
          <p:nvPr/>
        </p:nvSpPr>
        <p:spPr bwMode="auto">
          <a:xfrm>
            <a:off x="381000" y="609600"/>
            <a:ext cx="3962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Reklamni poster za državnu aviokompaniju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Dobrolet</a:t>
            </a:r>
            <a:r>
              <a:rPr lang="en-US" dirty="0">
                <a:latin typeface="Calibri" pitchFamily="34" charset="0"/>
              </a:rPr>
              <a:t> 1923</a:t>
            </a:r>
          </a:p>
          <a:p>
            <a:pPr algn="r"/>
            <a:r>
              <a:rPr lang="en-US" dirty="0">
                <a:latin typeface="Calibri" pitchFamily="34" charset="0"/>
              </a:rPr>
              <a:t>Collection Merrill C. Berman 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 </a:t>
            </a:r>
            <a:r>
              <a:rPr lang="en-US" dirty="0" smtClean="0">
                <a:hlinkClick r:id="rId3"/>
              </a:rPr>
              <a:t>https://www.tate.org.uk/whats-on/tate-modern/exhibition/rodchenko-popova/rodchenko-and-popova-defining-constructivism-8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Aleksandr Rodchenko Design for an advertisement for the Mossel' prom (Moscow agricultural industry) cafeteria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533400"/>
            <a:ext cx="39243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2"/>
          <p:cNvSpPr>
            <a:spLocks noChangeArrowheads="1"/>
          </p:cNvSpPr>
          <p:nvPr/>
        </p:nvSpPr>
        <p:spPr bwMode="auto">
          <a:xfrm>
            <a:off x="228600" y="6096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Reklamni poster, </a:t>
            </a:r>
            <a:r>
              <a:rPr lang="en-US" dirty="0" smtClean="0">
                <a:latin typeface="Calibri" pitchFamily="34" charset="0"/>
              </a:rPr>
              <a:t>1923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Alexander Rodchenko Maquette for a trade union poster 'Trade Union is a Defender of Female Labour' c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59055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39" name="Rectangle 2"/>
          <p:cNvSpPr>
            <a:spLocks noChangeArrowheads="1"/>
          </p:cNvSpPr>
          <p:nvPr/>
        </p:nvSpPr>
        <p:spPr bwMode="auto">
          <a:xfrm>
            <a:off x="2209800" y="3048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Nacrt za propagandni plakat </a:t>
            </a:r>
            <a:r>
              <a:rPr lang="sr-Latn-RS" i="1" dirty="0" smtClean="0">
                <a:latin typeface="Calibri" pitchFamily="34" charset="0"/>
              </a:rPr>
              <a:t>Sindikat brani ženska prava</a:t>
            </a:r>
            <a:r>
              <a:rPr lang="en-US" dirty="0">
                <a:latin typeface="Calibri" pitchFamily="34" charset="0"/>
              </a:rPr>
              <a:t> c.1925</a:t>
            </a:r>
          </a:p>
          <a:p>
            <a:pPr algn="ctr"/>
            <a:r>
              <a:rPr lang="en-US" dirty="0">
                <a:latin typeface="Calibri" pitchFamily="34" charset="0"/>
              </a:rPr>
              <a:t>Collection Merrill C Berman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http://aleksandrodchenko.files.wordpress.com/2009/11/tmp12c.jpg?w=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57200"/>
            <a:ext cx="366712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Rectangle 2"/>
          <p:cNvSpPr>
            <a:spLocks noChangeArrowheads="1"/>
          </p:cNvSpPr>
          <p:nvPr/>
        </p:nvSpPr>
        <p:spPr bwMode="auto">
          <a:xfrm>
            <a:off x="152400" y="5334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reklama za pivo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http://aleksandrodchenko.files.wordpress.com/2009/11/tmp13a.jpg?w=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609600"/>
            <a:ext cx="36671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7" name="Rectangle 2"/>
          <p:cNvSpPr>
            <a:spLocks noChangeArrowheads="1"/>
          </p:cNvSpPr>
          <p:nvPr/>
        </p:nvSpPr>
        <p:spPr bwMode="auto">
          <a:xfrm>
            <a:off x="228600" y="609600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fotomontaža, nacrt za ilustraciju u časopisu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1930.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aleksandrodchenko.files.wordpress.com/2009/11/tmp1232.png?w=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36671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1" name="Rectangle 2"/>
          <p:cNvSpPr>
            <a:spLocks noChangeArrowheads="1"/>
          </p:cNvSpPr>
          <p:nvPr/>
        </p:nvSpPr>
        <p:spPr bwMode="auto">
          <a:xfrm>
            <a:off x="152400" y="1524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</a:t>
            </a:r>
            <a:r>
              <a:rPr lang="sr-Latn-RS" dirty="0" smtClean="0">
                <a:latin typeface="Calibri" pitchFamily="34" charset="0"/>
              </a:rPr>
              <a:t>acrt za korice knjige Majakovskog </a:t>
            </a:r>
            <a:r>
              <a:rPr lang="en-US" dirty="0" smtClean="0">
                <a:latin typeface="Calibri" pitchFamily="34" charset="0"/>
              </a:rPr>
              <a:t>1923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pic>
        <p:nvPicPr>
          <p:cNvPr id="247812" name="Picture 4" descr="http://aleksandrodchenko.files.wordpress.com/2009/11/tmp129.jpg?w=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95400"/>
            <a:ext cx="36671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3" name="Rectangle 4"/>
          <p:cNvSpPr>
            <a:spLocks noChangeArrowheads="1"/>
          </p:cNvSpPr>
          <p:nvPr/>
        </p:nvSpPr>
        <p:spPr bwMode="auto">
          <a:xfrm>
            <a:off x="5029200" y="304800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Nacrt za ilustraciju pesme O tome, Vladimira  Majakovskog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1923.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Alexander Rodchenko Poster for the film 'Cine-Eye' (Kino glaz) by Dziga Vertov 19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609600"/>
            <a:ext cx="4276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Rectangle 2"/>
          <p:cNvSpPr>
            <a:spLocks noChangeArrowheads="1"/>
          </p:cNvSpPr>
          <p:nvPr/>
        </p:nvSpPr>
        <p:spPr bwMode="auto">
          <a:xfrm>
            <a:off x="381000" y="60960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Poster </a:t>
            </a:r>
            <a:r>
              <a:rPr lang="sr-Latn-RS" dirty="0" smtClean="0">
                <a:latin typeface="Calibri" pitchFamily="34" charset="0"/>
              </a:rPr>
              <a:t>za film Kino-oko Dzige Vertova,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1924</a:t>
            </a:r>
          </a:p>
          <a:p>
            <a:pPr algn="r"/>
            <a:r>
              <a:rPr lang="en-US" dirty="0">
                <a:latin typeface="Calibri" pitchFamily="34" charset="0"/>
              </a:rPr>
              <a:t>Collection Merrill C. Berman 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Alexander Rodchenko Maquette for the poster for the film 'Battleship Potemkin', by Sergei Eisenste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457200"/>
            <a:ext cx="4143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59" name="Rectangle 2"/>
          <p:cNvSpPr>
            <a:spLocks noChangeArrowheads="1"/>
          </p:cNvSpPr>
          <p:nvPr/>
        </p:nvSpPr>
        <p:spPr bwMode="auto">
          <a:xfrm>
            <a:off x="381000" y="457200"/>
            <a:ext cx="3276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 predlog postera za film </a:t>
            </a:r>
            <a:r>
              <a:rPr lang="sr-Latn-RS" i="1" dirty="0" smtClean="0">
                <a:latin typeface="Calibri" pitchFamily="34" charset="0"/>
              </a:rPr>
              <a:t>Oklopnjača Potemkin</a:t>
            </a:r>
            <a:r>
              <a:rPr lang="sr-Latn-RS" dirty="0" smtClean="0">
                <a:latin typeface="Calibri" pitchFamily="34" charset="0"/>
              </a:rPr>
              <a:t> Sergeja Ezenštajna,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Courtesy </a:t>
            </a:r>
            <a:r>
              <a:rPr lang="en-US" dirty="0">
                <a:latin typeface="Calibri" pitchFamily="34" charset="0"/>
              </a:rPr>
              <a:t>Unique Art Gallery, London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/>
              <a:t>stepanova ‘o konstruktivizmu’</a:t>
            </a:r>
            <a:endParaRPr lang="en-US"/>
          </a:p>
        </p:txBody>
      </p:sp>
      <p:sp>
        <p:nvSpPr>
          <p:cNvPr id="14029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sr-Latn-CS"/>
              <a:t>Konstruktivizam kao ideologija a ne umetnički pokret</a:t>
            </a:r>
          </a:p>
          <a:p>
            <a:pPr marL="514350" indent="-514350">
              <a:buFontTx/>
              <a:buAutoNum type="arabicPeriod"/>
            </a:pPr>
            <a:r>
              <a:rPr lang="sr-Latn-CS"/>
              <a:t>Konstruktivizam kao prelaz sa ‘umetničke delatnosti’ na intelektualnu proizvodnju</a:t>
            </a:r>
          </a:p>
          <a:p>
            <a:pPr marL="514350" indent="-514350">
              <a:buFontTx/>
              <a:buAutoNum type="arabicPeriod"/>
            </a:pPr>
            <a:r>
              <a:rPr lang="sr-Latn-CS"/>
              <a:t>Negacija umetnosti i prekid umetničke kulture u konstruktivizmu</a:t>
            </a:r>
          </a:p>
          <a:p>
            <a:pPr marL="514350" indent="-514350">
              <a:buFontTx/>
              <a:buAutoNum type="arabicPeriod"/>
            </a:pPr>
            <a:r>
              <a:rPr lang="sr-Latn-CS"/>
              <a:t>Društvena teorija konstruktivizma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620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1981200" y="3048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 smtClean="0">
                <a:latin typeface="Calibri" pitchFamily="34" charset="0"/>
              </a:rPr>
              <a:t> 1926</a:t>
            </a:r>
            <a:r>
              <a:rPr lang="en-US" dirty="0">
                <a:latin typeface="Calibri" pitchFamily="34" charset="0"/>
              </a:rPr>
              <a:t>. </a:t>
            </a:r>
            <a:r>
              <a:rPr lang="sr-Latn-RS" dirty="0" smtClean="0">
                <a:latin typeface="Calibri" pitchFamily="34" charset="0"/>
              </a:rPr>
              <a:t>poster za f</a:t>
            </a:r>
            <a:r>
              <a:rPr lang="en-US" dirty="0" err="1" smtClean="0">
                <a:latin typeface="Calibri" pitchFamily="34" charset="0"/>
              </a:rPr>
              <a:t>ilm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i="1" dirty="0" err="1" smtClean="0"/>
              <a:t>Oklopnjača</a:t>
            </a:r>
            <a:r>
              <a:rPr lang="en-US" i="1" dirty="0" smtClean="0"/>
              <a:t> Potemkin </a:t>
            </a:r>
            <a:endParaRPr lang="en-US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://image.slidesharecdn.com/constructivism-130328040405-phpapp02/95/slide-9-1024.jpg?cb=1364461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663" y="2590800"/>
            <a:ext cx="4284337" cy="4267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1600" y="15240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/>
              <a:t>Poster </a:t>
            </a:r>
            <a:r>
              <a:rPr lang="sr-Latn-RS" dirty="0" smtClean="0"/>
              <a:t>za </a:t>
            </a:r>
            <a:r>
              <a:rPr lang="en-US" b="1" dirty="0" err="1" smtClean="0"/>
              <a:t>Lenizdat</a:t>
            </a:r>
            <a:r>
              <a:rPr lang="en-US" b="1" dirty="0" smtClean="0"/>
              <a:t> </a:t>
            </a:r>
            <a:r>
              <a:rPr lang="sr-Latn-RS" dirty="0" smtClean="0"/>
              <a:t>(</a:t>
            </a:r>
            <a:r>
              <a:rPr lang="en-US" dirty="0" smtClean="0"/>
              <a:t>Leningrad</a:t>
            </a:r>
            <a:r>
              <a:rPr lang="sr-Latn-RS" dirty="0" smtClean="0"/>
              <a:t>ski državni izdavač)</a:t>
            </a:r>
            <a:r>
              <a:rPr lang="en-US" dirty="0" smtClean="0"/>
              <a:t>, 1924</a:t>
            </a:r>
            <a:endParaRPr lang="en-US" dirty="0"/>
          </a:p>
        </p:txBody>
      </p:sp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876800" cy="3371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 rot="10800000" flipV="1">
            <a:off x="1219200" y="6096000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Franz Ferdinand </a:t>
            </a:r>
            <a:r>
              <a:rPr lang="sr-Latn-RS" dirty="0" smtClean="0"/>
              <a:t>- </a:t>
            </a:r>
            <a:r>
              <a:rPr lang="en-US" dirty="0" smtClean="0"/>
              <a:t>You Could Have It So Much Better</a:t>
            </a:r>
            <a:r>
              <a:rPr lang="sr-Latn-RS" dirty="0" smtClean="0"/>
              <a:t>, 2005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s://img.discogs.com/1E2OHrOlpwp_RCSy1ty9XSoiddw=/fit-in/600x600/filters:strip_icc():format(jpeg):mode_rgb():quality(90)/discogs-images/R-600236-1463419901-8769.jp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0" y="15240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O</a:t>
            </a:r>
            <a:r>
              <a:rPr lang="sr-Latn-RS" dirty="0" smtClean="0"/>
              <a:t>mot albuma</a:t>
            </a:r>
            <a:r>
              <a:rPr lang="en-US" dirty="0" smtClean="0"/>
              <a:t> Franz Ferdinand 'Take Me Out‘</a:t>
            </a:r>
            <a:r>
              <a:rPr lang="sr-Latn-RS" dirty="0" smtClean="0"/>
              <a:t>, 2004</a:t>
            </a:r>
            <a:endParaRPr lang="en-US" dirty="0"/>
          </a:p>
        </p:txBody>
      </p:sp>
      <p:pic>
        <p:nvPicPr>
          <p:cNvPr id="228356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91000" cy="63562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672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Plakat za film</a:t>
            </a:r>
            <a:r>
              <a:rPr lang="sr-Latn-RS" i="1" dirty="0" smtClean="0">
                <a:latin typeface="Calibri" pitchFamily="34" charset="0"/>
              </a:rPr>
              <a:t> Šestina sveta</a:t>
            </a:r>
            <a:r>
              <a:rPr lang="en-US" dirty="0" smtClean="0"/>
              <a:t> </a:t>
            </a:r>
            <a:r>
              <a:rPr lang="sr-Latn-RS" dirty="0" smtClean="0"/>
              <a:t>Dzige Vertova1926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Image result for franz ferdinand b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95600"/>
            <a:ext cx="3962400" cy="3962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638800" y="2362200"/>
            <a:ext cx="336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Franz Ferdinand - This Fire (2004)</a:t>
            </a:r>
            <a:endParaRPr lang="en-US" dirty="0"/>
          </a:p>
        </p:txBody>
      </p:sp>
      <p:pic>
        <p:nvPicPr>
          <p:cNvPr id="229380" name="Picture 4" descr="Image result for el lissitz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05400" cy="35953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" y="3733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Lis</a:t>
            </a:r>
            <a:r>
              <a:rPr lang="sr-Latn-RS" dirty="0" smtClean="0"/>
              <a:t>icki, </a:t>
            </a:r>
            <a:r>
              <a:rPr lang="pl-PL" i="1" smtClean="0">
                <a:latin typeface="Calibri" pitchFamily="34" charset="0"/>
              </a:rPr>
              <a:t>Razbij bele crvenim klinom</a:t>
            </a:r>
            <a:r>
              <a:rPr lang="sr-Latn-RS" smtClean="0"/>
              <a:t>, </a:t>
            </a:r>
            <a:r>
              <a:rPr lang="sr-Latn-RS" dirty="0" smtClean="0"/>
              <a:t>1920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aleksandrodchenko.files.wordpress.com/2009/11/tmp137.jpg?w=4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914400"/>
            <a:ext cx="36671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5" name="Rectangle 2"/>
          <p:cNvSpPr>
            <a:spLocks noChangeArrowheads="1"/>
          </p:cNvSpPr>
          <p:nvPr/>
        </p:nvSpPr>
        <p:spPr bwMode="auto">
          <a:xfrm>
            <a:off x="152400" y="3810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Nacrt za Lenjinov ugao u Radničkom klubu SSSR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Rabochii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klub</a:t>
            </a:r>
            <a:r>
              <a:rPr lang="en-US" dirty="0">
                <a:latin typeface="Calibri" pitchFamily="34" charset="0"/>
              </a:rPr>
              <a:t> SSSR) </a:t>
            </a:r>
            <a:r>
              <a:rPr lang="sr-Latn-RS" dirty="0" smtClean="0">
                <a:latin typeface="Calibri" pitchFamily="34" charset="0"/>
              </a:rPr>
              <a:t>na </a:t>
            </a:r>
            <a:r>
              <a:rPr lang="en-US" dirty="0" smtClean="0">
                <a:latin typeface="Calibri" pitchFamily="34" charset="0"/>
              </a:rPr>
              <a:t>Exposition </a:t>
            </a:r>
            <a:r>
              <a:rPr lang="en-US" dirty="0" err="1">
                <a:latin typeface="Calibri" pitchFamily="34" charset="0"/>
              </a:rPr>
              <a:t>Internationale</a:t>
            </a:r>
            <a:r>
              <a:rPr lang="en-US" dirty="0">
                <a:latin typeface="Calibri" pitchFamily="34" charset="0"/>
              </a:rPr>
              <a:t> des Arts </a:t>
            </a:r>
            <a:r>
              <a:rPr lang="en-US" dirty="0" err="1">
                <a:latin typeface="Calibri" pitchFamily="34" charset="0"/>
              </a:rPr>
              <a:t>Decoratifs</a:t>
            </a:r>
            <a:r>
              <a:rPr lang="en-US" dirty="0">
                <a:latin typeface="Calibri" pitchFamily="34" charset="0"/>
              </a:rPr>
              <a:t> et </a:t>
            </a:r>
            <a:r>
              <a:rPr lang="en-US" dirty="0" err="1">
                <a:latin typeface="Calibri" pitchFamily="34" charset="0"/>
              </a:rPr>
              <a:t>Industriels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Modernes</a:t>
            </a:r>
            <a:r>
              <a:rPr lang="en-US" dirty="0">
                <a:latin typeface="Calibri" pitchFamily="34" charset="0"/>
              </a:rPr>
              <a:t>, Paris, 1925.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Aleksandr Rodchenko Design for club entrance and announcement panels for the USSR Workers Club exhibited at the Exposition Internationale des Arts Décoratifs et Industriels Modernes, Paris 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40957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79" name="Rectangle 2"/>
          <p:cNvSpPr>
            <a:spLocks noChangeArrowheads="1"/>
          </p:cNvSpPr>
          <p:nvPr/>
        </p:nvSpPr>
        <p:spPr bwMode="auto">
          <a:xfrm>
            <a:off x="228600" y="609600"/>
            <a:ext cx="4191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 nacrt za ulaz i oglasne table za Radnički klub SSSR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 na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Exposition </a:t>
            </a:r>
            <a:r>
              <a:rPr lang="en-US" dirty="0" err="1">
                <a:latin typeface="Calibri" pitchFamily="34" charset="0"/>
              </a:rPr>
              <a:t>Internationale</a:t>
            </a:r>
            <a:r>
              <a:rPr lang="en-US" dirty="0">
                <a:latin typeface="Calibri" pitchFamily="34" charset="0"/>
              </a:rPr>
              <a:t> des Arts </a:t>
            </a:r>
            <a:r>
              <a:rPr lang="en-US" dirty="0" err="1">
                <a:latin typeface="Calibri" pitchFamily="34" charset="0"/>
              </a:rPr>
              <a:t>Décoratifs</a:t>
            </a:r>
            <a:r>
              <a:rPr lang="en-US" dirty="0">
                <a:latin typeface="Calibri" pitchFamily="34" charset="0"/>
              </a:rPr>
              <a:t> et </a:t>
            </a:r>
            <a:r>
              <a:rPr lang="en-US" dirty="0" err="1">
                <a:latin typeface="Calibri" pitchFamily="34" charset="0"/>
              </a:rPr>
              <a:t>Industriels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Modernes</a:t>
            </a:r>
            <a:r>
              <a:rPr lang="en-US" dirty="0">
                <a:latin typeface="Calibri" pitchFamily="34" charset="0"/>
              </a:rPr>
              <a:t>, Paris 1925</a:t>
            </a:r>
          </a:p>
          <a:p>
            <a:pPr algn="r"/>
            <a:r>
              <a:rPr lang="en-US" dirty="0" err="1" smtClean="0">
                <a:latin typeface="Calibri" pitchFamily="34" charset="0"/>
              </a:rPr>
              <a:t>Privat</a:t>
            </a:r>
            <a:r>
              <a:rPr lang="sr-Latn-RS" dirty="0" smtClean="0">
                <a:latin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kolekcija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Aleksandr Rodchenko Design for a chess table for the USSR Workers Club exhibited at the Exposition Internationale des Arts Décoratifs et Industriels Modernes, Paris 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57200"/>
            <a:ext cx="41433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2"/>
          <p:cNvSpPr>
            <a:spLocks noChangeArrowheads="1"/>
          </p:cNvSpPr>
          <p:nvPr/>
        </p:nvSpPr>
        <p:spPr bwMode="auto">
          <a:xfrm>
            <a:off x="381000" y="457200"/>
            <a:ext cx="3810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 Nacrt za šahovsku tablu u Radničkom klubu SSSR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Exposition </a:t>
            </a:r>
            <a:r>
              <a:rPr lang="en-US" dirty="0" err="1">
                <a:latin typeface="Calibri" pitchFamily="34" charset="0"/>
              </a:rPr>
              <a:t>Internationale</a:t>
            </a:r>
            <a:r>
              <a:rPr lang="en-US" dirty="0">
                <a:latin typeface="Calibri" pitchFamily="34" charset="0"/>
              </a:rPr>
              <a:t> des Arts </a:t>
            </a:r>
            <a:r>
              <a:rPr lang="en-US" dirty="0" err="1">
                <a:latin typeface="Calibri" pitchFamily="34" charset="0"/>
              </a:rPr>
              <a:t>Décoratifs</a:t>
            </a:r>
            <a:r>
              <a:rPr lang="en-US" dirty="0">
                <a:latin typeface="Calibri" pitchFamily="34" charset="0"/>
              </a:rPr>
              <a:t> et </a:t>
            </a:r>
            <a:r>
              <a:rPr lang="en-US" dirty="0" err="1">
                <a:latin typeface="Calibri" pitchFamily="34" charset="0"/>
              </a:rPr>
              <a:t>Industriels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Modernes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Paris</a:t>
            </a:r>
            <a:r>
              <a:rPr lang="sr-Latn-RS" dirty="0" smtClean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> 1925</a:t>
            </a:r>
          </a:p>
          <a:p>
            <a:pPr algn="r"/>
            <a:r>
              <a:rPr lang="en-US" dirty="0" err="1" smtClean="0">
                <a:latin typeface="Calibri" pitchFamily="34" charset="0"/>
              </a:rPr>
              <a:t>Privat</a:t>
            </a:r>
            <a:r>
              <a:rPr lang="sr-Latn-RS" dirty="0" smtClean="0">
                <a:latin typeface="Calibri" pitchFamily="34" charset="0"/>
              </a:rPr>
              <a:t>na kolekcija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Aleksandr Rodchenko Design for a collapsible rostrum for the USSR Workers Club exhibited at the Exposition Internationale des Arts Décoratifs et Industriels Modernes, Paris 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33400"/>
            <a:ext cx="41433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7" name="Rectangle 2"/>
          <p:cNvSpPr>
            <a:spLocks noChangeArrowheads="1"/>
          </p:cNvSpPr>
          <p:nvPr/>
        </p:nvSpPr>
        <p:spPr bwMode="auto">
          <a:xfrm>
            <a:off x="304800" y="609600"/>
            <a:ext cx="403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 nacrt za rasklopivu govornicu u radničkom klubu SSSR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Exposition </a:t>
            </a:r>
            <a:r>
              <a:rPr lang="en-US" dirty="0" err="1">
                <a:latin typeface="Calibri" pitchFamily="34" charset="0"/>
              </a:rPr>
              <a:t>Internationale</a:t>
            </a:r>
            <a:r>
              <a:rPr lang="en-US" dirty="0">
                <a:latin typeface="Calibri" pitchFamily="34" charset="0"/>
              </a:rPr>
              <a:t> des Arts </a:t>
            </a:r>
            <a:r>
              <a:rPr lang="en-US" dirty="0" err="1">
                <a:latin typeface="Calibri" pitchFamily="34" charset="0"/>
              </a:rPr>
              <a:t>Décoratifs</a:t>
            </a:r>
            <a:r>
              <a:rPr lang="en-US" dirty="0">
                <a:latin typeface="Calibri" pitchFamily="34" charset="0"/>
              </a:rPr>
              <a:t> et </a:t>
            </a:r>
            <a:r>
              <a:rPr lang="en-US" dirty="0" err="1">
                <a:latin typeface="Calibri" pitchFamily="34" charset="0"/>
              </a:rPr>
              <a:t>Industriels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Modernes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Paris</a:t>
            </a:r>
            <a:r>
              <a:rPr lang="sr-Latn-RS" dirty="0" smtClean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> 1925</a:t>
            </a:r>
          </a:p>
          <a:p>
            <a:pPr algn="r"/>
            <a:r>
              <a:rPr lang="en-US" dirty="0" smtClean="0">
                <a:latin typeface="Calibri" pitchFamily="34" charset="0"/>
              </a:rPr>
              <a:t>P</a:t>
            </a:r>
            <a:r>
              <a:rPr lang="sr-Latn-RS" dirty="0" smtClean="0">
                <a:latin typeface="Calibri" pitchFamily="34" charset="0"/>
              </a:rPr>
              <a:t>rivatna kolekcija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Tate installation shots of the workers clu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5400" y="3505200"/>
            <a:ext cx="530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4" descr="Tate installation shots of the workers club at the Rodchenko &amp; Popova exhibition at Tate Mode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816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5410200" y="228600"/>
            <a:ext cx="3103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</a:t>
            </a:r>
            <a:r>
              <a:rPr lang="sr-Latn-RS" dirty="0" smtClean="0">
                <a:latin typeface="Calibri" pitchFamily="34" charset="0"/>
              </a:rPr>
              <a:t>ekonstrukcija izgleda čitaonice Radničkog kluba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http://4.bp.blogspot.com/_JATjeb1wHG0/TLuoOhdIM9I/AAAAAAAAAEM/vU74vPsPybw/s1600/Cap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2924" y="0"/>
            <a:ext cx="560107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Prostokąt 6"/>
          <p:cNvSpPr>
            <a:spLocks noChangeArrowheads="1"/>
          </p:cNvSpPr>
          <p:nvPr/>
        </p:nvSpPr>
        <p:spPr bwMode="auto">
          <a:xfrm>
            <a:off x="457200" y="152400"/>
            <a:ext cx="297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b="1" dirty="0" err="1">
                <a:latin typeface="Calibri" pitchFamily="34" charset="0"/>
              </a:rPr>
              <a:t>Varvara</a:t>
            </a:r>
            <a:r>
              <a:rPr lang="en-GB" b="1" dirty="0">
                <a:latin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</a:rPr>
              <a:t>Stepanova</a:t>
            </a:r>
            <a:r>
              <a:rPr lang="en-GB" b="1" dirty="0">
                <a:latin typeface="Calibri" pitchFamily="34" charset="0"/>
              </a:rPr>
              <a:t> (1894–1958</a:t>
            </a:r>
            <a:r>
              <a:rPr lang="en-GB" dirty="0">
                <a:latin typeface="Calibri" pitchFamily="34" charset="0"/>
              </a:rPr>
              <a:t>) </a:t>
            </a:r>
          </a:p>
          <a:p>
            <a:pPr algn="r"/>
            <a:r>
              <a:rPr lang="en-US" dirty="0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Aleksand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GB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GB" dirty="0" err="1" smtClean="0">
                <a:latin typeface="Calibri" pitchFamily="34" charset="0"/>
              </a:rPr>
              <a:t>enko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ideti: </a:t>
            </a:r>
            <a:r>
              <a:rPr lang="en-US" dirty="0" smtClean="0">
                <a:hlinkClick r:id="rId4"/>
              </a:rPr>
              <a:t>https://www.tate.org.uk/whats-on/tate-modern/exhibition/rodchenko-popova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41316" name="Rectangle 3"/>
          <p:cNvSpPr>
            <a:spLocks noChangeArrowheads="1"/>
          </p:cNvSpPr>
          <p:nvPr/>
        </p:nvSpPr>
        <p:spPr bwMode="auto">
          <a:xfrm>
            <a:off x="228600" y="4953000"/>
            <a:ext cx="8458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Prelaz sa neutilitarnosti </a:t>
            </a:r>
            <a:r>
              <a:rPr lang="sr-Latn-CS" dirty="0" smtClean="0">
                <a:latin typeface="Calibri" pitchFamily="34" charset="0"/>
              </a:rPr>
              <a:t>na </a:t>
            </a:r>
            <a:r>
              <a:rPr lang="sr-Latn-CS" dirty="0">
                <a:latin typeface="Calibri" pitchFamily="34" charset="0"/>
              </a:rPr>
              <a:t>praktičnu funkcionalnost, sa protivljenja </a:t>
            </a:r>
            <a:r>
              <a:rPr lang="sr-Latn-CS" dirty="0" smtClean="0">
                <a:latin typeface="Calibri" pitchFamily="34" charset="0"/>
              </a:rPr>
              <a:t>materijalizmu </a:t>
            </a:r>
            <a:r>
              <a:rPr lang="sr-Latn-CS" dirty="0">
                <a:latin typeface="Calibri" pitchFamily="34" charset="0"/>
              </a:rPr>
              <a:t>savremenosti na njegovo prihvatanje, sa imaginacije i kontemplacije na svesnu organizaciju i aktivno delovanje, na neposrednu participaciju u proizvodnji, predstavljali su odgovor umetnika na situaciju sveobuhvatne i radikalne promene društvenopolitičkih, ekonomskih i egzistencijalnih okolnosti.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42875"/>
            <a:ext cx="84201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100" y="95250"/>
            <a:ext cx="44958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2.bp.blogspot.com/-owxDyfZ9U1c/Up7zdGNtysI/AAAAAAAAqak/Zgl0SvrduJc/s1600/Stenberg+broth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0"/>
            <a:ext cx="47625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2"/>
          <p:cNvSpPr>
            <a:spLocks noChangeArrowheads="1"/>
          </p:cNvSpPr>
          <p:nvPr/>
        </p:nvSpPr>
        <p:spPr bwMode="auto">
          <a:xfrm>
            <a:off x="1676400" y="4572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Braća</a:t>
            </a:r>
            <a:r>
              <a:rPr lang="en-US" dirty="0" smtClean="0">
                <a:latin typeface="Calibri" pitchFamily="34" charset="0"/>
              </a:rPr>
              <a:t> Stenberg</a:t>
            </a:r>
            <a:r>
              <a:rPr lang="sr-Latn-RS" dirty="0" smtClean="0">
                <a:latin typeface="Calibri" pitchFamily="34" charset="0"/>
              </a:rPr>
              <a:t>:</a:t>
            </a:r>
            <a:r>
              <a:rPr lang="en-US" dirty="0" smtClean="0">
                <a:latin typeface="Calibri" pitchFamily="34" charset="0"/>
              </a:rPr>
              <a:t> Vladimir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1899 – 1982</a:t>
            </a:r>
            <a:r>
              <a:rPr lang="sr-Latn-RS" dirty="0" smtClean="0">
                <a:latin typeface="Calibri" pitchFamily="34" charset="0"/>
              </a:rPr>
              <a:t>)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Georgi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1900 </a:t>
            </a:r>
            <a:r>
              <a:rPr lang="en-US" dirty="0">
                <a:latin typeface="Calibri" pitchFamily="34" charset="0"/>
              </a:rPr>
              <a:t>- 1933)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2.bp.blogspot.com/-BmM9UT1Fx3A/Up78h2VQLTI/AAAAAAAAqdg/fBRW1UuID8U/s640/1926+Which+of+the+Two+:or+Manhunt+(Nunzio+Malasomma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81000"/>
            <a:ext cx="42767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2"/>
          <p:cNvSpPr>
            <a:spLocks noChangeArrowheads="1"/>
          </p:cNvSpPr>
          <p:nvPr/>
        </p:nvSpPr>
        <p:spPr bwMode="auto">
          <a:xfrm>
            <a:off x="152400" y="381000"/>
            <a:ext cx="426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Georg</a:t>
            </a:r>
            <a:r>
              <a:rPr lang="sr-Latn-RS" b="1" dirty="0" smtClean="0">
                <a:latin typeface="Calibri" pitchFamily="34" charset="0"/>
              </a:rPr>
              <a:t>ij i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Vladimir </a:t>
            </a:r>
            <a:r>
              <a:rPr lang="en-US" b="1" dirty="0" err="1" smtClean="0">
                <a:latin typeface="Calibri" pitchFamily="34" charset="0"/>
              </a:rPr>
              <a:t>Augustovi</a:t>
            </a:r>
            <a:r>
              <a:rPr lang="sr-Latn-RS" b="1" dirty="0" smtClean="0">
                <a:latin typeface="Calibri" pitchFamily="34" charset="0"/>
              </a:rPr>
              <a:t>č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Stenberg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1926 </a:t>
            </a:r>
            <a:r>
              <a:rPr lang="sr-Latn-RS" dirty="0" smtClean="0">
                <a:latin typeface="Calibri" pitchFamily="34" charset="0"/>
              </a:rPr>
              <a:t>poster za film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4148" name="Rectangle 3"/>
          <p:cNvSpPr>
            <a:spLocks noChangeArrowheads="1"/>
          </p:cNvSpPr>
          <p:nvPr/>
        </p:nvSpPr>
        <p:spPr bwMode="auto">
          <a:xfrm>
            <a:off x="304800" y="4191000"/>
            <a:ext cx="4038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Inovativni aspekti na posterima braće Stenberg obuhvataju:</a:t>
            </a:r>
          </a:p>
          <a:p>
            <a:r>
              <a:rPr lang="sr-Latn-CS" dirty="0">
                <a:latin typeface="Calibri" pitchFamily="34" charset="0"/>
              </a:rPr>
              <a:t>perspektivne distorzije</a:t>
            </a:r>
            <a:r>
              <a:rPr lang="en-US" dirty="0">
                <a:latin typeface="Calibri" pitchFamily="34" charset="0"/>
              </a:rPr>
              <a:t>, element</a:t>
            </a:r>
            <a:r>
              <a:rPr lang="sr-Latn-CS" dirty="0">
                <a:latin typeface="Calibri" pitchFamily="34" charset="0"/>
              </a:rPr>
              <a:t>e fotomontaže,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preuveličavanje dimenzija, osećaj pokreta, </a:t>
            </a:r>
            <a:r>
              <a:rPr lang="sr-Latn-CS" dirty="0" smtClean="0">
                <a:latin typeface="Calibri" pitchFamily="34" charset="0"/>
              </a:rPr>
              <a:t>dinamičku upotrebu </a:t>
            </a:r>
            <a:r>
              <a:rPr lang="sr-Latn-CS" dirty="0">
                <a:latin typeface="Calibri" pitchFamily="34" charset="0"/>
              </a:rPr>
              <a:t>slova  i boje</a:t>
            </a:r>
            <a:r>
              <a:rPr lang="en-US" dirty="0">
                <a:latin typeface="Calibri" pitchFamily="34" charset="0"/>
              </a:rPr>
              <a:t>.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Često koriste kadrove iz </a:t>
            </a:r>
            <a:r>
              <a:rPr lang="sr-Latn-CS" dirty="0" smtClean="0">
                <a:latin typeface="Calibri" pitchFamily="34" charset="0"/>
              </a:rPr>
              <a:t>filmova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4.bp.blogspot.com/--NiUGSybJVo/Up78kA_3UdI/AAAAAAAAqeE/-CxMq9ytVKE/s640/1927+Little+Lord+Fauntler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04800"/>
            <a:ext cx="426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381000" y="381000"/>
            <a:ext cx="388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Georg</a:t>
            </a:r>
            <a:r>
              <a:rPr lang="sr-Latn-RS" b="1" dirty="0" smtClean="0">
                <a:latin typeface="Calibri" pitchFamily="34" charset="0"/>
              </a:rPr>
              <a:t>ij i</a:t>
            </a:r>
            <a:r>
              <a:rPr lang="en-US" b="1" dirty="0" smtClean="0">
                <a:latin typeface="Calibri" pitchFamily="34" charset="0"/>
              </a:rPr>
              <a:t> Vladimir </a:t>
            </a:r>
            <a:r>
              <a:rPr lang="en-US" b="1" dirty="0" err="1" smtClean="0">
                <a:latin typeface="Calibri" pitchFamily="34" charset="0"/>
              </a:rPr>
              <a:t>Augustovi</a:t>
            </a:r>
            <a:r>
              <a:rPr lang="sr-Latn-RS" b="1" dirty="0" smtClean="0">
                <a:latin typeface="Calibri" pitchFamily="34" charset="0"/>
              </a:rPr>
              <a:t>č</a:t>
            </a:r>
            <a:r>
              <a:rPr lang="en-US" b="1" dirty="0" smtClean="0">
                <a:latin typeface="Calibri" pitchFamily="34" charset="0"/>
              </a:rPr>
              <a:t> Stenberg</a:t>
            </a:r>
            <a:r>
              <a:rPr lang="sr-Latn-RS" b="1" dirty="0" smtClean="0">
                <a:latin typeface="Calibri" pitchFamily="34" charset="0"/>
              </a:rPr>
              <a:t>,</a:t>
            </a:r>
            <a:endParaRPr lang="sr-Latn-C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1927 </a:t>
            </a:r>
            <a:r>
              <a:rPr lang="en-US" dirty="0">
                <a:latin typeface="Calibri" pitchFamily="34" charset="0"/>
              </a:rPr>
              <a:t>Little Lord Fauntleroy (1921 Alfred E. Green and Jack Pickford)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3.bp.blogspot.com/-pN4jnH35jDU/Up78lBZ4piI/AAAAAAAAqeU/kSH8yoGCLqE/s640/1927+October+(Sergei+Eisenstein)+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28600"/>
            <a:ext cx="47148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533400" y="22860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 dirty="0" smtClean="0">
                <a:latin typeface="Calibri" pitchFamily="34" charset="0"/>
              </a:rPr>
              <a:t>Georg</a:t>
            </a:r>
            <a:r>
              <a:rPr lang="sr-Latn-RS" b="1" dirty="0" smtClean="0">
                <a:latin typeface="Calibri" pitchFamily="34" charset="0"/>
              </a:rPr>
              <a:t>ij i</a:t>
            </a:r>
            <a:r>
              <a:rPr lang="en-US" b="1" dirty="0" smtClean="0">
                <a:latin typeface="Calibri" pitchFamily="34" charset="0"/>
              </a:rPr>
              <a:t> Vladimir </a:t>
            </a:r>
            <a:r>
              <a:rPr lang="en-US" b="1" dirty="0" err="1" smtClean="0">
                <a:latin typeface="Calibri" pitchFamily="34" charset="0"/>
              </a:rPr>
              <a:t>Augustovi</a:t>
            </a:r>
            <a:r>
              <a:rPr lang="sr-Latn-RS" b="1" dirty="0" smtClean="0">
                <a:latin typeface="Calibri" pitchFamily="34" charset="0"/>
              </a:rPr>
              <a:t>č</a:t>
            </a:r>
            <a:r>
              <a:rPr lang="en-US" b="1" dirty="0" smtClean="0">
                <a:latin typeface="Calibri" pitchFamily="34" charset="0"/>
              </a:rPr>
              <a:t> Stenberg</a:t>
            </a:r>
            <a:r>
              <a:rPr lang="sr-Latn-RS" b="1" dirty="0" smtClean="0">
                <a:latin typeface="Calibri" pitchFamily="34" charset="0"/>
              </a:rPr>
              <a:t>,</a:t>
            </a:r>
            <a:endParaRPr lang="sr-Latn-C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1927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October (Sergei Eisenstein) 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1166813"/>
            <a:ext cx="3286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2"/>
          <p:cNvSpPr>
            <a:spLocks noChangeArrowheads="1"/>
          </p:cNvSpPr>
          <p:nvPr/>
        </p:nvSpPr>
        <p:spPr bwMode="auto">
          <a:xfrm>
            <a:off x="2743200" y="457200"/>
            <a:ext cx="3710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Aleksandar Rodčenko, </a:t>
            </a:r>
            <a:r>
              <a:rPr lang="en-US" dirty="0" smtClean="0">
                <a:latin typeface="Calibri" pitchFamily="34" charset="0"/>
              </a:rPr>
              <a:t>1924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Osip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Brik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52600"/>
            <a:ext cx="3143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-53975"/>
            <a:ext cx="3886200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2" name="Rectangle 3"/>
          <p:cNvSpPr>
            <a:spLocks noChangeArrowheads="1"/>
          </p:cNvSpPr>
          <p:nvPr/>
        </p:nvSpPr>
        <p:spPr bwMode="auto">
          <a:xfrm>
            <a:off x="381000" y="381000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Aleksandar Rodčenko </a:t>
            </a:r>
            <a:r>
              <a:rPr lang="en-US" dirty="0" smtClean="0">
                <a:latin typeface="Calibri" pitchFamily="34" charset="0"/>
              </a:rPr>
              <a:t>1924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pesnik Vladimir Majakovski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0"/>
            <a:ext cx="365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3362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Rectangle 3"/>
          <p:cNvSpPr>
            <a:spLocks noChangeArrowheads="1"/>
          </p:cNvSpPr>
          <p:nvPr/>
        </p:nvSpPr>
        <p:spPr bwMode="auto">
          <a:xfrm>
            <a:off x="457200" y="1371600"/>
            <a:ext cx="2563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Rodčenko, </a:t>
            </a:r>
            <a:r>
              <a:rPr lang="en-US" dirty="0" smtClean="0">
                <a:latin typeface="Calibri" pitchFamily="34" charset="0"/>
              </a:rPr>
              <a:t>1928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Dvorište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6437" name="Rectangle 4"/>
          <p:cNvSpPr>
            <a:spLocks noChangeArrowheads="1"/>
          </p:cNvSpPr>
          <p:nvPr/>
        </p:nvSpPr>
        <p:spPr bwMode="auto">
          <a:xfrm>
            <a:off x="2514600" y="152400"/>
            <a:ext cx="2468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Rodčenko, </a:t>
            </a:r>
            <a:r>
              <a:rPr lang="en-US" dirty="0" smtClean="0">
                <a:latin typeface="Calibri" pitchFamily="34" charset="0"/>
              </a:rPr>
              <a:t>1925,</a:t>
            </a:r>
            <a:r>
              <a:rPr lang="sr-Latn-RS" dirty="0" smtClean="0">
                <a:latin typeface="Calibri" pitchFamily="34" charset="0"/>
              </a:rPr>
              <a:t> Balkoni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295400"/>
            <a:ext cx="30765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19200"/>
            <a:ext cx="3009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914400" y="304800"/>
            <a:ext cx="266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 </a:t>
            </a:r>
            <a:r>
              <a:rPr lang="en-US" dirty="0" smtClean="0">
                <a:latin typeface="Calibri" pitchFamily="34" charset="0"/>
              </a:rPr>
              <a:t>1928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Parada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4876800" y="2286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Rodčenko, </a:t>
            </a:r>
            <a:r>
              <a:rPr lang="en-US" dirty="0" smtClean="0">
                <a:latin typeface="Calibri" pitchFamily="34" charset="0"/>
              </a:rPr>
              <a:t>1928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Okupljanje </a:t>
            </a:r>
            <a:r>
              <a:rPr lang="en-US" dirty="0" smtClean="0">
                <a:latin typeface="Calibri" pitchFamily="34" charset="0"/>
              </a:rPr>
              <a:t>u </a:t>
            </a:r>
            <a:r>
              <a:rPr lang="en-US" dirty="0" err="1">
                <a:latin typeface="Calibri" pitchFamily="34" charset="0"/>
              </a:rPr>
              <a:t>dvoristu</a:t>
            </a:r>
            <a:r>
              <a:rPr lang="en-US" dirty="0">
                <a:latin typeface="Calibri" pitchFamily="34" charset="0"/>
              </a:rPr>
              <a:t> VHUTEMASK-a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Varvara Stepanova The Red Room 19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533400"/>
            <a:ext cx="5676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2"/>
          <p:cNvSpPr>
            <a:spLocks noChangeArrowheads="1"/>
          </p:cNvSpPr>
          <p:nvPr/>
        </p:nvSpPr>
        <p:spPr bwMode="auto">
          <a:xfrm>
            <a:off x="152400" y="533400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Varvara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Stepanova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i="1" dirty="0" smtClean="0">
                <a:latin typeface="Calibri" pitchFamily="34" charset="0"/>
              </a:rPr>
              <a:t>Crvena soba,</a:t>
            </a:r>
            <a:r>
              <a:rPr lang="en-US" dirty="0">
                <a:latin typeface="Calibri" pitchFamily="34" charset="0"/>
              </a:rPr>
              <a:t> 1920</a:t>
            </a:r>
          </a:p>
          <a:p>
            <a:pPr algn="r"/>
            <a:r>
              <a:rPr lang="en-US" dirty="0">
                <a:latin typeface="Calibri" pitchFamily="34" charset="0"/>
              </a:rPr>
              <a:t>Ivanovo Regional Art Museum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95400"/>
            <a:ext cx="350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371600"/>
            <a:ext cx="3286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Rectangle 3"/>
          <p:cNvSpPr>
            <a:spLocks noChangeArrowheads="1"/>
          </p:cNvSpPr>
          <p:nvPr/>
        </p:nvSpPr>
        <p:spPr bwMode="auto">
          <a:xfrm>
            <a:off x="5486400" y="609600"/>
            <a:ext cx="2492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 </a:t>
            </a:r>
            <a:r>
              <a:rPr lang="en-US" dirty="0" smtClean="0">
                <a:latin typeface="Calibri" pitchFamily="34" charset="0"/>
              </a:rPr>
              <a:t>1930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Pion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r</a:t>
            </a:r>
            <a:r>
              <a:rPr lang="sr-Latn-RS" dirty="0" smtClean="0">
                <a:latin typeface="Calibri" pitchFamily="34" charset="0"/>
              </a:rPr>
              <a:t>ka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838200" y="685800"/>
            <a:ext cx="283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 </a:t>
            </a:r>
            <a:r>
              <a:rPr lang="en-US" dirty="0" smtClean="0">
                <a:latin typeface="Calibri" pitchFamily="34" charset="0"/>
              </a:rPr>
              <a:t>1928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Na telefonu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28750"/>
            <a:ext cx="6096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2"/>
          <p:cNvSpPr>
            <a:spLocks noChangeArrowheads="1"/>
          </p:cNvSpPr>
          <p:nvPr/>
        </p:nvSpPr>
        <p:spPr bwMode="auto">
          <a:xfrm>
            <a:off x="3429000" y="457200"/>
            <a:ext cx="2269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 </a:t>
            </a:r>
            <a:r>
              <a:rPr lang="en-US" dirty="0" smtClean="0">
                <a:latin typeface="Calibri" pitchFamily="34" charset="0"/>
              </a:rPr>
              <a:t>1933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Vozač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57400"/>
            <a:ext cx="6096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2"/>
          <p:cNvSpPr>
            <a:spLocks noChangeArrowheads="1"/>
          </p:cNvSpPr>
          <p:nvPr/>
        </p:nvSpPr>
        <p:spPr bwMode="auto">
          <a:xfrm>
            <a:off x="381000" y="533400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Rodčenko, </a:t>
            </a:r>
            <a:r>
              <a:rPr lang="en-US" dirty="0" smtClean="0">
                <a:latin typeface="Calibri" pitchFamily="34" charset="0"/>
              </a:rPr>
              <a:t>1933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Rad na izgradnji kanala između Belog mora i Baltičkog mora uz orkestar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ideti:</a:t>
            </a:r>
            <a:r>
              <a:rPr lang="en-US" dirty="0" smtClean="0">
                <a:hlinkClick r:id="rId3"/>
              </a:rPr>
              <a:t> https://emuseum.mfah.org/objects/32916/orchestra-white-sea-canal;jsessionid=D459730D5CED912CF2D99D3F19A8DAB5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28600"/>
            <a:ext cx="4148138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2"/>
          <p:cNvSpPr>
            <a:spLocks noChangeArrowheads="1"/>
          </p:cNvSpPr>
          <p:nvPr/>
        </p:nvSpPr>
        <p:spPr bwMode="auto">
          <a:xfrm>
            <a:off x="685800" y="609600"/>
            <a:ext cx="279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Rodčenko </a:t>
            </a:r>
            <a:r>
              <a:rPr lang="en-US" dirty="0" smtClean="0">
                <a:latin typeface="Calibri" pitchFamily="34" charset="0"/>
              </a:rPr>
              <a:t>1936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Živa značka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View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950" y="0"/>
            <a:ext cx="4591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Rectangle 2"/>
          <p:cNvSpPr>
            <a:spLocks noChangeArrowheads="1"/>
          </p:cNvSpPr>
          <p:nvPr/>
        </p:nvSpPr>
        <p:spPr bwMode="auto">
          <a:xfrm>
            <a:off x="4648200" y="3733800"/>
            <a:ext cx="434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Stepanova,</a:t>
            </a:r>
            <a:r>
              <a:rPr lang="sr-Latn-RS" i="1" dirty="0" smtClean="0">
                <a:latin typeface="Calibri" pitchFamily="34" charset="0"/>
              </a:rPr>
              <a:t> Plešuće figure na beloj pozadini</a:t>
            </a:r>
            <a:endParaRPr lang="en-US" i="1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1920</a:t>
            </a:r>
            <a:r>
              <a:rPr lang="sr-Latn-RS" dirty="0" smtClean="0">
                <a:latin typeface="Calibri" pitchFamily="34" charset="0"/>
              </a:rPr>
              <a:t>, ulje na platnu, </a:t>
            </a:r>
            <a:r>
              <a:rPr lang="en-US" dirty="0" smtClean="0">
                <a:latin typeface="Calibri" pitchFamily="34" charset="0"/>
              </a:rPr>
              <a:t>105,5 </a:t>
            </a:r>
            <a:r>
              <a:rPr lang="en-US" dirty="0">
                <a:latin typeface="Calibri" pitchFamily="34" charset="0"/>
              </a:rPr>
              <a:t>х 193,5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 err="1" smtClean="0"/>
              <a:t>Tretjakovsk</a:t>
            </a:r>
            <a:r>
              <a:rPr lang="sr-Latn-RS" dirty="0" smtClean="0"/>
              <a:t>a</a:t>
            </a:r>
            <a:r>
              <a:rPr lang="en-US" dirty="0" smtClean="0"/>
              <a:t> </a:t>
            </a:r>
            <a:r>
              <a:rPr lang="en-US" dirty="0" err="1" smtClean="0"/>
              <a:t>galerij</a:t>
            </a:r>
            <a:r>
              <a:rPr lang="sr-Latn-RS" dirty="0" smtClean="0"/>
              <a:t>a, Moskva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</a:t>
            </a:r>
            <a:r>
              <a:rPr lang="en-GB" dirty="0" err="1">
                <a:latin typeface="Calibri" pitchFamily="34" charset="0"/>
              </a:rPr>
              <a:t>Stepanova</a:t>
            </a:r>
            <a:r>
              <a:rPr lang="en-GB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‘mehanizuje’ ljudske forme – ilustracija efikasnosti i snage idealnog čoveka/žene u novoj proleterskoj državi)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0708" name="Picture 4" descr="http://uselessmathematics.files.wordpress.com/2011/12/stepanova_sport_uniform_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7263"/>
            <a:ext cx="4216400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9" name="Rectangle 4"/>
          <p:cNvSpPr>
            <a:spLocks noChangeArrowheads="1"/>
          </p:cNvSpPr>
          <p:nvPr/>
        </p:nvSpPr>
        <p:spPr bwMode="auto">
          <a:xfrm>
            <a:off x="0" y="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err="1" smtClean="0">
                <a:latin typeface="Calibri" pitchFamily="34" charset="0"/>
              </a:rPr>
              <a:t>Aleksand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GB" dirty="0" smtClean="0">
                <a:latin typeface="Calibri" pitchFamily="34" charset="0"/>
              </a:rPr>
              <a:t>r Rod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GB" dirty="0" err="1" smtClean="0">
                <a:latin typeface="Calibri" pitchFamily="34" charset="0"/>
              </a:rPr>
              <a:t>enko</a:t>
            </a:r>
            <a:r>
              <a:rPr lang="sr-Latn-RS" dirty="0" smtClean="0">
                <a:latin typeface="Calibri" pitchFamily="34" charset="0"/>
              </a:rPr>
              <a:t>, fotografija Evgenije Žemčužnajeve u sportskoj odeći koju je kreirala Stepanova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en-GB" dirty="0">
                <a:latin typeface="Calibri" pitchFamily="34" charset="0"/>
              </a:rPr>
              <a:t>1924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pole tekstowe 2"/>
          <p:cNvSpPr txBox="1">
            <a:spLocks noChangeArrowheads="1"/>
          </p:cNvSpPr>
          <p:nvPr/>
        </p:nvSpPr>
        <p:spPr bwMode="auto">
          <a:xfrm>
            <a:off x="609600" y="3048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1923-4,  </a:t>
            </a:r>
            <a:r>
              <a:rPr lang="en-GB" sz="1600" dirty="0" err="1">
                <a:latin typeface="Calibri" pitchFamily="34" charset="0"/>
              </a:rPr>
              <a:t>Popova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sr-Latn-CS" sz="1600" dirty="0">
                <a:latin typeface="Calibri" pitchFamily="34" charset="0"/>
              </a:rPr>
              <a:t>i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Stepanova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sr-Latn-CS" sz="1600" dirty="0">
                <a:latin typeface="Calibri" pitchFamily="34" charset="0"/>
              </a:rPr>
              <a:t>su radile u Prvoj državnoj fabrici štampanog pamuka u Moskvi</a:t>
            </a:r>
          </a:p>
          <a:p>
            <a:r>
              <a:rPr lang="sr-Latn-CS" sz="1600" dirty="0" smtClean="0">
                <a:latin typeface="Calibri" pitchFamily="34" charset="0"/>
              </a:rPr>
              <a:t>(prema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Osip</a:t>
            </a:r>
            <a:r>
              <a:rPr lang="sr-Latn-CS" sz="1600" dirty="0">
                <a:latin typeface="Calibri" pitchFamily="34" charset="0"/>
              </a:rPr>
              <a:t>u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Brik</a:t>
            </a:r>
            <a:r>
              <a:rPr lang="sr-Latn-CS" sz="1600" dirty="0">
                <a:latin typeface="Calibri" pitchFamily="34" charset="0"/>
              </a:rPr>
              <a:t>u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CS" sz="1600" dirty="0">
                <a:latin typeface="Calibri" pitchFamily="34" charset="0"/>
              </a:rPr>
              <a:t>direktor, drug </a:t>
            </a:r>
            <a:r>
              <a:rPr lang="sr-Latn-CS" sz="1600" dirty="0" smtClean="0">
                <a:latin typeface="Calibri" pitchFamily="34" charset="0"/>
              </a:rPr>
              <a:t>Arhangelski, </a:t>
            </a:r>
            <a:r>
              <a:rPr lang="sr-Latn-CS" sz="1600" dirty="0">
                <a:latin typeface="Calibri" pitchFamily="34" charset="0"/>
              </a:rPr>
              <a:t>ih </a:t>
            </a:r>
            <a:r>
              <a:rPr lang="sr-Latn-CS" sz="1600" dirty="0" smtClean="0">
                <a:latin typeface="Calibri" pitchFamily="34" charset="0"/>
              </a:rPr>
              <a:t>je u eri NEP-a (nove ekonomske politike) </a:t>
            </a:r>
            <a:r>
              <a:rPr lang="sr-Latn-CS" sz="1600" dirty="0">
                <a:latin typeface="Calibri" pitchFamily="34" charset="0"/>
              </a:rPr>
              <a:t>pozvao u nadi da će oživeti proizvodnju i naći novo tržište za svoje </a:t>
            </a:r>
            <a:r>
              <a:rPr lang="sr-Latn-CS" sz="1600" dirty="0" smtClean="0">
                <a:latin typeface="Calibri" pitchFamily="34" charset="0"/>
              </a:rPr>
              <a:t>proizvode)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201731" name="Picture 7" descr="http://bigpicture.ru/wp-content/uploads/2012/09/portraits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164388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://blogs.artinfo.com/artintheair/files/2012/12/Wolfsonian-Describing-Labor_Aleksandr-Deineka_19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371600"/>
            <a:ext cx="6583363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Prostokąt 2"/>
          <p:cNvSpPr>
            <a:spLocks noChangeArrowheads="1"/>
          </p:cNvSpPr>
          <p:nvPr/>
        </p:nvSpPr>
        <p:spPr bwMode="auto">
          <a:xfrm>
            <a:off x="2743200" y="685800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RS" sz="1600" dirty="0" smtClean="0">
                <a:latin typeface="Calibri" pitchFamily="34" charset="0"/>
              </a:rPr>
              <a:t>Radnice u tekstilnoj industriji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1550</Words>
  <Application>Microsoft Office PowerPoint</Application>
  <PresentationFormat>On-screen Show (4:3)</PresentationFormat>
  <Paragraphs>157</Paragraphs>
  <Slides>63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konstruktivizam, II deo_nastavak</vt:lpstr>
      <vt:lpstr>produktivistička kritika (Babičev, Ladovski, Arvatov)</vt:lpstr>
      <vt:lpstr>umetnik-proizvođač stvari</vt:lpstr>
      <vt:lpstr>stepanova ‘o konstruktivizmu’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konstruktivizam, II deo_nastavak</dc:title>
  <dc:creator>User</dc:creator>
  <cp:lastModifiedBy>User</cp:lastModifiedBy>
  <cp:revision>3</cp:revision>
  <dcterms:created xsi:type="dcterms:W3CDTF">2020-04-29T10:46:05Z</dcterms:created>
  <dcterms:modified xsi:type="dcterms:W3CDTF">2020-05-12T14:28:59Z</dcterms:modified>
</cp:coreProperties>
</file>