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B74F0-1DC7-4291-8D9D-8F2D52393E04}" type="datetimeFigureOut">
              <a:rPr lang="en-US" smtClean="0"/>
              <a:t>2/23/2024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2D390-6765-4D2E-B9F6-A2A3FDE123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5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2D390-6765-4D2E-B9F6-A2A3FDE1232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396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9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AAA4-D636-4131-8694-6ED89A8B76DB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3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05B7-6C0C-46B7-B62C-C2156E38A636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9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4"/>
            <a:ext cx="457200" cy="441325"/>
          </a:xfrm>
        </p:spPr>
        <p:txBody>
          <a:bodyPr/>
          <a:lstStyle/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725C8-F87F-4A68-8940-1C6BB536370E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4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DD52-4441-4FA2-BD3D-4D6B67CB7D9B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5"/>
            <a:ext cx="457200" cy="441325"/>
          </a:xfrm>
        </p:spPr>
        <p:txBody>
          <a:bodyPr/>
          <a:lstStyle/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9" y="2743203"/>
            <a:ext cx="6480175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9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D49EF-A1B0-43A9-BBF3-6DD6A5AA60D5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3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86F2F0C-BB8E-4A3C-AE0E-9DB36A11B97C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4" y="1575653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5" y="1524001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4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902B-133C-49A0-A4E2-EF16D2634758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5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9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8ADDC-A0AD-47E0-AFDF-541D945BAB14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3"/>
            <a:ext cx="457200" cy="441325"/>
          </a:xfrm>
        </p:spPr>
        <p:txBody>
          <a:bodyPr/>
          <a:lstStyle/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9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C656-C2C2-4E2A-8126-27E585122116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3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41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8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9276E-D8BD-479E-8103-6C1DE8C6D325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41"/>
            <a:ext cx="457200" cy="441325"/>
          </a:xfrm>
        </p:spPr>
        <p:txBody>
          <a:bodyPr/>
          <a:lstStyle/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8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702CF9D-6498-432C-BE3D-E44FC3A931F4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2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8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9110121-F6DA-4F9B-B2BE-93C8C6BC267B}" type="datetime1">
              <a:rPr lang="en-US" smtClean="0"/>
              <a:t>2/23/2024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2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7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9CF0ED-02C6-4F29-B9BC-2E8B36BA97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4.wdp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microsoft.com/office/2007/relationships/hdphoto" Target="../media/hdphoto6.wdp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905000"/>
          </a:xfrm>
        </p:spPr>
        <p:txBody>
          <a:bodyPr>
            <a:normAutofit/>
          </a:bodyPr>
          <a:lstStyle/>
          <a:p>
            <a:r>
              <a:rPr lang="sr-Cyrl-RS" sz="3600" b="1" noProof="1">
                <a:latin typeface="Times New Roman" pitchFamily="18" charset="0"/>
                <a:cs typeface="Times New Roman" pitchFamily="18" charset="0"/>
              </a:rPr>
              <a:t>Normativni okvir i putanje tranzicije u roditeljstvo</a:t>
            </a:r>
            <a:br>
              <a:rPr lang="sr-Latn-RS" sz="3600" b="1" noProof="1">
                <a:latin typeface="Times New Roman" pitchFamily="18" charset="0"/>
                <a:cs typeface="Times New Roman" pitchFamily="18" charset="0"/>
              </a:rPr>
            </a:br>
            <a:r>
              <a:rPr lang="sr-Latn-RS" sz="3600" b="1" noProof="1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endParaRPr lang="sr-Cyrl-RS" sz="4900" b="1" noProof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Grande Famille. Parents Et Enfants Actifs Fatigués. Enfants De Père De Mère  De Qualité Parentale Dans L'illustration De Vecteur De Illustration Stock -  Illustration du dessin, divertissement: 2064738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2740154"/>
            <a:ext cx="4645875" cy="3426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477000" y="5981821"/>
            <a:ext cx="2364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b="1" noProof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Anđela Jokić SO20/90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635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304800"/>
            <a:ext cx="8503920" cy="5794248"/>
          </a:xfrm>
        </p:spPr>
        <p:txBody>
          <a:bodyPr>
            <a:normAutofit/>
          </a:bodyPr>
          <a:lstStyle/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Primer Eržikine (standardne) životne putanje</a:t>
            </a: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Primer Anine (nestandardne - linearne) putanje – nedostaje stalno zaposlenje kao ključni životni događaj</a:t>
            </a:r>
          </a:p>
          <a:p>
            <a:pPr marL="0" indent="0">
              <a:buNone/>
            </a:pPr>
            <a:r>
              <a:rPr lang="sr-Latn-RS" sz="2000" dirty="0">
                <a:latin typeface="Cambria" pitchFamily="18" charset="0"/>
                <a:ea typeface="Cambria" pitchFamily="18" charset="0"/>
              </a:rPr>
              <a:t> </a:t>
            </a: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marL="0" indent="0">
              <a:buNone/>
            </a:pP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64" t="11126" b="17490"/>
          <a:stretch/>
        </p:blipFill>
        <p:spPr bwMode="auto">
          <a:xfrm>
            <a:off x="228600" y="740666"/>
            <a:ext cx="8153400" cy="2319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246"/>
          <a:stretch/>
        </p:blipFill>
        <p:spPr bwMode="auto">
          <a:xfrm>
            <a:off x="344423" y="3962400"/>
            <a:ext cx="8523019" cy="2438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7099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457200"/>
            <a:ext cx="8503920" cy="4648200"/>
          </a:xfrm>
        </p:spPr>
        <p:txBody>
          <a:bodyPr/>
          <a:lstStyle/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Primer Dejanove (nestandardne - nelinearne) životne putanje -  specifično pozicioniranje obrazovanja u odnosu na roditeljstvo </a:t>
            </a: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Primer Suzanine (nestandardne – nelinearne) životne putanje – nestabilna radna putanja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43" b="3675"/>
          <a:stretch/>
        </p:blipFill>
        <p:spPr bwMode="auto">
          <a:xfrm>
            <a:off x="265179" y="1143000"/>
            <a:ext cx="8729135" cy="2512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" y="4343400"/>
            <a:ext cx="7772400" cy="2362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624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914400"/>
            <a:ext cx="8503920" cy="5184648"/>
          </a:xfrm>
        </p:spPr>
        <p:txBody>
          <a:bodyPr>
            <a:normAutofit/>
          </a:bodyPr>
          <a:lstStyle/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Kombinacija kvantitavinog i kvalitativnog metoda u analizi </a:t>
            </a:r>
            <a:r>
              <a:rPr lang="en-US" sz="20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normativn</a:t>
            </a:r>
            <a:r>
              <a:rPr lang="sr-Latn-RS" sz="20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og </a:t>
            </a:r>
            <a:r>
              <a:rPr lang="en-US" sz="20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okvir</a:t>
            </a:r>
            <a:r>
              <a:rPr lang="sr-Latn-RS" sz="20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a</a:t>
            </a:r>
            <a:r>
              <a:rPr lang="en-US" sz="20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i</a:t>
            </a:r>
            <a:r>
              <a:rPr lang="sr-Latn-RS" sz="20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tranzicije u porodičnom domenu u okviru tranzicije u odraslost</a:t>
            </a:r>
          </a:p>
          <a:p>
            <a:pPr marL="0" indent="0" algn="just">
              <a:buNone/>
            </a:pPr>
            <a:endParaRPr lang="sr-Latn-RS" sz="2000" dirty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Podaci iz ankete i intervjua sa mladim roditeljima, ali i sa pedeset tridesetogodišnjaka koji nisu u braku i nemaju decu </a:t>
            </a:r>
          </a:p>
          <a:p>
            <a:pPr marL="0" indent="0" algn="just">
              <a:buNone/>
            </a:pPr>
            <a:endParaRPr lang="sr-Latn-RS" sz="2000" dirty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Ključne teme u istraživanju: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RS" sz="2000" noProof="1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Stavovi </a:t>
            </a:r>
            <a:r>
              <a:rPr lang="en-U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mladih prema standardnim i alternativnim oblicima</a:t>
            </a: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porodičnog života</a:t>
            </a: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</a:p>
          <a:p>
            <a:pPr lvl="1" algn="just">
              <a:buFont typeface="Arial" pitchFamily="34" charset="0"/>
              <a:buChar char="•"/>
            </a:pP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Značaj </a:t>
            </a:r>
            <a:r>
              <a:rPr lang="en-U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roditeljstva</a:t>
            </a: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i </a:t>
            </a:r>
            <a:r>
              <a:rPr lang="en-U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planovi vezani s roditeljstvom</a:t>
            </a:r>
            <a:endParaRPr lang="sr-Latn-RS" sz="2000" dirty="0">
              <a:solidFill>
                <a:schemeClr val="tx1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Tempo </a:t>
            </a:r>
            <a:r>
              <a:rPr lang="en-U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i putanje porodičnih tranzicija mladih žena i muškaraca</a:t>
            </a:r>
            <a:endParaRPr lang="sr-Latn-RS" sz="2000" dirty="0">
              <a:solidFill>
                <a:schemeClr val="tx1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Mesto i </a:t>
            </a:r>
            <a:r>
              <a:rPr lang="vi-VN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značaj </a:t>
            </a: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rađanja</a:t>
            </a:r>
            <a:r>
              <a:rPr lang="vi-VN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unutar individualnih životnih putanja mladih žena i muškarac</a:t>
            </a: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a </a:t>
            </a:r>
            <a:endParaRPr lang="en-US" sz="2000" dirty="0">
              <a:solidFill>
                <a:schemeClr val="tx1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11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57200"/>
            <a:ext cx="7086600" cy="609600"/>
          </a:xfrm>
        </p:spPr>
        <p:txBody>
          <a:bodyPr>
            <a:noAutofit/>
          </a:bodyPr>
          <a:lstStyle/>
          <a:p>
            <a:r>
              <a:rPr lang="pl-PL" sz="24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Vanbračna zajednica -</a:t>
            </a:r>
            <a:r>
              <a:rPr lang="sr-Latn-RS" sz="24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normativni i praktični aspekt</a:t>
            </a:r>
            <a:endParaRPr lang="en-US" sz="2400" b="1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422648"/>
          </a:xfrm>
        </p:spPr>
        <p:txBody>
          <a:bodyPr>
            <a:normAutofit/>
          </a:bodyPr>
          <a:lstStyle/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Stavovi o kohabitaciji: relativno velika izraženost neprihvatanja vanbračne zajednice, a izraženije kod devojaka, mladih sa nižim obrazovanjem, mladih sa sela i mladih iz romske populacije</a:t>
            </a:r>
          </a:p>
          <a:p>
            <a:pPr marL="0" indent="0" algn="just">
              <a:buNone/>
            </a:pP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Preduslovi za otpočinjanje zajedničkog života: posao, prihodi, stan, venčanje, trudnoća i završeno obrazovanje </a:t>
            </a:r>
          </a:p>
          <a:p>
            <a:pPr marL="0" indent="0" algn="just">
              <a:buNone/>
            </a:pP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Praktikovanje kohabitacije: polako postaje opcija, ali nije prihvaćena kao alternativa bračnoj porodici; raste sa nivoom obrazovanja</a:t>
            </a:r>
          </a:p>
          <a:p>
            <a:pPr marL="0" indent="0" algn="just">
              <a:buNone/>
            </a:pP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R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azličiti doživljaj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i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kohabitacije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: kao pripreme za brak (prilagođavanje partnera) i kao intimne zajednice po sebi, ali bez odbacivanja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idej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e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o braku kao dodatnoj legitimaciji partnerskog odnosa</a:t>
            </a:r>
            <a:endParaRPr lang="sr-Latn-RS" sz="20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087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85800"/>
          </a:xfrm>
        </p:spPr>
        <p:txBody>
          <a:bodyPr>
            <a:normAutofit/>
          </a:bodyPr>
          <a:lstStyle/>
          <a:p>
            <a:r>
              <a:rPr lang="sr-Latn-RS" sz="24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Stavovi o braku </a:t>
            </a:r>
            <a:endParaRPr lang="en-US" sz="2400" b="1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52600"/>
            <a:ext cx="8503920" cy="4495800"/>
          </a:xfrm>
        </p:spPr>
        <p:txBody>
          <a:bodyPr>
            <a:normAutofit/>
          </a:bodyPr>
          <a:lstStyle/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S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nažno prihvatanje familističkog heteronormativa bračne porodice sa decom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 						</a:t>
            </a:r>
          </a:p>
          <a:p>
            <a:pPr algn="just"/>
            <a:r>
              <a:rPr lang="en-US" sz="2000" dirty="0">
                <a:latin typeface="Cambria" pitchFamily="18" charset="0"/>
                <a:ea typeface="Cambria" pitchFamily="18" charset="0"/>
              </a:rPr>
              <a:t>Visoko vrednovanje braka  prisutno kod većine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, naročito kod tradicionalnistički orijentisanih mladih ispitanika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r>
              <a:rPr lang="sr-Latn-RS" sz="2000" dirty="0">
                <a:latin typeface="Cambria" pitchFamily="18" charset="0"/>
                <a:ea typeface="Cambria" pitchFamily="18" charset="0"/>
              </a:rPr>
              <a:t>Različita poimanja braka: </a:t>
            </a:r>
          </a:p>
          <a:p>
            <a:pPr lvl="1">
              <a:buFont typeface="Arial" pitchFamily="34" charset="0"/>
              <a:buChar char="•"/>
            </a:pP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poistovećivanje braka sa zasnivanjem porodice</a:t>
            </a:r>
          </a:p>
          <a:p>
            <a:pPr lvl="1">
              <a:buFont typeface="Arial" pitchFamily="34" charset="0"/>
              <a:buChar char="•"/>
            </a:pP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brak  kao odnos koji predstavlja korak ka roditeljstvu </a:t>
            </a:r>
          </a:p>
          <a:p>
            <a:pPr lvl="1">
              <a:buFont typeface="Arial" pitchFamily="34" charset="0"/>
              <a:buChar char="•"/>
            </a:pP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poimanje braka kao nezavisnog od zasnivanja porodice</a:t>
            </a:r>
          </a:p>
          <a:p>
            <a:pPr lvl="1">
              <a:buFont typeface="Arial" pitchFamily="34" charset="0"/>
              <a:buChar char="•"/>
            </a:pPr>
            <a:r>
              <a:rPr lang="sr-Latn-RS" sz="2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odbacivanje bitnosti braka kao institucije</a:t>
            </a:r>
          </a:p>
        </p:txBody>
      </p:sp>
    </p:spTree>
    <p:extLst>
      <p:ext uri="{BB962C8B-B14F-4D97-AF65-F5344CB8AC3E}">
        <p14:creationId xmlns:p14="http://schemas.microsoft.com/office/powerpoint/2010/main" val="3935474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4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Stavovi o roditeljstvu </a:t>
            </a:r>
            <a:endParaRPr lang="en-US" sz="2400" b="1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572000"/>
          </a:xfrm>
        </p:spPr>
        <p:txBody>
          <a:bodyPr>
            <a:normAutofit/>
          </a:bodyPr>
          <a:lstStyle/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Izrazito opažanje zasnivanja porodice kao obeležja odraslosti i zrelosti (više kod mladih žena)</a:t>
            </a: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Težnja da se u vlastitoj porodici izbegne samoća (viša kod mladih muškaraca)</a:t>
            </a: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Zasnivanje porodice radi konformiranja sa očekivanjima okoline (kod niže obrazovanih mladih)</a:t>
            </a:r>
          </a:p>
          <a:p>
            <a:pPr algn="just"/>
            <a:r>
              <a:rPr lang="sr-Cyrl-RS" sz="2000" noProof="1">
                <a:latin typeface="Cambria" pitchFamily="18" charset="0"/>
                <a:ea typeface="Cambria" pitchFamily="18" charset="0"/>
              </a:rPr>
              <a:t>T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radicionalna heteronormativna značenja roditeljstva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 -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kao načina da se obezbedi nastavak </a:t>
            </a:r>
            <a:r>
              <a:rPr lang="sr-Cyrl-RS" sz="2000" noProof="1">
                <a:latin typeface="Cambria" pitchFamily="18" charset="0"/>
                <a:ea typeface="Cambria" pitchFamily="18" charset="0"/>
              </a:rPr>
              <a:t>linije srodstva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i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kao svrhe egzistencije</a:t>
            </a: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Samorealizacija identiteta kroz roditeljstvo</a:t>
            </a: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Altruistička motivacija za roditeljstvo </a:t>
            </a: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Emotivna vezanost za partnera kao motiv 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073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457200"/>
            <a:ext cx="8503920" cy="6019800"/>
          </a:xfrm>
        </p:spPr>
        <p:txBody>
          <a:bodyPr>
            <a:normAutofit/>
          </a:bodyPr>
          <a:lstStyle/>
          <a:p>
            <a:pPr algn="just"/>
            <a:r>
              <a:rPr lang="en-US" sz="2000" dirty="0">
                <a:latin typeface="Cambria" pitchFamily="18" charset="0"/>
                <a:ea typeface="Cambria" pitchFamily="18" charset="0"/>
              </a:rPr>
              <a:t>Za mlade u Srbiji roditeljstvo ima veliki značaj, bez obzira da li je iskustveno ili anticipirano</a:t>
            </a: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en-US" sz="2000" dirty="0">
                <a:latin typeface="Cambria" pitchFamily="18" charset="0"/>
                <a:ea typeface="Cambria" pitchFamily="18" charset="0"/>
              </a:rPr>
              <a:t>Materinstvo je snažnije prihvaćen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normativ, kao osnov za izgradnju identiteta mladih žena, nego što je očinstvo za muškarce</a:t>
            </a: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Vezivanje mladih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za simbolična godišta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 u planiranju roditeljstva - </a:t>
            </a:r>
            <a:r>
              <a:rPr lang="vi-VN" sz="2000" dirty="0">
                <a:latin typeface="Cambria" pitchFamily="18" charset="0"/>
                <a:ea typeface="Cambria" pitchFamily="18" charset="0"/>
              </a:rPr>
              <a:t>dobr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a</a:t>
            </a:r>
            <a:r>
              <a:rPr lang="vi-VN" sz="2000" dirty="0">
                <a:latin typeface="Cambria" pitchFamily="18" charset="0"/>
                <a:ea typeface="Cambria" pitchFamily="18" charset="0"/>
              </a:rPr>
              <a:t> uvremenjenost za rađanje</a:t>
            </a: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marL="0" indent="0" algn="just">
              <a:buNone/>
            </a:pP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Opažanje ključnih životnih događaja kao preduslova za roditeljstvo </a:t>
            </a: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Naglašavanje finansijskih briga kod planiranja roditeljstva</a:t>
            </a:r>
          </a:p>
          <a:p>
            <a:pPr algn="just"/>
            <a:endParaRPr lang="sr-Latn-RS" sz="2000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0456"/>
          <a:stretch/>
        </p:blipFill>
        <p:spPr bwMode="auto">
          <a:xfrm>
            <a:off x="1371600" y="1447803"/>
            <a:ext cx="6312424" cy="1643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446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4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Odlike porodičnih tranzicija </a:t>
            </a:r>
            <a:endParaRPr lang="en-US" sz="2400" b="1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Char char=""/>
            </a:pPr>
            <a:r>
              <a:rPr lang="sr-Latn-RS" sz="2000" b="1" dirty="0">
                <a:latin typeface="Cambria" pitchFamily="18" charset="0"/>
                <a:ea typeface="Cambria" pitchFamily="18" charset="0"/>
              </a:rPr>
              <a:t>Sklapanje braka</a:t>
            </a:r>
          </a:p>
          <a:p>
            <a:pPr>
              <a:buFont typeface="Courier New" pitchFamily="49" charset="0"/>
              <a:buChar char="o"/>
            </a:pPr>
            <a:r>
              <a:rPr lang="sr-Latn-RS" sz="2000" dirty="0">
                <a:latin typeface="Cambria" pitchFamily="18" charset="0"/>
                <a:ea typeface="Cambria" pitchFamily="18" charset="0"/>
              </a:rPr>
              <a:t>Ankeirani mladi: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u dve trećine slučajeva su 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neoženjeni/neudati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,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jedna </a:t>
            </a:r>
            <a:r>
              <a:rPr lang="sr-Cyrl-RS" sz="2000" noProof="1">
                <a:latin typeface="Cambria" pitchFamily="18" charset="0"/>
                <a:ea typeface="Cambria" pitchFamily="18" charset="0"/>
              </a:rPr>
              <a:t>četvrtina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ih je u braku, 5,7% živi u kohabitaciji, a 3% su razvedeni (ili udovci/ce)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sr-Latn-RS" sz="2000" dirty="0">
                <a:latin typeface="Cambria" pitchFamily="18" charset="0"/>
                <a:ea typeface="Cambria" pitchFamily="18" charset="0"/>
              </a:rPr>
              <a:t>Samački život kao posledica strukturalnih ograničenja i ličnih emotivnih istorija, a ne kao izbor stila života</a:t>
            </a:r>
          </a:p>
          <a:p>
            <a:pPr>
              <a:buFont typeface="Courier New" pitchFamily="49" charset="0"/>
              <a:buChar char="o"/>
            </a:pPr>
            <a:r>
              <a:rPr lang="sr-Latn-RS" sz="2000" dirty="0">
                <a:latin typeface="Cambria" pitchFamily="18" charset="0"/>
                <a:ea typeface="Cambria" pitchFamily="18" charset="0"/>
              </a:rPr>
              <a:t>Prosečni uzrast kada su ispitanici sklopili brak zavisi od nivoa obrazovanja</a:t>
            </a:r>
          </a:p>
          <a:p>
            <a:pPr>
              <a:buFont typeface="Wingdings 2" pitchFamily="18" charset="2"/>
              <a:buChar char=""/>
            </a:pPr>
            <a:r>
              <a:rPr lang="sr-Latn-RS" sz="2000" b="1" dirty="0">
                <a:latin typeface="Cambria" pitchFamily="18" charset="0"/>
                <a:ea typeface="Cambria" pitchFamily="18" charset="0"/>
              </a:rPr>
              <a:t>Rađanje</a:t>
            </a:r>
          </a:p>
          <a:p>
            <a:pPr>
              <a:buFont typeface="Courier New" pitchFamily="49" charset="0"/>
              <a:buChar char="o"/>
            </a:pPr>
            <a:r>
              <a:rPr lang="pl-PL" sz="2000" dirty="0">
                <a:latin typeface="Cambria" pitchFamily="18" charset="0"/>
                <a:ea typeface="Cambria" pitchFamily="18" charset="0"/>
              </a:rPr>
              <a:t>U uzorku mladih: 26,8% ima decu (62,1% majki i 37,9% očeva)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>
                <a:latin typeface="Cambria" pitchFamily="18" charset="0"/>
                <a:ea typeface="Cambria" pitchFamily="18" charset="0"/>
              </a:rPr>
              <a:t>Broj dece u porodici izrazito slojno uslovljen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sr-Latn-RS" sz="2000" dirty="0">
                <a:latin typeface="Cambria" pitchFamily="18" charset="0"/>
                <a:ea typeface="Cambria" pitchFamily="18" charset="0"/>
              </a:rPr>
              <a:t>Trend znatnog odlaganja rađanja (zaposlenost kao važan faktor)</a:t>
            </a:r>
          </a:p>
          <a:p>
            <a:pPr>
              <a:buFont typeface="Courier New" pitchFamily="49" charset="0"/>
              <a:buChar char="o"/>
            </a:pPr>
            <a:r>
              <a:rPr lang="sr-Latn-RS" sz="2000" dirty="0">
                <a:latin typeface="Cambria" pitchFamily="18" charset="0"/>
                <a:ea typeface="Cambria" pitchFamily="18" charset="0"/>
              </a:rPr>
              <a:t>Rađanje dece u prve dve godine braka</a:t>
            </a:r>
          </a:p>
          <a:p>
            <a:pPr>
              <a:buFont typeface="Courier New" pitchFamily="49" charset="0"/>
              <a:buChar char="o"/>
            </a:pPr>
            <a:endParaRPr lang="sr-Latn-RS" sz="2000" dirty="0">
              <a:latin typeface="Cambria" pitchFamily="18" charset="0"/>
              <a:ea typeface="Cambria" pitchFamily="18" charset="0"/>
            </a:endParaRPr>
          </a:p>
          <a:p>
            <a:pPr marL="0" indent="0">
              <a:buNone/>
            </a:pPr>
            <a:endParaRPr lang="sr-Latn-RS" sz="2000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468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4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Putanje porodičnih tranzicija</a:t>
            </a:r>
            <a:endParaRPr lang="en-US" sz="2400" b="1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752600"/>
            <a:ext cx="8503920" cy="4346448"/>
          </a:xfrm>
        </p:spPr>
        <p:txBody>
          <a:bodyPr>
            <a:normAutofit/>
          </a:bodyPr>
          <a:lstStyle/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I</a:t>
            </a:r>
            <a:r>
              <a:rPr lang="vi-VN" sz="2000" dirty="0">
                <a:latin typeface="Cambria" pitchFamily="18" charset="0"/>
                <a:ea typeface="Cambria" pitchFamily="18" charset="0"/>
              </a:rPr>
              <a:t>nstrument </a:t>
            </a:r>
            <a:r>
              <a:rPr lang="sr-Latn-RS" sz="2000" i="1" dirty="0">
                <a:latin typeface="Cambria" pitchFamily="18" charset="0"/>
                <a:ea typeface="Cambria" pitchFamily="18" charset="0"/>
              </a:rPr>
              <a:t>T</a:t>
            </a:r>
            <a:r>
              <a:rPr lang="vi-VN" sz="2000" i="1" dirty="0">
                <a:latin typeface="Cambria" pitchFamily="18" charset="0"/>
                <a:ea typeface="Cambria" pitchFamily="18" charset="0"/>
              </a:rPr>
              <a:t>abela životnih događaja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– dokumentovanje godine u kojoj su se ispitaniku/ci desili određeni događaji</a:t>
            </a: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Visoko standardizovane putanje mladih žena i muškaraca </a:t>
            </a:r>
            <a:r>
              <a:rPr lang="vi-VN" sz="2000" dirty="0">
                <a:latin typeface="Cambria" pitchFamily="18" charset="0"/>
                <a:ea typeface="Cambria" pitchFamily="18" charset="0"/>
              </a:rPr>
              <a:t>u kojima je samostalno domaćinstvo sinhronizovano sa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vi-VN" sz="2000" dirty="0">
                <a:latin typeface="Cambria" pitchFamily="18" charset="0"/>
                <a:ea typeface="Cambria" pitchFamily="18" charset="0"/>
              </a:rPr>
              <a:t>sklapanjem braka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, koje nakon godinu dana prati dobijanje deteta</a:t>
            </a:r>
          </a:p>
          <a:p>
            <a:pPr algn="just"/>
            <a:r>
              <a:rPr lang="sr-Cyrl-RS" sz="2000" noProof="1">
                <a:latin typeface="Cambria" pitchFamily="18" charset="0"/>
                <a:ea typeface="Cambria" pitchFamily="18" charset="0"/>
              </a:rPr>
              <a:t>D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uže obrazovanje povezano sa kasnijim zasnivanjem porodice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 </a:t>
            </a: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Zajedničko obeležje niže obrazovanih mladih žena i mladih muškaraca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– zapošljavaju se nakon sklapanja braka, osnivanja domaćinstva i dobijanja deteta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7487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81000"/>
            <a:ext cx="8534400" cy="685800"/>
          </a:xfrm>
        </p:spPr>
        <p:txBody>
          <a:bodyPr>
            <a:noAutofit/>
          </a:bodyPr>
          <a:lstStyle/>
          <a:p>
            <a:r>
              <a:rPr lang="sr-Cyrl-RS" sz="2400" b="1" noProof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Mesto tranzicije u roditeljstvo u individualnim životnim putanjama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K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valitativn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a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analiz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a 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intervjua sa dvadeset četvoro roditelja uzrasta oko 30 godina – 12 majki i 12 očeva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 </a:t>
            </a: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Te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mpo porodične tranzicije u biografiji mlade osobe</a:t>
            </a:r>
            <a:r>
              <a:rPr lang="sr-Latn-RS" sz="2000" dirty="0">
                <a:latin typeface="Cambria" pitchFamily="18" charset="0"/>
                <a:ea typeface="Cambria" pitchFamily="18" charset="0"/>
              </a:rPr>
              <a:t>: ranije postojanje roditeljem zastupljeno kod niže obrazovanih ispitanika/ca, a kasnije postojanje roditeljem kod troje roditelja s visokim obrazovanjem </a:t>
            </a:r>
          </a:p>
          <a:p>
            <a:pPr algn="just"/>
            <a:r>
              <a:rPr lang="sr-Latn-RS" sz="2000" dirty="0">
                <a:latin typeface="Cambria" pitchFamily="18" charset="0"/>
                <a:ea typeface="Cambria" pitchFamily="18" charset="0"/>
              </a:rPr>
              <a:t>Dva osnovna obrasca u analizi mesta tranzicije u roditeljstvo u odnosu na obrazovanje i zaposlenje: standardne i nestandardne putanje</a:t>
            </a:r>
          </a:p>
          <a:p>
            <a:pPr algn="just"/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921"/>
          <a:stretch/>
        </p:blipFill>
        <p:spPr bwMode="auto">
          <a:xfrm>
            <a:off x="1752600" y="4164825"/>
            <a:ext cx="5715000" cy="1875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7700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680</TotalTime>
  <Words>674</Words>
  <Application>Microsoft Office PowerPoint</Application>
  <PresentationFormat>On-screen Show (4:3)</PresentationFormat>
  <Paragraphs>95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Cambria</vt:lpstr>
      <vt:lpstr>Courier New</vt:lpstr>
      <vt:lpstr>Georgia</vt:lpstr>
      <vt:lpstr>Times New Roman</vt:lpstr>
      <vt:lpstr>Wingdings</vt:lpstr>
      <vt:lpstr>Wingdings 2</vt:lpstr>
      <vt:lpstr>Civic</vt:lpstr>
      <vt:lpstr>Normativni okvir i putanje tranzicije u roditeljstvo                                                  </vt:lpstr>
      <vt:lpstr>PowerPoint Presentation</vt:lpstr>
      <vt:lpstr>Vanbračna zajednica -normativni i praktični aspekt</vt:lpstr>
      <vt:lpstr>Stavovi o braku </vt:lpstr>
      <vt:lpstr>Stavovi o roditeljstvu </vt:lpstr>
      <vt:lpstr>PowerPoint Presentation</vt:lpstr>
      <vt:lpstr>Odlike porodičnih tranzicija </vt:lpstr>
      <vt:lpstr>Putanje porodičnih tranzicija</vt:lpstr>
      <vt:lpstr>Mesto tranzicije u roditeljstvo u individualnim životnim putanjama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Normativni okvir i putanje tranzicije u roditeljstvo</dc:title>
  <dc:creator>Jovana</dc:creator>
  <cp:lastModifiedBy>Dell</cp:lastModifiedBy>
  <cp:revision>44</cp:revision>
  <dcterms:created xsi:type="dcterms:W3CDTF">2024-02-20T18:14:54Z</dcterms:created>
  <dcterms:modified xsi:type="dcterms:W3CDTF">2024-02-23T13:01:49Z</dcterms:modified>
</cp:coreProperties>
</file>