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79" r:id="rId5"/>
    <p:sldId id="280" r:id="rId6"/>
    <p:sldId id="281" r:id="rId7"/>
    <p:sldId id="278" r:id="rId8"/>
    <p:sldId id="282" r:id="rId9"/>
    <p:sldId id="284" r:id="rId10"/>
    <p:sldId id="285" r:id="rId11"/>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8" d="100"/>
          <a:sy n="58" d="100"/>
        </p:scale>
        <p:origin x="68"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386494-05DC-4C35-98E3-D42B9DFCAED3}"/>
              </a:ext>
            </a:extLst>
          </p:cNvPr>
          <p:cNvSpPr>
            <a:spLocks noGrp="1"/>
          </p:cNvSpPr>
          <p:nvPr>
            <p:ph type="ctrTitle"/>
          </p:nvPr>
        </p:nvSpPr>
        <p:spPr>
          <a:xfrm>
            <a:off x="1524000" y="1122363"/>
            <a:ext cx="9144000" cy="2387600"/>
          </a:xfrm>
        </p:spPr>
        <p:txBody>
          <a:bodyPr anchor="b"/>
          <a:lstStyle>
            <a:lvl1pPr algn="ctr">
              <a:defRPr sz="6000"/>
            </a:lvl1pPr>
          </a:lstStyle>
          <a:p>
            <a:r>
              <a:rPr lang="sr-Latn-RS"/>
              <a:t>Kliknite i uredite naslov mastera</a:t>
            </a:r>
          </a:p>
        </p:txBody>
      </p:sp>
      <p:sp>
        <p:nvSpPr>
          <p:cNvPr id="3" name="Podnaslov 2">
            <a:extLst>
              <a:ext uri="{FF2B5EF4-FFF2-40B4-BE49-F238E27FC236}">
                <a16:creationId xmlns:a16="http://schemas.microsoft.com/office/drawing/2014/main" id="{E1E8B36E-ABAD-419F-98A4-5CB7F603F3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Latn-RS"/>
              <a:t>Kliknite da biste uredili stil podnaslova mastera</a:t>
            </a:r>
          </a:p>
        </p:txBody>
      </p:sp>
      <p:sp>
        <p:nvSpPr>
          <p:cNvPr id="4" name="Čuvar mesta za datum 3">
            <a:extLst>
              <a:ext uri="{FF2B5EF4-FFF2-40B4-BE49-F238E27FC236}">
                <a16:creationId xmlns:a16="http://schemas.microsoft.com/office/drawing/2014/main" id="{9B53F2B9-55DF-45AF-8051-7394AACD888B}"/>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5" name="Čuvar mesta za podnožje 4">
            <a:extLst>
              <a:ext uri="{FF2B5EF4-FFF2-40B4-BE49-F238E27FC236}">
                <a16:creationId xmlns:a16="http://schemas.microsoft.com/office/drawing/2014/main" id="{FB2C3688-AB00-4EB5-9A67-1720C3217562}"/>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F3A3B05B-E1CF-4AC7-A95A-E53DE1D943CF}"/>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121617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16564B-86FA-4498-A632-1E9DB83D7F23}"/>
              </a:ext>
            </a:extLst>
          </p:cNvPr>
          <p:cNvSpPr>
            <a:spLocks noGrp="1"/>
          </p:cNvSpPr>
          <p:nvPr>
            <p:ph type="title"/>
          </p:nvPr>
        </p:nvSpPr>
        <p:spPr/>
        <p:txBody>
          <a:bodyPr/>
          <a:lstStyle/>
          <a:p>
            <a:r>
              <a:rPr lang="sr-Latn-RS"/>
              <a:t>Kliknite i uredite naslov mastera</a:t>
            </a:r>
          </a:p>
        </p:txBody>
      </p:sp>
      <p:sp>
        <p:nvSpPr>
          <p:cNvPr id="3" name="Čuvar mesta za vertikalni tekst 2">
            <a:extLst>
              <a:ext uri="{FF2B5EF4-FFF2-40B4-BE49-F238E27FC236}">
                <a16:creationId xmlns:a16="http://schemas.microsoft.com/office/drawing/2014/main" id="{B6FA2988-C818-4EC0-AB1C-90279738010C}"/>
              </a:ext>
            </a:extLst>
          </p:cNvPr>
          <p:cNvSpPr>
            <a:spLocks noGrp="1"/>
          </p:cNvSpPr>
          <p:nvPr>
            <p:ph type="body" orient="vert" idx="1"/>
          </p:nvPr>
        </p:nvSpPr>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43689E5F-9B96-47CB-BB4B-5EB3CE6DDEA0}"/>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5" name="Čuvar mesta za podnožje 4">
            <a:extLst>
              <a:ext uri="{FF2B5EF4-FFF2-40B4-BE49-F238E27FC236}">
                <a16:creationId xmlns:a16="http://schemas.microsoft.com/office/drawing/2014/main" id="{085E1779-17AC-4825-95A3-3A74A404B616}"/>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EC12579F-663E-477E-837F-6457DC2BEB5B}"/>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3609511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a:extLst>
              <a:ext uri="{FF2B5EF4-FFF2-40B4-BE49-F238E27FC236}">
                <a16:creationId xmlns:a16="http://schemas.microsoft.com/office/drawing/2014/main" id="{B5BB70A4-BB13-4C16-972B-5EF869EEC8F9}"/>
              </a:ext>
            </a:extLst>
          </p:cNvPr>
          <p:cNvSpPr>
            <a:spLocks noGrp="1"/>
          </p:cNvSpPr>
          <p:nvPr>
            <p:ph type="title" orient="vert"/>
          </p:nvPr>
        </p:nvSpPr>
        <p:spPr>
          <a:xfrm>
            <a:off x="8724900" y="365125"/>
            <a:ext cx="2628900" cy="5811838"/>
          </a:xfrm>
        </p:spPr>
        <p:txBody>
          <a:bodyPr vert="eaVert"/>
          <a:lstStyle/>
          <a:p>
            <a:r>
              <a:rPr lang="sr-Latn-RS"/>
              <a:t>Kliknite i uredite naslov mastera</a:t>
            </a:r>
          </a:p>
        </p:txBody>
      </p:sp>
      <p:sp>
        <p:nvSpPr>
          <p:cNvPr id="3" name="Čuvar mesta za vertikalni tekst 2">
            <a:extLst>
              <a:ext uri="{FF2B5EF4-FFF2-40B4-BE49-F238E27FC236}">
                <a16:creationId xmlns:a16="http://schemas.microsoft.com/office/drawing/2014/main" id="{37A79E18-A8C9-4719-A4F4-84264B3F7B72}"/>
              </a:ext>
            </a:extLst>
          </p:cNvPr>
          <p:cNvSpPr>
            <a:spLocks noGrp="1"/>
          </p:cNvSpPr>
          <p:nvPr>
            <p:ph type="body" orient="vert" idx="1"/>
          </p:nvPr>
        </p:nvSpPr>
        <p:spPr>
          <a:xfrm>
            <a:off x="838200" y="365125"/>
            <a:ext cx="7734300" cy="5811838"/>
          </a:xfrm>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00EF8755-EC0F-4847-A349-3EE3A847D6B5}"/>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5" name="Čuvar mesta za podnožje 4">
            <a:extLst>
              <a:ext uri="{FF2B5EF4-FFF2-40B4-BE49-F238E27FC236}">
                <a16:creationId xmlns:a16="http://schemas.microsoft.com/office/drawing/2014/main" id="{895434DB-93C4-4067-952B-DD4523CD504F}"/>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8164E358-F742-4F72-B20A-DDBDC7C1A6C2}"/>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3027172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D1FBF9A-76D1-4897-8FDD-90B98B45EAB3}"/>
              </a:ext>
            </a:extLst>
          </p:cNvPr>
          <p:cNvSpPr>
            <a:spLocks noGrp="1"/>
          </p:cNvSpPr>
          <p:nvPr>
            <p:ph type="title"/>
          </p:nvPr>
        </p:nvSpPr>
        <p:spPr/>
        <p:txBody>
          <a:bodyPr/>
          <a:lstStyle/>
          <a:p>
            <a:r>
              <a:rPr lang="sr-Latn-RS"/>
              <a:t>Kliknite i uredite naslov mastera</a:t>
            </a:r>
          </a:p>
        </p:txBody>
      </p:sp>
      <p:sp>
        <p:nvSpPr>
          <p:cNvPr id="3" name="Čuvar mesta za sadržaj 2">
            <a:extLst>
              <a:ext uri="{FF2B5EF4-FFF2-40B4-BE49-F238E27FC236}">
                <a16:creationId xmlns:a16="http://schemas.microsoft.com/office/drawing/2014/main" id="{B68FAAD3-D44A-4706-BB88-CCF9B28BD9C5}"/>
              </a:ext>
            </a:extLst>
          </p:cNvPr>
          <p:cNvSpPr>
            <a:spLocks noGrp="1"/>
          </p:cNvSpPr>
          <p:nvPr>
            <p:ph idx="1"/>
          </p:nvPr>
        </p:nvSpPr>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C8633642-C9FB-4BE1-A12D-D141C0C8785C}"/>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5" name="Čuvar mesta za podnožje 4">
            <a:extLst>
              <a:ext uri="{FF2B5EF4-FFF2-40B4-BE49-F238E27FC236}">
                <a16:creationId xmlns:a16="http://schemas.microsoft.com/office/drawing/2014/main" id="{A53A4C6B-97AC-40FC-B05B-DEED7B08DF69}"/>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F8F9F806-3F45-4C31-9528-2FEB91F1CCD9}"/>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294801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2426F28-98A2-4290-A833-EC37FD9D465C}"/>
              </a:ext>
            </a:extLst>
          </p:cNvPr>
          <p:cNvSpPr>
            <a:spLocks noGrp="1"/>
          </p:cNvSpPr>
          <p:nvPr>
            <p:ph type="title"/>
          </p:nvPr>
        </p:nvSpPr>
        <p:spPr>
          <a:xfrm>
            <a:off x="831850" y="1709738"/>
            <a:ext cx="10515600" cy="2852737"/>
          </a:xfrm>
        </p:spPr>
        <p:txBody>
          <a:bodyPr anchor="b"/>
          <a:lstStyle>
            <a:lvl1pPr>
              <a:defRPr sz="6000"/>
            </a:lvl1pPr>
          </a:lstStyle>
          <a:p>
            <a:r>
              <a:rPr lang="sr-Latn-RS"/>
              <a:t>Kliknite i uredite naslov mastera</a:t>
            </a:r>
          </a:p>
        </p:txBody>
      </p:sp>
      <p:sp>
        <p:nvSpPr>
          <p:cNvPr id="3" name="Čuvar mesta za tekst 2">
            <a:extLst>
              <a:ext uri="{FF2B5EF4-FFF2-40B4-BE49-F238E27FC236}">
                <a16:creationId xmlns:a16="http://schemas.microsoft.com/office/drawing/2014/main" id="{2FB2C5C2-4D0E-49C1-AF58-C65FF4C88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Latn-RS"/>
              <a:t>Kliknite da biste uredili stilove teksta mastera</a:t>
            </a:r>
          </a:p>
        </p:txBody>
      </p:sp>
      <p:sp>
        <p:nvSpPr>
          <p:cNvPr id="4" name="Čuvar mesta za datum 3">
            <a:extLst>
              <a:ext uri="{FF2B5EF4-FFF2-40B4-BE49-F238E27FC236}">
                <a16:creationId xmlns:a16="http://schemas.microsoft.com/office/drawing/2014/main" id="{25CE0D52-7230-47BF-931B-2E796C7300EC}"/>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5" name="Čuvar mesta za podnožje 4">
            <a:extLst>
              <a:ext uri="{FF2B5EF4-FFF2-40B4-BE49-F238E27FC236}">
                <a16:creationId xmlns:a16="http://schemas.microsoft.com/office/drawing/2014/main" id="{62F10DED-B69D-4E14-8241-E1C42054F868}"/>
              </a:ext>
            </a:extLst>
          </p:cNvPr>
          <p:cNvSpPr>
            <a:spLocks noGrp="1"/>
          </p:cNvSpPr>
          <p:nvPr>
            <p:ph type="ftr" sz="quarter" idx="11"/>
          </p:nvPr>
        </p:nvSpPr>
        <p:spPr/>
        <p:txBody>
          <a:bodyPr/>
          <a:lstStyle/>
          <a:p>
            <a:endParaRPr lang="sr-Latn-RS"/>
          </a:p>
        </p:txBody>
      </p:sp>
      <p:sp>
        <p:nvSpPr>
          <p:cNvPr id="6" name="Čuvar mesta za broj slajda 5">
            <a:extLst>
              <a:ext uri="{FF2B5EF4-FFF2-40B4-BE49-F238E27FC236}">
                <a16:creationId xmlns:a16="http://schemas.microsoft.com/office/drawing/2014/main" id="{B49C5E84-695D-4D63-B2A0-90F40416D732}"/>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1753592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1549B75-A59C-46B4-BC25-CA54252DE84F}"/>
              </a:ext>
            </a:extLst>
          </p:cNvPr>
          <p:cNvSpPr>
            <a:spLocks noGrp="1"/>
          </p:cNvSpPr>
          <p:nvPr>
            <p:ph type="title"/>
          </p:nvPr>
        </p:nvSpPr>
        <p:spPr/>
        <p:txBody>
          <a:bodyPr/>
          <a:lstStyle/>
          <a:p>
            <a:r>
              <a:rPr lang="sr-Latn-RS"/>
              <a:t>Kliknite i uredite naslov mastera</a:t>
            </a:r>
          </a:p>
        </p:txBody>
      </p:sp>
      <p:sp>
        <p:nvSpPr>
          <p:cNvPr id="3" name="Čuvar mesta za sadržaj 2">
            <a:extLst>
              <a:ext uri="{FF2B5EF4-FFF2-40B4-BE49-F238E27FC236}">
                <a16:creationId xmlns:a16="http://schemas.microsoft.com/office/drawing/2014/main" id="{24C63E55-1857-4677-8021-769769A7105B}"/>
              </a:ext>
            </a:extLst>
          </p:cNvPr>
          <p:cNvSpPr>
            <a:spLocks noGrp="1"/>
          </p:cNvSpPr>
          <p:nvPr>
            <p:ph sz="half" idx="1"/>
          </p:nvPr>
        </p:nvSpPr>
        <p:spPr>
          <a:xfrm>
            <a:off x="838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sadržaj 3">
            <a:extLst>
              <a:ext uri="{FF2B5EF4-FFF2-40B4-BE49-F238E27FC236}">
                <a16:creationId xmlns:a16="http://schemas.microsoft.com/office/drawing/2014/main" id="{4FB215DD-8E45-47F7-AA69-8AF457B8435D}"/>
              </a:ext>
            </a:extLst>
          </p:cNvPr>
          <p:cNvSpPr>
            <a:spLocks noGrp="1"/>
          </p:cNvSpPr>
          <p:nvPr>
            <p:ph sz="half" idx="2"/>
          </p:nvPr>
        </p:nvSpPr>
        <p:spPr>
          <a:xfrm>
            <a:off x="6172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5" name="Čuvar mesta za datum 4">
            <a:extLst>
              <a:ext uri="{FF2B5EF4-FFF2-40B4-BE49-F238E27FC236}">
                <a16:creationId xmlns:a16="http://schemas.microsoft.com/office/drawing/2014/main" id="{BDEE3B6B-A7B9-48B8-B64E-88FFAE196C81}"/>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6" name="Čuvar mesta za podnožje 5">
            <a:extLst>
              <a:ext uri="{FF2B5EF4-FFF2-40B4-BE49-F238E27FC236}">
                <a16:creationId xmlns:a16="http://schemas.microsoft.com/office/drawing/2014/main" id="{084E2821-1C13-45E3-8557-21F03FB3AB56}"/>
              </a:ext>
            </a:extLst>
          </p:cNvPr>
          <p:cNvSpPr>
            <a:spLocks noGrp="1"/>
          </p:cNvSpPr>
          <p:nvPr>
            <p:ph type="ftr" sz="quarter" idx="11"/>
          </p:nvPr>
        </p:nvSpPr>
        <p:spPr/>
        <p:txBody>
          <a:bodyPr/>
          <a:lstStyle/>
          <a:p>
            <a:endParaRPr lang="sr-Latn-RS"/>
          </a:p>
        </p:txBody>
      </p:sp>
      <p:sp>
        <p:nvSpPr>
          <p:cNvPr id="7" name="Čuvar mesta za broj slajda 6">
            <a:extLst>
              <a:ext uri="{FF2B5EF4-FFF2-40B4-BE49-F238E27FC236}">
                <a16:creationId xmlns:a16="http://schemas.microsoft.com/office/drawing/2014/main" id="{561CB918-18D4-48E6-BDF3-3A42CC330485}"/>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1720347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FF3D694-BF0F-4365-B316-25EA24C41134}"/>
              </a:ext>
            </a:extLst>
          </p:cNvPr>
          <p:cNvSpPr>
            <a:spLocks noGrp="1"/>
          </p:cNvSpPr>
          <p:nvPr>
            <p:ph type="title"/>
          </p:nvPr>
        </p:nvSpPr>
        <p:spPr>
          <a:xfrm>
            <a:off x="839788" y="365125"/>
            <a:ext cx="10515600" cy="1325563"/>
          </a:xfrm>
        </p:spPr>
        <p:txBody>
          <a:bodyPr/>
          <a:lstStyle/>
          <a:p>
            <a:r>
              <a:rPr lang="sr-Latn-RS"/>
              <a:t>Kliknite i uredite naslov mastera</a:t>
            </a:r>
          </a:p>
        </p:txBody>
      </p:sp>
      <p:sp>
        <p:nvSpPr>
          <p:cNvPr id="3" name="Čuvar mesta za tekst 2">
            <a:extLst>
              <a:ext uri="{FF2B5EF4-FFF2-40B4-BE49-F238E27FC236}">
                <a16:creationId xmlns:a16="http://schemas.microsoft.com/office/drawing/2014/main" id="{A403D14A-5EA5-4083-8AFC-5BE8F2CBCD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4" name="Čuvar mesta za sadržaj 3">
            <a:extLst>
              <a:ext uri="{FF2B5EF4-FFF2-40B4-BE49-F238E27FC236}">
                <a16:creationId xmlns:a16="http://schemas.microsoft.com/office/drawing/2014/main" id="{65B61BEA-93A0-43F3-9364-FE234ADE501F}"/>
              </a:ext>
            </a:extLst>
          </p:cNvPr>
          <p:cNvSpPr>
            <a:spLocks noGrp="1"/>
          </p:cNvSpPr>
          <p:nvPr>
            <p:ph sz="half" idx="2"/>
          </p:nvPr>
        </p:nvSpPr>
        <p:spPr>
          <a:xfrm>
            <a:off x="839788" y="2505075"/>
            <a:ext cx="5157787"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5" name="Čuvar mesta za tekst 4">
            <a:extLst>
              <a:ext uri="{FF2B5EF4-FFF2-40B4-BE49-F238E27FC236}">
                <a16:creationId xmlns:a16="http://schemas.microsoft.com/office/drawing/2014/main" id="{C5CED0A4-3ECC-4591-BD0B-BA2106FD04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6" name="Čuvar mesta za sadržaj 5">
            <a:extLst>
              <a:ext uri="{FF2B5EF4-FFF2-40B4-BE49-F238E27FC236}">
                <a16:creationId xmlns:a16="http://schemas.microsoft.com/office/drawing/2014/main" id="{E7ED532D-F879-4D60-BA93-8EE41F4330F2}"/>
              </a:ext>
            </a:extLst>
          </p:cNvPr>
          <p:cNvSpPr>
            <a:spLocks noGrp="1"/>
          </p:cNvSpPr>
          <p:nvPr>
            <p:ph sz="quarter" idx="4"/>
          </p:nvPr>
        </p:nvSpPr>
        <p:spPr>
          <a:xfrm>
            <a:off x="6172200" y="2505075"/>
            <a:ext cx="5183188"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7" name="Čuvar mesta za datum 6">
            <a:extLst>
              <a:ext uri="{FF2B5EF4-FFF2-40B4-BE49-F238E27FC236}">
                <a16:creationId xmlns:a16="http://schemas.microsoft.com/office/drawing/2014/main" id="{94060CE7-3E74-466D-942F-24F51109A0A8}"/>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8" name="Čuvar mesta za podnožje 7">
            <a:extLst>
              <a:ext uri="{FF2B5EF4-FFF2-40B4-BE49-F238E27FC236}">
                <a16:creationId xmlns:a16="http://schemas.microsoft.com/office/drawing/2014/main" id="{FE4AA09C-652D-48BE-87D4-B9CA185136FE}"/>
              </a:ext>
            </a:extLst>
          </p:cNvPr>
          <p:cNvSpPr>
            <a:spLocks noGrp="1"/>
          </p:cNvSpPr>
          <p:nvPr>
            <p:ph type="ftr" sz="quarter" idx="11"/>
          </p:nvPr>
        </p:nvSpPr>
        <p:spPr/>
        <p:txBody>
          <a:bodyPr/>
          <a:lstStyle/>
          <a:p>
            <a:endParaRPr lang="sr-Latn-RS"/>
          </a:p>
        </p:txBody>
      </p:sp>
      <p:sp>
        <p:nvSpPr>
          <p:cNvPr id="9" name="Čuvar mesta za broj slajda 8">
            <a:extLst>
              <a:ext uri="{FF2B5EF4-FFF2-40B4-BE49-F238E27FC236}">
                <a16:creationId xmlns:a16="http://schemas.microsoft.com/office/drawing/2014/main" id="{90F00A7B-BDC3-481F-938D-99D2F7E7C628}"/>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3753163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BCFF6E-E5C5-412F-85DA-FE84DE7B3A93}"/>
              </a:ext>
            </a:extLst>
          </p:cNvPr>
          <p:cNvSpPr>
            <a:spLocks noGrp="1"/>
          </p:cNvSpPr>
          <p:nvPr>
            <p:ph type="title"/>
          </p:nvPr>
        </p:nvSpPr>
        <p:spPr/>
        <p:txBody>
          <a:bodyPr/>
          <a:lstStyle/>
          <a:p>
            <a:r>
              <a:rPr lang="sr-Latn-RS"/>
              <a:t>Kliknite i uredite naslov mastera</a:t>
            </a:r>
          </a:p>
        </p:txBody>
      </p:sp>
      <p:sp>
        <p:nvSpPr>
          <p:cNvPr id="3" name="Čuvar mesta za datum 2">
            <a:extLst>
              <a:ext uri="{FF2B5EF4-FFF2-40B4-BE49-F238E27FC236}">
                <a16:creationId xmlns:a16="http://schemas.microsoft.com/office/drawing/2014/main" id="{2DFB1887-5F4E-4B7C-9A24-1F637967C7BD}"/>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4" name="Čuvar mesta za podnožje 3">
            <a:extLst>
              <a:ext uri="{FF2B5EF4-FFF2-40B4-BE49-F238E27FC236}">
                <a16:creationId xmlns:a16="http://schemas.microsoft.com/office/drawing/2014/main" id="{FCD48380-D603-4C94-B695-03BAA7AE5E5B}"/>
              </a:ext>
            </a:extLst>
          </p:cNvPr>
          <p:cNvSpPr>
            <a:spLocks noGrp="1"/>
          </p:cNvSpPr>
          <p:nvPr>
            <p:ph type="ftr" sz="quarter" idx="11"/>
          </p:nvPr>
        </p:nvSpPr>
        <p:spPr/>
        <p:txBody>
          <a:bodyPr/>
          <a:lstStyle/>
          <a:p>
            <a:endParaRPr lang="sr-Latn-RS"/>
          </a:p>
        </p:txBody>
      </p:sp>
      <p:sp>
        <p:nvSpPr>
          <p:cNvPr id="5" name="Čuvar mesta za broj slajda 4">
            <a:extLst>
              <a:ext uri="{FF2B5EF4-FFF2-40B4-BE49-F238E27FC236}">
                <a16:creationId xmlns:a16="http://schemas.microsoft.com/office/drawing/2014/main" id="{52DCF86D-69DD-4A97-B630-5F6F0BAF57AA}"/>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1739774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a:extLst>
              <a:ext uri="{FF2B5EF4-FFF2-40B4-BE49-F238E27FC236}">
                <a16:creationId xmlns:a16="http://schemas.microsoft.com/office/drawing/2014/main" id="{15D38B27-01B7-4490-BF53-3E13E72FD923}"/>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3" name="Čuvar mesta za podnožje 2">
            <a:extLst>
              <a:ext uri="{FF2B5EF4-FFF2-40B4-BE49-F238E27FC236}">
                <a16:creationId xmlns:a16="http://schemas.microsoft.com/office/drawing/2014/main" id="{849B3003-797E-4CF0-9835-53837F5CE1E4}"/>
              </a:ext>
            </a:extLst>
          </p:cNvPr>
          <p:cNvSpPr>
            <a:spLocks noGrp="1"/>
          </p:cNvSpPr>
          <p:nvPr>
            <p:ph type="ftr" sz="quarter" idx="11"/>
          </p:nvPr>
        </p:nvSpPr>
        <p:spPr/>
        <p:txBody>
          <a:bodyPr/>
          <a:lstStyle/>
          <a:p>
            <a:endParaRPr lang="sr-Latn-RS"/>
          </a:p>
        </p:txBody>
      </p:sp>
      <p:sp>
        <p:nvSpPr>
          <p:cNvPr id="4" name="Čuvar mesta za broj slajda 3">
            <a:extLst>
              <a:ext uri="{FF2B5EF4-FFF2-40B4-BE49-F238E27FC236}">
                <a16:creationId xmlns:a16="http://schemas.microsoft.com/office/drawing/2014/main" id="{0424EE69-08B3-4778-8CFE-1566E875D705}"/>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852096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B453F81-8843-4434-A119-A51FB5F29FF9}"/>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p>
        </p:txBody>
      </p:sp>
      <p:sp>
        <p:nvSpPr>
          <p:cNvPr id="3" name="Čuvar mesta za sadržaj 2">
            <a:extLst>
              <a:ext uri="{FF2B5EF4-FFF2-40B4-BE49-F238E27FC236}">
                <a16:creationId xmlns:a16="http://schemas.microsoft.com/office/drawing/2014/main" id="{FA838027-752F-4740-ADF4-9567EBAD25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tekst 3">
            <a:extLst>
              <a:ext uri="{FF2B5EF4-FFF2-40B4-BE49-F238E27FC236}">
                <a16:creationId xmlns:a16="http://schemas.microsoft.com/office/drawing/2014/main" id="{40933778-9AA6-4AB3-B38F-D5AAA56673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91F6495D-779A-48C4-A6EC-B17DAEB6A9AD}"/>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6" name="Čuvar mesta za podnožje 5">
            <a:extLst>
              <a:ext uri="{FF2B5EF4-FFF2-40B4-BE49-F238E27FC236}">
                <a16:creationId xmlns:a16="http://schemas.microsoft.com/office/drawing/2014/main" id="{4E5BF7F0-43F8-4A9A-9C07-C41AB3145B61}"/>
              </a:ext>
            </a:extLst>
          </p:cNvPr>
          <p:cNvSpPr>
            <a:spLocks noGrp="1"/>
          </p:cNvSpPr>
          <p:nvPr>
            <p:ph type="ftr" sz="quarter" idx="11"/>
          </p:nvPr>
        </p:nvSpPr>
        <p:spPr/>
        <p:txBody>
          <a:bodyPr/>
          <a:lstStyle/>
          <a:p>
            <a:endParaRPr lang="sr-Latn-RS"/>
          </a:p>
        </p:txBody>
      </p:sp>
      <p:sp>
        <p:nvSpPr>
          <p:cNvPr id="7" name="Čuvar mesta za broj slajda 6">
            <a:extLst>
              <a:ext uri="{FF2B5EF4-FFF2-40B4-BE49-F238E27FC236}">
                <a16:creationId xmlns:a16="http://schemas.microsoft.com/office/drawing/2014/main" id="{593D064A-3DA6-4D0A-9CD8-1108D272D2F7}"/>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284111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D27C607-4F6E-4FEB-8B41-15E48A61FEAE}"/>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p>
        </p:txBody>
      </p:sp>
      <p:sp>
        <p:nvSpPr>
          <p:cNvPr id="3" name="Čuvar mesta za sliku 2">
            <a:extLst>
              <a:ext uri="{FF2B5EF4-FFF2-40B4-BE49-F238E27FC236}">
                <a16:creationId xmlns:a16="http://schemas.microsoft.com/office/drawing/2014/main" id="{DED957D9-DCC1-4496-A427-8C7E123B5F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a:extLst>
              <a:ext uri="{FF2B5EF4-FFF2-40B4-BE49-F238E27FC236}">
                <a16:creationId xmlns:a16="http://schemas.microsoft.com/office/drawing/2014/main" id="{1797A761-A241-4B4B-BE81-731053F47A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E698E3DC-A5A4-4844-9B69-DDEAA0E0FF47}"/>
              </a:ext>
            </a:extLst>
          </p:cNvPr>
          <p:cNvSpPr>
            <a:spLocks noGrp="1"/>
          </p:cNvSpPr>
          <p:nvPr>
            <p:ph type="dt" sz="half" idx="10"/>
          </p:nvPr>
        </p:nvSpPr>
        <p:spPr/>
        <p:txBody>
          <a:bodyPr/>
          <a:lstStyle/>
          <a:p>
            <a:fld id="{FE2F830A-B6AA-4B8A-B407-F7F1A3A0C984}" type="datetimeFigureOut">
              <a:rPr lang="sr-Latn-RS" smtClean="0"/>
              <a:t>1.6.2020.</a:t>
            </a:fld>
            <a:endParaRPr lang="sr-Latn-RS"/>
          </a:p>
        </p:txBody>
      </p:sp>
      <p:sp>
        <p:nvSpPr>
          <p:cNvPr id="6" name="Čuvar mesta za podnožje 5">
            <a:extLst>
              <a:ext uri="{FF2B5EF4-FFF2-40B4-BE49-F238E27FC236}">
                <a16:creationId xmlns:a16="http://schemas.microsoft.com/office/drawing/2014/main" id="{71E17883-163B-4C81-974D-C189FA19C374}"/>
              </a:ext>
            </a:extLst>
          </p:cNvPr>
          <p:cNvSpPr>
            <a:spLocks noGrp="1"/>
          </p:cNvSpPr>
          <p:nvPr>
            <p:ph type="ftr" sz="quarter" idx="11"/>
          </p:nvPr>
        </p:nvSpPr>
        <p:spPr/>
        <p:txBody>
          <a:bodyPr/>
          <a:lstStyle/>
          <a:p>
            <a:endParaRPr lang="sr-Latn-RS"/>
          </a:p>
        </p:txBody>
      </p:sp>
      <p:sp>
        <p:nvSpPr>
          <p:cNvPr id="7" name="Čuvar mesta za broj slajda 6">
            <a:extLst>
              <a:ext uri="{FF2B5EF4-FFF2-40B4-BE49-F238E27FC236}">
                <a16:creationId xmlns:a16="http://schemas.microsoft.com/office/drawing/2014/main" id="{B4601F3C-9964-4381-B2A7-72E4D055DAE5}"/>
              </a:ext>
            </a:extLst>
          </p:cNvPr>
          <p:cNvSpPr>
            <a:spLocks noGrp="1"/>
          </p:cNvSpPr>
          <p:nvPr>
            <p:ph type="sldNum" sz="quarter" idx="12"/>
          </p:nvPr>
        </p:nvSpPr>
        <p:spPr/>
        <p:txBody>
          <a:bodyPr/>
          <a:lstStyle/>
          <a:p>
            <a:fld id="{A0A38E11-CB46-484B-BFB4-8307A47F74F2}" type="slidenum">
              <a:rPr lang="sr-Latn-RS" smtClean="0"/>
              <a:t>‹#›</a:t>
            </a:fld>
            <a:endParaRPr lang="sr-Latn-RS"/>
          </a:p>
        </p:txBody>
      </p:sp>
    </p:spTree>
    <p:extLst>
      <p:ext uri="{BB962C8B-B14F-4D97-AF65-F5344CB8AC3E}">
        <p14:creationId xmlns:p14="http://schemas.microsoft.com/office/powerpoint/2010/main" val="357141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naslov 1">
            <a:extLst>
              <a:ext uri="{FF2B5EF4-FFF2-40B4-BE49-F238E27FC236}">
                <a16:creationId xmlns:a16="http://schemas.microsoft.com/office/drawing/2014/main" id="{00610613-AD62-4E2A-9EB5-5B6EAE9219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r-Latn-RS"/>
              <a:t>Kliknite i uredite naslov mastera</a:t>
            </a:r>
          </a:p>
        </p:txBody>
      </p:sp>
      <p:sp>
        <p:nvSpPr>
          <p:cNvPr id="3" name="Čuvar mesta za tekst 2">
            <a:extLst>
              <a:ext uri="{FF2B5EF4-FFF2-40B4-BE49-F238E27FC236}">
                <a16:creationId xmlns:a16="http://schemas.microsoft.com/office/drawing/2014/main" id="{6B01F329-F224-4EC6-90F3-C6F7345C4B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p>
        </p:txBody>
      </p:sp>
      <p:sp>
        <p:nvSpPr>
          <p:cNvPr id="4" name="Čuvar mesta za datum 3">
            <a:extLst>
              <a:ext uri="{FF2B5EF4-FFF2-40B4-BE49-F238E27FC236}">
                <a16:creationId xmlns:a16="http://schemas.microsoft.com/office/drawing/2014/main" id="{254D9F75-BACC-4882-8A22-8DD7806C73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F830A-B6AA-4B8A-B407-F7F1A3A0C984}" type="datetimeFigureOut">
              <a:rPr lang="sr-Latn-RS" smtClean="0"/>
              <a:t>1.6.2020.</a:t>
            </a:fld>
            <a:endParaRPr lang="sr-Latn-RS"/>
          </a:p>
        </p:txBody>
      </p:sp>
      <p:sp>
        <p:nvSpPr>
          <p:cNvPr id="5" name="Čuvar mesta za podnožje 4">
            <a:extLst>
              <a:ext uri="{FF2B5EF4-FFF2-40B4-BE49-F238E27FC236}">
                <a16:creationId xmlns:a16="http://schemas.microsoft.com/office/drawing/2014/main" id="{96CF46BB-0001-49B6-9080-E406E0FE94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Čuvar mesta za broj slajda 5">
            <a:extLst>
              <a:ext uri="{FF2B5EF4-FFF2-40B4-BE49-F238E27FC236}">
                <a16:creationId xmlns:a16="http://schemas.microsoft.com/office/drawing/2014/main" id="{6E88559A-FC0A-4495-9234-6855A57E9D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A38E11-CB46-484B-BFB4-8307A47F74F2}" type="slidenum">
              <a:rPr lang="sr-Latn-RS" smtClean="0"/>
              <a:t>‹#›</a:t>
            </a:fld>
            <a:endParaRPr lang="sr-Latn-RS"/>
          </a:p>
        </p:txBody>
      </p:sp>
    </p:spTree>
    <p:extLst>
      <p:ext uri="{BB962C8B-B14F-4D97-AF65-F5344CB8AC3E}">
        <p14:creationId xmlns:p14="http://schemas.microsoft.com/office/powerpoint/2010/main" val="839239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9D20566-8048-486A-8F20-59CFD91C8696}"/>
              </a:ext>
            </a:extLst>
          </p:cNvPr>
          <p:cNvSpPr>
            <a:spLocks noGrp="1"/>
          </p:cNvSpPr>
          <p:nvPr>
            <p:ph type="ctrTitle"/>
          </p:nvPr>
        </p:nvSpPr>
        <p:spPr/>
        <p:txBody>
          <a:bodyPr>
            <a:normAutofit fontScale="90000"/>
          </a:bodyPr>
          <a:lstStyle/>
          <a:p>
            <a:r>
              <a:rPr lang="sr-Latn-RS" dirty="0"/>
              <a:t>POSTULATI PRAKTIČKOG UMA UOPŠTE I SLOBODA POSEBNO</a:t>
            </a:r>
          </a:p>
        </p:txBody>
      </p:sp>
      <p:sp>
        <p:nvSpPr>
          <p:cNvPr id="3" name="Podnaslov 2">
            <a:extLst>
              <a:ext uri="{FF2B5EF4-FFF2-40B4-BE49-F238E27FC236}">
                <a16:creationId xmlns:a16="http://schemas.microsoft.com/office/drawing/2014/main" id="{76097887-8CE5-4488-B445-7BC3847E188E}"/>
              </a:ext>
            </a:extLst>
          </p:cNvPr>
          <p:cNvSpPr>
            <a:spLocks noGrp="1"/>
          </p:cNvSpPr>
          <p:nvPr>
            <p:ph type="subTitle" idx="1"/>
          </p:nvPr>
        </p:nvSpPr>
        <p:spPr/>
        <p:txBody>
          <a:bodyPr/>
          <a:lstStyle/>
          <a:p>
            <a:endParaRPr lang="sr-Latn-RS" dirty="0"/>
          </a:p>
        </p:txBody>
      </p:sp>
    </p:spTree>
    <p:extLst>
      <p:ext uri="{BB962C8B-B14F-4D97-AF65-F5344CB8AC3E}">
        <p14:creationId xmlns:p14="http://schemas.microsoft.com/office/powerpoint/2010/main" val="515757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337D464-A227-46F4-8A6F-CCA8C22147F8}"/>
              </a:ext>
            </a:extLst>
          </p:cNvPr>
          <p:cNvSpPr>
            <a:spLocks noGrp="1"/>
          </p:cNvSpPr>
          <p:nvPr>
            <p:ph type="title"/>
          </p:nvPr>
        </p:nvSpPr>
        <p:spPr/>
        <p:txBody>
          <a:bodyPr/>
          <a:lstStyle/>
          <a:p>
            <a:r>
              <a:rPr lang="sr-Latn-RS" dirty="0"/>
              <a:t>Zvezdano nebo i moralni zakon. Šta je Kant hteo da kaže?</a:t>
            </a:r>
          </a:p>
        </p:txBody>
      </p:sp>
      <p:sp>
        <p:nvSpPr>
          <p:cNvPr id="3" name="Čuvar mesta za sadržaj 2">
            <a:extLst>
              <a:ext uri="{FF2B5EF4-FFF2-40B4-BE49-F238E27FC236}">
                <a16:creationId xmlns:a16="http://schemas.microsoft.com/office/drawing/2014/main" id="{77E44A13-7A7F-4F09-B351-6A51DE2652E8}"/>
              </a:ext>
            </a:extLst>
          </p:cNvPr>
          <p:cNvSpPr>
            <a:spLocks noGrp="1"/>
          </p:cNvSpPr>
          <p:nvPr>
            <p:ph idx="1"/>
          </p:nvPr>
        </p:nvSpPr>
        <p:spPr/>
        <p:txBody>
          <a:bodyPr>
            <a:normAutofit fontScale="62500" lnSpcReduction="20000"/>
          </a:bodyPr>
          <a:lstStyle/>
          <a:p>
            <a:endParaRPr lang="sr-Latn-RS" dirty="0"/>
          </a:p>
          <a:p>
            <a:endParaRPr lang="sr-Latn-RS" dirty="0"/>
          </a:p>
          <a:p>
            <a:r>
              <a:rPr lang="sr-Latn-RS" dirty="0"/>
              <a:t>Što se razmišljanje češće i postojanije njima bavi, dve stvari ispunjavaju dušu uvek novim i sve većim divljenjem i strahopoštovanjem: </a:t>
            </a:r>
            <a:r>
              <a:rPr lang="sr-Latn-RS" i="1" dirty="0"/>
              <a:t>zvezdano nebo iznad mene i moralni zakon u meni. </a:t>
            </a:r>
            <a:r>
              <a:rPr lang="sr-Latn-RS" dirty="0"/>
              <a:t>Nijednu od te dve stvari ne smem tražiti i naprosto pretpostavljati — izvan svog vidokruga, kao obavi jenu tminom ili kao smeštenu u onome što je transcendentno; ja ih vidim ispred sebe i neposredno ih povezujem sa svešću o svojoj egzistenciji. Prva stvar započinje od onog mesta koje zauzimam u spoljašnjem čulnom svetu, te povezanost u kojoj se nalazim proširuje do beskrajnog prostora u kome se svetovi nastavljaju svetovima i sistemi sistemima, a povrh toga još do bezgraničnih vremena njihovog periodičnog kretanja, njihovog početka i trajanja. Druga stvar započinje od mog nevidljivog sopstva, moje ličnosti, i prikazuje me u svetu koji ima istinsku beskonačnost, ali primetnom samo za razum, te saznajem da se s njim (a time istovremeno i sa svim onim vidljivim svetovima) nalazim, ne kao u prvoj stvari u slučajnoj, nego u opštoj i nužnoj povezanosti. Prvi pogled na bezbrojno mnoštvo svetova tako reći poništava moju važnost kao </a:t>
            </a:r>
            <a:r>
              <a:rPr lang="sr-Latn-RS" i="1" dirty="0"/>
              <a:t>životinjskog stvorenja </a:t>
            </a:r>
            <a:r>
              <a:rPr lang="sr-Latn-RS" dirty="0"/>
              <a:t>koje materiju od koje je postalo opet mora vratiti planeti (samo jednoj tački u vasioni), pošto je kratko vreme (ne zna se kako) bilo snabdeveno životnom snagom. Drugi pogled, naprotiv, beskrajno uzdiže moju vrednost kao </a:t>
            </a:r>
            <a:r>
              <a:rPr lang="sr-Latn-RS" i="1" dirty="0"/>
              <a:t>inteligencije, </a:t>
            </a:r>
            <a:r>
              <a:rPr lang="sr-Latn-RS" dirty="0"/>
              <a:t>pomoću moje ličnosti, u kojoj mi moralni zakon otkriva život nezavisan od životinjstva, i čak od celog čulnog sveta, bar koliko se može zaključiti iz svrhovitog određenja mog postojanja posredstvom tog zakona, određenja koje nije ograničeno na uslove i granice ovog života, već ide u beskonačnost (</a:t>
            </a:r>
            <a:r>
              <a:rPr lang="sr-Latn-RS" dirty="0" err="1"/>
              <a:t>KpV</a:t>
            </a:r>
            <a:r>
              <a:rPr lang="sr-Latn-RS" dirty="0"/>
              <a:t> 5.161; </a:t>
            </a:r>
            <a:r>
              <a:rPr lang="sr-Latn-RS" dirty="0" err="1"/>
              <a:t>KPU</a:t>
            </a:r>
            <a:r>
              <a:rPr lang="sr-Latn-RS" dirty="0"/>
              <a:t> 179).</a:t>
            </a:r>
          </a:p>
        </p:txBody>
      </p:sp>
    </p:spTree>
    <p:extLst>
      <p:ext uri="{BB962C8B-B14F-4D97-AF65-F5344CB8AC3E}">
        <p14:creationId xmlns:p14="http://schemas.microsoft.com/office/powerpoint/2010/main" val="2859870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C5DE656-5A8A-43A8-BA9B-1A906BAE6C65}"/>
              </a:ext>
            </a:extLst>
          </p:cNvPr>
          <p:cNvSpPr>
            <a:spLocks noGrp="1"/>
          </p:cNvSpPr>
          <p:nvPr>
            <p:ph type="title"/>
          </p:nvPr>
        </p:nvSpPr>
        <p:spPr/>
        <p:txBody>
          <a:bodyPr/>
          <a:lstStyle/>
          <a:p>
            <a:r>
              <a:rPr lang="sr-Latn-RS" dirty="0"/>
              <a:t>Tri postulata – tri ideje</a:t>
            </a:r>
          </a:p>
        </p:txBody>
      </p:sp>
      <p:sp>
        <p:nvSpPr>
          <p:cNvPr id="3" name="Čuvar mesta za sadržaj 2">
            <a:extLst>
              <a:ext uri="{FF2B5EF4-FFF2-40B4-BE49-F238E27FC236}">
                <a16:creationId xmlns:a16="http://schemas.microsoft.com/office/drawing/2014/main" id="{DFDC0740-D13F-4255-BE27-E14657DA1C7A}"/>
              </a:ext>
            </a:extLst>
          </p:cNvPr>
          <p:cNvSpPr>
            <a:spLocks noGrp="1"/>
          </p:cNvSpPr>
          <p:nvPr>
            <p:ph idx="1"/>
          </p:nvPr>
        </p:nvSpPr>
        <p:spPr/>
        <p:txBody>
          <a:bodyPr>
            <a:normAutofit fontScale="55000" lnSpcReduction="20000"/>
          </a:bodyPr>
          <a:lstStyle/>
          <a:p>
            <a:r>
              <a:rPr lang="sr-Latn-RS" dirty="0"/>
              <a:t>Podsetiti se: tri postulata iz KPU imaju oslonac u tri „ideje“ čistog uma iz KČU (Bog, sloboda, besmrtnost duše) koje su predmeti „tradicionalne metafizike“. Strogo uzevši, ideja slobode pripada „ideji (jedinstvenog) sveta“. Predmeti postulata su „transcendentni“ i „</a:t>
            </a:r>
            <a:r>
              <a:rPr lang="sr-Latn-RS" dirty="0" err="1"/>
              <a:t>noumeni</a:t>
            </a:r>
            <a:r>
              <a:rPr lang="sr-Latn-RS" dirty="0"/>
              <a:t>“ – iako nisu nemogući, nisu predmet mogućeg iskustva (a time i saznanja), mada se o njima može misliti (otuda i ime).</a:t>
            </a:r>
          </a:p>
          <a:p>
            <a:r>
              <a:rPr lang="sr-Latn-RS" dirty="0"/>
              <a:t>Kantova zamisao „postulata“ je u okviru aristotelovske tradicije: nužna pretpostavka u smislu proceduralne specifikacije neophodne za „izvođenje“. Ne dokazuje se.</a:t>
            </a:r>
          </a:p>
          <a:p>
            <a:r>
              <a:rPr lang="sr-Latn-RS" dirty="0"/>
              <a:t>Termin „postulat“ javlja se i u teorijskoj filozofiji: u KČU „postulati empirijskog mišljenja“ su grupa modalnih principa koji proceduralno specifikuju odnos razuma i sinteze pojava – kako se pojave odnose na „moć saznanja“.</a:t>
            </a:r>
          </a:p>
          <a:p>
            <a:r>
              <a:rPr lang="sr-Latn-RS" dirty="0"/>
              <a:t>Tri postulata praktičkog uma: su „nužan uslov potčinjavanja moralnom zakonu“ i objašnjavaju poštovanje moralnog zakona i mogućnost njegovog realizovanja kao „najvišeg“ (krajnjeg) tj. neuslovljenog dobra.</a:t>
            </a:r>
          </a:p>
          <a:p>
            <a:r>
              <a:rPr lang="sr-Latn-RS" dirty="0"/>
              <a:t>Iako se u interpretacijama sloboda ponekada karakteriše kao „konstitutivni“, a besmrtnost duše i Bog kao „regulativni“ postulat PU, u KPU se to ne kaže eksplicitno. Konstitutivna komponenta </a:t>
            </a:r>
            <a:r>
              <a:rPr lang="sr-Latn-RS" i="1" dirty="0"/>
              <a:t>moralne</a:t>
            </a:r>
            <a:r>
              <a:rPr lang="sr-Latn-RS" dirty="0"/>
              <a:t> „realnosti“ postoji u sva tri postulata, ali bez realiteta u „pojavama“, te su stoga one i dalje regulativne u </a:t>
            </a:r>
            <a:r>
              <a:rPr lang="sr-Latn-RS" i="1" dirty="0"/>
              <a:t>spekulativnom</a:t>
            </a:r>
            <a:r>
              <a:rPr lang="sr-Latn-RS" dirty="0"/>
              <a:t> umu:  „Čisti teorijski um, za koji su sve navedene ideje transcendentne i bez objekta, ima, dakle, na tom povećanju da zahvali jedino svojoj čistoj praktičkoj moći. Pomenute ideje postaju ovde </a:t>
            </a:r>
            <a:r>
              <a:rPr lang="sr-Latn-RS" i="1" dirty="0"/>
              <a:t>imanentne </a:t>
            </a:r>
            <a:r>
              <a:rPr lang="sr-Latn-RS" dirty="0"/>
              <a:t>i </a:t>
            </a:r>
            <a:r>
              <a:rPr lang="sr-Latn-RS" i="1" dirty="0"/>
              <a:t>konstitutivne </a:t>
            </a:r>
            <a:r>
              <a:rPr lang="sr-Latn-RS" dirty="0"/>
              <a:t>time što su one osnovi mogućnosti da se </a:t>
            </a:r>
            <a:r>
              <a:rPr lang="sr-Latn-RS" i="1" dirty="0"/>
              <a:t>ostvari nužni objekt </a:t>
            </a:r>
            <a:r>
              <a:rPr lang="sr-Latn-RS" dirty="0"/>
              <a:t>čistog praktičkog uma (najviše dobro [ostvarenje moralnog zakona]), pošto su bez toga </a:t>
            </a:r>
            <a:r>
              <a:rPr lang="sr-Latn-RS" i="1" dirty="0"/>
              <a:t>transcendentne </a:t>
            </a:r>
            <a:r>
              <a:rPr lang="sr-Latn-RS" dirty="0"/>
              <a:t>i pošto su samo </a:t>
            </a:r>
            <a:r>
              <a:rPr lang="sr-Latn-RS" i="1" dirty="0"/>
              <a:t>regulativni </a:t>
            </a:r>
            <a:r>
              <a:rPr lang="sr-Latn-RS" dirty="0"/>
              <a:t>principi spekulativnog uma koji mu ne zapovedaju da izvan iskustva pretpostavi neki nov objekt, nego samo da njegovu upotrebu u iskustvu približi potpunosti“ (KpV 5.155; KPU 153).</a:t>
            </a:r>
          </a:p>
        </p:txBody>
      </p:sp>
    </p:spTree>
    <p:extLst>
      <p:ext uri="{BB962C8B-B14F-4D97-AF65-F5344CB8AC3E}">
        <p14:creationId xmlns:p14="http://schemas.microsoft.com/office/powerpoint/2010/main" val="34995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5F13B7-248F-4A18-A537-CDE165201160}"/>
              </a:ext>
            </a:extLst>
          </p:cNvPr>
          <p:cNvSpPr>
            <a:spLocks noGrp="1"/>
          </p:cNvSpPr>
          <p:nvPr>
            <p:ph type="title"/>
          </p:nvPr>
        </p:nvSpPr>
        <p:spPr/>
        <p:txBody>
          <a:bodyPr/>
          <a:lstStyle/>
          <a:p>
            <a:r>
              <a:rPr lang="sr-Latn-RS" dirty="0"/>
              <a:t>Sloboda: opšta struktura argumenata u ZMM</a:t>
            </a:r>
          </a:p>
        </p:txBody>
      </p:sp>
      <p:sp>
        <p:nvSpPr>
          <p:cNvPr id="3" name="Čuvar mesta za sadržaj 2">
            <a:extLst>
              <a:ext uri="{FF2B5EF4-FFF2-40B4-BE49-F238E27FC236}">
                <a16:creationId xmlns:a16="http://schemas.microsoft.com/office/drawing/2014/main" id="{D2E4A6B6-DDE3-49D3-BBEF-0D4C687779D8}"/>
              </a:ext>
            </a:extLst>
          </p:cNvPr>
          <p:cNvSpPr>
            <a:spLocks noGrp="1"/>
          </p:cNvSpPr>
          <p:nvPr>
            <p:ph idx="1"/>
          </p:nvPr>
        </p:nvSpPr>
        <p:spPr/>
        <p:txBody>
          <a:bodyPr>
            <a:normAutofit fontScale="85000" lnSpcReduction="20000"/>
          </a:bodyPr>
          <a:lstStyle/>
          <a:p>
            <a:r>
              <a:rPr lang="sr-Latn-RS" dirty="0"/>
              <a:t>Obično se naglašava da Kant u KPU iznosi nešto drugačije viđenje slobode od onog u ZMM (u ZMM sloboda kao </a:t>
            </a:r>
            <a:r>
              <a:rPr lang="sr-Latn-RS" i="1" dirty="0"/>
              <a:t>autonomija</a:t>
            </a:r>
            <a:r>
              <a:rPr lang="sr-Latn-RS" dirty="0"/>
              <a:t> – pravo da sebe vidimo kao slobodne).</a:t>
            </a:r>
          </a:p>
          <a:p>
            <a:r>
              <a:rPr lang="sr-Latn-RS" dirty="0"/>
              <a:t>U ZMM: nakon „analitike“ (dužnosti koja vodi do moralnog zakona) u dva prva odseka, Kant u trećem odseku nudi (u osobenom tehničkom smislu) „dedukciju“ (V. G 4.454; ZMM 114); uobičajena ocena je da je argument „zloglasno nejasan“. </a:t>
            </a:r>
          </a:p>
          <a:p>
            <a:r>
              <a:rPr lang="sr-Latn-RS" dirty="0"/>
              <a:t>Osnovna ideja u trećem odseku ZMM: racionalno je prihvatiti moralni zakon kao bazični princip delanja tako što ćemo ga zasnovati na pojmu slobode koju sebi možemo opravdano da pripišemo na nekim osnovama koje </a:t>
            </a:r>
            <a:r>
              <a:rPr lang="sr-Latn-RS" i="1" dirty="0"/>
              <a:t>nisu</a:t>
            </a:r>
            <a:r>
              <a:rPr lang="sr-Latn-RS" dirty="0"/>
              <a:t> moralnost sama.</a:t>
            </a:r>
          </a:p>
          <a:p>
            <a:r>
              <a:rPr lang="sr-Latn-RS" dirty="0"/>
              <a:t>Dalje: Kant nizom analitičkih iskaza povezuje slobodu sa moralom i umsko delanje sa slobodom; potom iznosi stav da nam posedovanje </a:t>
            </a:r>
            <a:r>
              <a:rPr lang="sr-Latn-RS" i="1" dirty="0"/>
              <a:t>uma</a:t>
            </a:r>
            <a:r>
              <a:rPr lang="sr-Latn-RS" dirty="0"/>
              <a:t> (koji je </a:t>
            </a:r>
            <a:r>
              <a:rPr lang="sr-Latn-RS" i="1" dirty="0"/>
              <a:t>spontana</a:t>
            </a:r>
            <a:r>
              <a:rPr lang="sr-Latn-RS" dirty="0"/>
              <a:t> aktivnost; u „idejama“ nadilazi čulnost, nije njome </a:t>
            </a:r>
            <a:r>
              <a:rPr lang="sr-Latn-RS" i="1" dirty="0"/>
              <a:t>ograničena</a:t>
            </a:r>
            <a:r>
              <a:rPr lang="sr-Latn-RS" dirty="0"/>
              <a:t>) daje </a:t>
            </a:r>
            <a:r>
              <a:rPr lang="sr-Latn-RS" i="1" dirty="0"/>
              <a:t>ovlašćenje</a:t>
            </a:r>
            <a:r>
              <a:rPr lang="sr-Latn-RS" dirty="0"/>
              <a:t> da sebe smatramo umnim delatnicima. Budući da se </a:t>
            </a:r>
            <a:r>
              <a:rPr lang="sr-Latn-RS" i="1" dirty="0"/>
              <a:t>identifikujemo</a:t>
            </a:r>
            <a:r>
              <a:rPr lang="sr-Latn-RS" dirty="0"/>
              <a:t> sa ovom spontanom (i slobodnom) delatnošću, obavezni smo da prihvatimo moralni zakon kao njen fundamentalni princip. </a:t>
            </a:r>
          </a:p>
          <a:p>
            <a:endParaRPr lang="sr-Latn-RS" dirty="0"/>
          </a:p>
        </p:txBody>
      </p:sp>
    </p:spTree>
    <p:extLst>
      <p:ext uri="{BB962C8B-B14F-4D97-AF65-F5344CB8AC3E}">
        <p14:creationId xmlns:p14="http://schemas.microsoft.com/office/powerpoint/2010/main" val="1642485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2FDC58B-562E-4093-B5F0-C0DEB10E17E6}"/>
              </a:ext>
            </a:extLst>
          </p:cNvPr>
          <p:cNvSpPr>
            <a:spLocks noGrp="1"/>
          </p:cNvSpPr>
          <p:nvPr>
            <p:ph type="title"/>
          </p:nvPr>
        </p:nvSpPr>
        <p:spPr/>
        <p:txBody>
          <a:bodyPr/>
          <a:lstStyle/>
          <a:p>
            <a:r>
              <a:rPr lang="sr-Latn-RS" dirty="0"/>
              <a:t>KPU: „Fakat uma“ </a:t>
            </a:r>
          </a:p>
        </p:txBody>
      </p:sp>
      <p:sp>
        <p:nvSpPr>
          <p:cNvPr id="3" name="Čuvar mesta za sadržaj 2">
            <a:extLst>
              <a:ext uri="{FF2B5EF4-FFF2-40B4-BE49-F238E27FC236}">
                <a16:creationId xmlns:a16="http://schemas.microsoft.com/office/drawing/2014/main" id="{E5514F2D-3097-43AD-A6DE-4DE23626E9B2}"/>
              </a:ext>
            </a:extLst>
          </p:cNvPr>
          <p:cNvSpPr>
            <a:spLocks noGrp="1"/>
          </p:cNvSpPr>
          <p:nvPr>
            <p:ph idx="1"/>
          </p:nvPr>
        </p:nvSpPr>
        <p:spPr/>
        <p:txBody>
          <a:bodyPr>
            <a:normAutofit fontScale="77500" lnSpcReduction="20000"/>
          </a:bodyPr>
          <a:lstStyle/>
          <a:p>
            <a:r>
              <a:rPr lang="sr-Latn-RS" dirty="0"/>
              <a:t>KPU je kritika celog praktičkog uma, a ne „samo“ njegovog „čistog“ dela. To znači da praktički um može (i mora) da ima „materiju“ (npr. „sreća“ je u materijalnom smislu nužan cilj). Međutim, praktički um nije posebna sposobnost odvojena od „uma“, to je ista ta sposobnost (saznanja, generalno). Kada je „čisti um“ – „praktičan“, onda imamo „čisti praktički um“, tj. „čisti um“ u praktičkoj upotrebi. To znači da um može da bude „praktičan“ („odredi volju“) i bez „materije“ (sklonosti, pobuda, podsticaja), tj. samim sobom, odnosno svojom </a:t>
            </a:r>
            <a:r>
              <a:rPr lang="sr-Latn-RS" i="1" dirty="0"/>
              <a:t>formom </a:t>
            </a:r>
            <a:r>
              <a:rPr lang="sr-Latn-RS" dirty="0"/>
              <a:t>(opštosti i nužnosti).</a:t>
            </a:r>
          </a:p>
          <a:p>
            <a:r>
              <a:rPr lang="sr-Latn-RS" dirty="0"/>
              <a:t>Za razliku od ZMM, u KPU moralni zakon je „fakat (nem. </a:t>
            </a:r>
            <a:r>
              <a:rPr lang="sr-Latn-RS" i="1" dirty="0"/>
              <a:t>Faktum</a:t>
            </a:r>
            <a:r>
              <a:rPr lang="sr-Latn-RS" dirty="0"/>
              <a:t>, činjenica) uma“, bez potrebe za posebnom „dedukcijom“ (KpV 5.31; KPU 46–50). </a:t>
            </a:r>
          </a:p>
          <a:p>
            <a:r>
              <a:rPr lang="sr-Latn-RS" dirty="0"/>
              <a:t>„Fakat“ je nešto čije se postojanje može dokazati ili pojam koji se zaista na nešto odnosi. </a:t>
            </a:r>
          </a:p>
          <a:p>
            <a:r>
              <a:rPr lang="sr-Latn-RS" dirty="0"/>
              <a:t>Ukorenjen je u uobičajenoj moralnoj svesti, ne treba mu ništa drugo, nikakvo spoljnje utemeljenje. </a:t>
            </a:r>
          </a:p>
          <a:p>
            <a:r>
              <a:rPr lang="sr-Latn-RS" dirty="0"/>
              <a:t>Njegovo dejstvo osećamo tako što </a:t>
            </a:r>
            <a:r>
              <a:rPr lang="sr-Latn-RS" i="1" dirty="0"/>
              <a:t>ograničava</a:t>
            </a:r>
            <a:r>
              <a:rPr lang="sr-Latn-RS" dirty="0"/>
              <a:t> pobude tj. podsticaje (kao </a:t>
            </a:r>
            <a:r>
              <a:rPr lang="sr-Latn-RS" i="1" dirty="0"/>
              <a:t>dužnost</a:t>
            </a:r>
            <a:r>
              <a:rPr lang="sr-Latn-RS" dirty="0"/>
              <a:t>)</a:t>
            </a:r>
            <a:r>
              <a:rPr lang="sr-Latn-RS" i="1" dirty="0"/>
              <a:t>. </a:t>
            </a:r>
            <a:r>
              <a:rPr lang="sr-Latn-RS" dirty="0"/>
              <a:t>Ima jasno dejstvo: „uobičajena moralna svest“ ga uvek vidi kao </a:t>
            </a:r>
            <a:r>
              <a:rPr lang="sr-Latn-RS" i="1" dirty="0"/>
              <a:t>dobar ra</a:t>
            </a:r>
            <a:r>
              <a:rPr lang="sr-Latn-RS" dirty="0"/>
              <a:t>zlog za suprotstavljanje sklonostima.</a:t>
            </a:r>
            <a:endParaRPr lang="sr-Latn-RS" i="1" dirty="0"/>
          </a:p>
          <a:p>
            <a:endParaRPr lang="sr-Latn-RS" dirty="0"/>
          </a:p>
          <a:p>
            <a:endParaRPr lang="sr-Latn-RS" dirty="0"/>
          </a:p>
        </p:txBody>
      </p:sp>
    </p:spTree>
    <p:extLst>
      <p:ext uri="{BB962C8B-B14F-4D97-AF65-F5344CB8AC3E}">
        <p14:creationId xmlns:p14="http://schemas.microsoft.com/office/powerpoint/2010/main" val="1060262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5CA3E9C-F3DA-4E48-AB9E-1C5A637189F7}"/>
              </a:ext>
            </a:extLst>
          </p:cNvPr>
          <p:cNvSpPr>
            <a:spLocks noGrp="1"/>
          </p:cNvSpPr>
          <p:nvPr>
            <p:ph type="title"/>
          </p:nvPr>
        </p:nvSpPr>
        <p:spPr/>
        <p:txBody>
          <a:bodyPr/>
          <a:lstStyle/>
          <a:p>
            <a:r>
              <a:rPr lang="sr-Latn-RS" i="1" dirty="0"/>
              <a:t>Ratio essendi</a:t>
            </a:r>
            <a:r>
              <a:rPr lang="sr-Latn-RS" dirty="0"/>
              <a:t>/</a:t>
            </a:r>
            <a:r>
              <a:rPr lang="sr-Latn-RS" i="1" dirty="0"/>
              <a:t>ratio cognoscendi</a:t>
            </a:r>
          </a:p>
        </p:txBody>
      </p:sp>
      <p:sp>
        <p:nvSpPr>
          <p:cNvPr id="3" name="Čuvar mesta za sadržaj 2">
            <a:extLst>
              <a:ext uri="{FF2B5EF4-FFF2-40B4-BE49-F238E27FC236}">
                <a16:creationId xmlns:a16="http://schemas.microsoft.com/office/drawing/2014/main" id="{E2E6CB02-6F50-4481-B498-157EDBFB96B7}"/>
              </a:ext>
            </a:extLst>
          </p:cNvPr>
          <p:cNvSpPr>
            <a:spLocks noGrp="1"/>
          </p:cNvSpPr>
          <p:nvPr>
            <p:ph idx="1"/>
          </p:nvPr>
        </p:nvSpPr>
        <p:spPr/>
        <p:txBody>
          <a:bodyPr>
            <a:normAutofit fontScale="92500"/>
          </a:bodyPr>
          <a:lstStyle/>
          <a:p>
            <a:r>
              <a:rPr lang="sr-Latn-RS" dirty="0"/>
              <a:t>Uobičajena interpretacija: u ZMM se prvo opravdava uverenja da smo transcendentalno slobodni pa se potom prelazi na uspostavljanje važenja moralnog zakona.</a:t>
            </a:r>
          </a:p>
          <a:p>
            <a:r>
              <a:rPr lang="sr-Latn-RS" dirty="0"/>
              <a:t>U KPU obrnut redosled: moralni zakon </a:t>
            </a:r>
            <a:r>
              <a:rPr lang="sr-Latn-RS" i="1" dirty="0"/>
              <a:t>razotkriva</a:t>
            </a:r>
            <a:r>
              <a:rPr lang="sr-Latn-RS" dirty="0"/>
              <a:t> slobodu: „… sloboda je svakako </a:t>
            </a:r>
            <a:r>
              <a:rPr lang="sr-Latn-RS" i="1" dirty="0"/>
              <a:t>ratio essendi </a:t>
            </a:r>
            <a:r>
              <a:rPr lang="sr-Latn-RS" dirty="0"/>
              <a:t>moralnog zakona, a… moralni zakon </a:t>
            </a:r>
            <a:r>
              <a:rPr lang="sr-Latn-RS" i="1" dirty="0"/>
              <a:t>ratio cognoscendi </a:t>
            </a:r>
            <a:r>
              <a:rPr lang="sr-Latn-RS" dirty="0"/>
              <a:t>slobode“ (KpV 5.5n; </a:t>
            </a:r>
            <a:r>
              <a:rPr lang="sr-Latn-RS" dirty="0" err="1"/>
              <a:t>KPU</a:t>
            </a:r>
            <a:r>
              <a:rPr lang="sr-Latn-RS" dirty="0"/>
              <a:t>, 26n). </a:t>
            </a:r>
            <a:r>
              <a:rPr lang="sr-Latn-RS" i="1" dirty="0" err="1"/>
              <a:t>Ratio</a:t>
            </a:r>
            <a:r>
              <a:rPr lang="sr-Latn-RS" i="1" dirty="0"/>
              <a:t> </a:t>
            </a:r>
            <a:r>
              <a:rPr lang="sr-Latn-RS" i="1" dirty="0" err="1"/>
              <a:t>essendi</a:t>
            </a:r>
            <a:r>
              <a:rPr lang="sr-Latn-RS" i="1" dirty="0"/>
              <a:t>: </a:t>
            </a:r>
            <a:r>
              <a:rPr lang="sr-Latn-RS" dirty="0"/>
              <a:t>uslov [osnov, razlog] postojanja [bez koga nešto ne bi mogao postojati]. </a:t>
            </a:r>
            <a:r>
              <a:rPr lang="sr-Latn-RS" i="1" dirty="0" err="1"/>
              <a:t>Ratio</a:t>
            </a:r>
            <a:r>
              <a:rPr lang="sr-Latn-RS" i="1" dirty="0"/>
              <a:t> </a:t>
            </a:r>
            <a:r>
              <a:rPr lang="sr-Latn-RS" i="1" dirty="0" err="1"/>
              <a:t>cognoscendi</a:t>
            </a:r>
            <a:r>
              <a:rPr lang="sr-Latn-RS" i="1" dirty="0"/>
              <a:t>: </a:t>
            </a:r>
            <a:r>
              <a:rPr lang="sr-Latn-RS" dirty="0"/>
              <a:t>uslov [osnov, razlog] saznanja.</a:t>
            </a:r>
          </a:p>
          <a:p>
            <a:r>
              <a:rPr lang="sr-Latn-RS" dirty="0"/>
              <a:t>Uzajamna potpora: to što se „činjenicom“ moralnog zakona ustanovljava realitet slobode služi kao dodatni „</a:t>
            </a:r>
            <a:r>
              <a:rPr lang="sr-Latn-RS" dirty="0" err="1"/>
              <a:t>kreditiv</a:t>
            </a:r>
            <a:r>
              <a:rPr lang="sr-Latn-RS" dirty="0"/>
              <a:t>“ (nem. </a:t>
            </a:r>
            <a:r>
              <a:rPr lang="sr-Latn-RS" i="1" dirty="0" err="1"/>
              <a:t>Kreditiv</a:t>
            </a:r>
            <a:r>
              <a:rPr lang="sr-Latn-RS" dirty="0"/>
              <a:t>, uverenje u realnost; garancija) samog zakona (</a:t>
            </a:r>
            <a:r>
              <a:rPr lang="sr-Latn-RS" dirty="0" err="1"/>
              <a:t>KpV</a:t>
            </a:r>
            <a:r>
              <a:rPr lang="sr-Latn-RS" dirty="0"/>
              <a:t> 48; </a:t>
            </a:r>
            <a:r>
              <a:rPr lang="sr-Latn-RS" dirty="0" err="1"/>
              <a:t>KPU</a:t>
            </a:r>
            <a:r>
              <a:rPr lang="sr-Latn-RS" dirty="0"/>
              <a:t> 70–71).</a:t>
            </a:r>
          </a:p>
        </p:txBody>
      </p:sp>
    </p:spTree>
    <p:extLst>
      <p:ext uri="{BB962C8B-B14F-4D97-AF65-F5344CB8AC3E}">
        <p14:creationId xmlns:p14="http://schemas.microsoft.com/office/powerpoint/2010/main" val="2856827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07D8F7B-C478-42E8-9CF1-F449FA4CB05F}"/>
              </a:ext>
            </a:extLst>
          </p:cNvPr>
          <p:cNvSpPr>
            <a:spLocks noGrp="1"/>
          </p:cNvSpPr>
          <p:nvPr>
            <p:ph type="title"/>
          </p:nvPr>
        </p:nvSpPr>
        <p:spPr/>
        <p:txBody>
          <a:bodyPr/>
          <a:lstStyle/>
          <a:p>
            <a:r>
              <a:rPr lang="sr-Latn-RS" dirty="0"/>
              <a:t>Sloboda: kako povezati KČU, ZMM i KPU</a:t>
            </a:r>
          </a:p>
        </p:txBody>
      </p:sp>
      <p:sp>
        <p:nvSpPr>
          <p:cNvPr id="3" name="Čuvar mesta za sadržaj 2">
            <a:extLst>
              <a:ext uri="{FF2B5EF4-FFF2-40B4-BE49-F238E27FC236}">
                <a16:creationId xmlns:a16="http://schemas.microsoft.com/office/drawing/2014/main" id="{29A24E3E-75BD-43C8-A414-BD4CABCCBF79}"/>
              </a:ext>
            </a:extLst>
          </p:cNvPr>
          <p:cNvSpPr>
            <a:spLocks noGrp="1"/>
          </p:cNvSpPr>
          <p:nvPr>
            <p:ph idx="1"/>
          </p:nvPr>
        </p:nvSpPr>
        <p:spPr/>
        <p:txBody>
          <a:bodyPr>
            <a:normAutofit fontScale="62500" lnSpcReduction="20000"/>
          </a:bodyPr>
          <a:lstStyle/>
          <a:p>
            <a:r>
              <a:rPr lang="sr-Latn-RS" dirty="0"/>
              <a:t>Iz KČU: transcendentalna sloboda kao zamisao kauzaliteta nezavisnog od prethodnih uzroka; sloboda se javlja kao čisti umski pojam (ideja) jer umska „sinteza“ zahteva dovršenje objašnjenja (totalitet svih uslova, tj. kauzalnog niza). Sam </a:t>
            </a:r>
            <a:r>
              <a:rPr lang="sr-Latn-RS" i="1" dirty="0"/>
              <a:t>zahtev dovršenja </a:t>
            </a:r>
            <a:r>
              <a:rPr lang="sr-Latn-RS" dirty="0"/>
              <a:t>(„sinteze“; objašnjenja)</a:t>
            </a:r>
            <a:r>
              <a:rPr lang="sr-Latn-RS" i="1" dirty="0"/>
              <a:t> </a:t>
            </a:r>
            <a:r>
              <a:rPr lang="sr-Latn-RS" dirty="0"/>
              <a:t>vodi do ideje slobode – do „neuslovljenog uzroka“. U KČU sloboda „nije nemoguća“ iako njeno </a:t>
            </a:r>
            <a:r>
              <a:rPr lang="sr-Latn-RS" i="1" dirty="0"/>
              <a:t>saznanje</a:t>
            </a:r>
            <a:r>
              <a:rPr lang="sr-Latn-RS" dirty="0"/>
              <a:t> (jer je „čisti pojam“ kojem nije „podmetnut“ opažaj) nije moguće.</a:t>
            </a:r>
          </a:p>
          <a:p>
            <a:r>
              <a:rPr lang="sr-Latn-RS" dirty="0"/>
              <a:t>U ZMM: transcendentalna sloboda kao spontana moć ljudske (umske) aktivnosti – (dobra) volja, autonomija; osnov transcendentalne slobode leži u </a:t>
            </a:r>
            <a:r>
              <a:rPr lang="sr-Latn-RS" i="1" dirty="0"/>
              <a:t>čistom</a:t>
            </a:r>
            <a:r>
              <a:rPr lang="sr-Latn-RS" dirty="0"/>
              <a:t> „praktičkom umu“ (=čisti um u praktičkoj upotrebi).</a:t>
            </a:r>
          </a:p>
          <a:p>
            <a:r>
              <a:rPr lang="sr-Latn-RS" dirty="0"/>
              <a:t>Moralni zakon nas „izuzima“ iz kauzalnog niza (samim tim i saznanja) jer nameće formalni zahtev koji nadilazi čulne „podsticaje“ („pobude“, empirijske uzroke – sklonosti, </a:t>
            </a:r>
            <a:r>
              <a:rPr lang="sr-Latn-RS" i="1" dirty="0"/>
              <a:t>želje</a:t>
            </a:r>
            <a:r>
              <a:rPr lang="sr-Latn-RS" dirty="0"/>
              <a:t>). Nameće zahtev da postupimo na određen način </a:t>
            </a:r>
            <a:r>
              <a:rPr lang="sr-Latn-RS" i="1" dirty="0"/>
              <a:t>samo zato što je to dužno</a:t>
            </a:r>
            <a:r>
              <a:rPr lang="sr-Latn-RS" dirty="0"/>
              <a:t>st, i time razotkriva sposobnost da se dela nezavisno od empirijske uslovljenosti. Delanje na osnovu moralnog zakona upućuju na kauzalnost koja odgovara definiciji transcendentalne slobode. „Fakat uma“, u kojem prepoznajemo obavezivanje koje nameće moralni zakon i sposobnost da se po njemu dela, </a:t>
            </a:r>
            <a:r>
              <a:rPr lang="sr-Latn-RS" i="1" dirty="0"/>
              <a:t>razotkriva slobodu</a:t>
            </a:r>
            <a:r>
              <a:rPr lang="sr-Latn-RS" dirty="0"/>
              <a:t>: „moć slobode… ne dokazuje samo [svoju] mogućnost nego i stvarnost kod bića koja taj zakon za sebe saznaju kao obavezan (KpV 5.47; KPU 70).“</a:t>
            </a:r>
          </a:p>
          <a:p>
            <a:r>
              <a:rPr lang="sr-Latn-RS" dirty="0"/>
              <a:t>Sumirano: 1) (čisti) praktički um daje objektivni realitet slobodi koju spekulativni samo pretpostavlja; to nije apstrakcija jer on određuje i </a:t>
            </a:r>
            <a:r>
              <a:rPr lang="sr-Latn-RS" i="1" dirty="0"/>
              <a:t>izraz</a:t>
            </a:r>
            <a:r>
              <a:rPr lang="sr-Latn-RS" dirty="0"/>
              <a:t> </a:t>
            </a:r>
            <a:r>
              <a:rPr lang="sr-Latn-RS" i="1" dirty="0"/>
              <a:t>zakona te kauzalnosti </a:t>
            </a:r>
            <a:r>
              <a:rPr lang="sr-Latn-RS" dirty="0"/>
              <a:t>kao </a:t>
            </a:r>
            <a:r>
              <a:rPr lang="sr-Latn-RS" i="1" dirty="0"/>
              <a:t>moralnog</a:t>
            </a:r>
            <a:r>
              <a:rPr lang="sr-Latn-RS" dirty="0"/>
              <a:t> zakona (tj. KI) – (KPU 70–72, 124; KPV 5.47–50, 105); 2) „Transcendentalna sloboda je objektivna… ali </a:t>
            </a:r>
            <a:r>
              <a:rPr lang="sr-Latn-RS" i="1" dirty="0"/>
              <a:t>praktička</a:t>
            </a:r>
            <a:r>
              <a:rPr lang="sr-Latn-RS" dirty="0"/>
              <a:t>“ (KpV 49; KPU 72), pa zato i nije nedopušteno proširenje teorijskog znanja van područja mogućeg iskustva – ne sme se upotrebljavati za objašnjenje fizičkih zbivanja („fenomena“); 3) u ZMM: Kant veruje da za uverenje o transcendentalnoj slobodi moramo imati osnova </a:t>
            </a:r>
            <a:r>
              <a:rPr lang="sr-Latn-RS" i="1" dirty="0"/>
              <a:t>pre</a:t>
            </a:r>
            <a:r>
              <a:rPr lang="sr-Latn-RS" dirty="0"/>
              <a:t> moralnog zakona; u KPU moralni zakon </a:t>
            </a:r>
            <a:r>
              <a:rPr lang="sr-Latn-RS" i="1" dirty="0"/>
              <a:t>neposredno</a:t>
            </a:r>
            <a:r>
              <a:rPr lang="sr-Latn-RS" dirty="0"/>
              <a:t> razotkriva slobodu.</a:t>
            </a:r>
          </a:p>
        </p:txBody>
      </p:sp>
    </p:spTree>
    <p:extLst>
      <p:ext uri="{BB962C8B-B14F-4D97-AF65-F5344CB8AC3E}">
        <p14:creationId xmlns:p14="http://schemas.microsoft.com/office/powerpoint/2010/main" val="2881386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0D2008E-E9FB-4E92-B4D9-B6B7093AF176}"/>
              </a:ext>
            </a:extLst>
          </p:cNvPr>
          <p:cNvSpPr>
            <a:spLocks noGrp="1"/>
          </p:cNvSpPr>
          <p:nvPr>
            <p:ph type="title"/>
          </p:nvPr>
        </p:nvSpPr>
        <p:spPr/>
        <p:txBody>
          <a:bodyPr/>
          <a:lstStyle/>
          <a:p>
            <a:r>
              <a:rPr lang="sr-Latn-RS" dirty="0"/>
              <a:t>Volja: </a:t>
            </a:r>
            <a:r>
              <a:rPr lang="sr-Latn-RS" i="1" dirty="0"/>
              <a:t>Wille</a:t>
            </a:r>
            <a:r>
              <a:rPr lang="sr-Latn-RS" dirty="0"/>
              <a:t> (volja uopšte i posebno) i </a:t>
            </a:r>
            <a:r>
              <a:rPr lang="sr-Latn-RS" i="1" dirty="0" err="1"/>
              <a:t>Willk</a:t>
            </a:r>
            <a:r>
              <a:rPr lang="de-DE" i="1" dirty="0" err="1"/>
              <a:t>ür</a:t>
            </a:r>
            <a:r>
              <a:rPr lang="sr-Latn-RS" i="1" dirty="0"/>
              <a:t> </a:t>
            </a:r>
            <a:r>
              <a:rPr lang="sr-Latn-RS" dirty="0"/>
              <a:t>(moć izbora)</a:t>
            </a:r>
          </a:p>
        </p:txBody>
      </p:sp>
      <p:sp>
        <p:nvSpPr>
          <p:cNvPr id="3" name="Čuvar mesta za sadržaj 2">
            <a:extLst>
              <a:ext uri="{FF2B5EF4-FFF2-40B4-BE49-F238E27FC236}">
                <a16:creationId xmlns:a16="http://schemas.microsoft.com/office/drawing/2014/main" id="{3CEA48BF-6876-4F7F-8EA8-17978CAE3BB3}"/>
              </a:ext>
            </a:extLst>
          </p:cNvPr>
          <p:cNvSpPr>
            <a:spLocks noGrp="1"/>
          </p:cNvSpPr>
          <p:nvPr>
            <p:ph idx="1"/>
          </p:nvPr>
        </p:nvSpPr>
        <p:spPr/>
        <p:txBody>
          <a:bodyPr>
            <a:normAutofit fontScale="62500" lnSpcReduction="20000"/>
          </a:bodyPr>
          <a:lstStyle/>
          <a:p>
            <a:r>
              <a:rPr lang="sr-Latn-RS" dirty="0"/>
              <a:t>Često pitanje, zasnovano na izlaganju u </a:t>
            </a:r>
            <a:r>
              <a:rPr lang="sr-Latn-RS" dirty="0" err="1"/>
              <a:t>ZMM</a:t>
            </a:r>
            <a:r>
              <a:rPr lang="sr-Latn-RS" dirty="0"/>
              <a:t>: da li Kant smatra da je volja slobodna samo onda kada je </a:t>
            </a:r>
            <a:r>
              <a:rPr lang="sr-Latn-RS" i="1" dirty="0"/>
              <a:t>obavezana </a:t>
            </a:r>
            <a:r>
              <a:rPr lang="sr-Latn-RS" dirty="0"/>
              <a:t>(moralnim zakonom), tj. – </a:t>
            </a:r>
            <a:r>
              <a:rPr lang="sr-Latn-RS" i="1" dirty="0"/>
              <a:t>neslobodna</a:t>
            </a:r>
            <a:r>
              <a:rPr lang="sr-Latn-RS" dirty="0"/>
              <a:t>. Dalje: čovek može da ima „dobru“, ali ne i „svetu“ volju – može da pogreši. Da li to znači da je i u slučaju greške </a:t>
            </a:r>
            <a:r>
              <a:rPr lang="sr-Latn-RS" i="1" dirty="0"/>
              <a:t>neslobodan</a:t>
            </a:r>
            <a:r>
              <a:rPr lang="sr-Latn-RS" dirty="0"/>
              <a:t>?</a:t>
            </a:r>
          </a:p>
          <a:p>
            <a:r>
              <a:rPr lang="sr-Latn-RS" dirty="0"/>
              <a:t>Osim toga, Kant zastupa i tzv. „tezu reciprociteta“: „Sloboda i neuslovljeni praktički zakon… uzajamno upućuju jedno na drugo“ (</a:t>
            </a:r>
            <a:r>
              <a:rPr lang="sr-Latn-RS" dirty="0" err="1"/>
              <a:t>KpV</a:t>
            </a:r>
            <a:r>
              <a:rPr lang="sr-Latn-RS" dirty="0"/>
              <a:t> 5.29; </a:t>
            </a:r>
            <a:r>
              <a:rPr lang="sr-Latn-RS" dirty="0" err="1"/>
              <a:t>KPU</a:t>
            </a:r>
            <a:r>
              <a:rPr lang="sr-Latn-RS" dirty="0"/>
              <a:t> 52).</a:t>
            </a:r>
          </a:p>
          <a:p>
            <a:r>
              <a:rPr lang="sr-Latn-RS" dirty="0"/>
              <a:t>Objašnjenje: prisetiti se: „um“ je za Kanta i celokupnost moći saznanja (uključuje i čulnost i razum) i njen „dijalektički“ deo.  Slično tome, volja (</a:t>
            </a:r>
            <a:r>
              <a:rPr lang="sr-Latn-RS" i="1" dirty="0" err="1"/>
              <a:t>Wille</a:t>
            </a:r>
            <a:r>
              <a:rPr lang="sr-Latn-RS" dirty="0"/>
              <a:t>): a) </a:t>
            </a:r>
            <a:r>
              <a:rPr lang="sr-Latn-RS" i="1" dirty="0"/>
              <a:t>svaka</a:t>
            </a:r>
            <a:r>
              <a:rPr lang="sr-Latn-RS" dirty="0"/>
              <a:t> </a:t>
            </a:r>
            <a:r>
              <a:rPr lang="sr-Latn-RS" dirty="0" err="1"/>
              <a:t>usmernost</a:t>
            </a:r>
            <a:r>
              <a:rPr lang="sr-Latn-RS" dirty="0"/>
              <a:t> uma ka praktičkom izboru – formulisanje (svih) ciljeva i odgovarajućih principa/maksima, tj. </a:t>
            </a:r>
            <a:r>
              <a:rPr lang="sr-Latn-RS" i="1" dirty="0"/>
              <a:t>praktički um kao celina</a:t>
            </a:r>
            <a:r>
              <a:rPr lang="sr-Latn-RS" dirty="0"/>
              <a:t> (G 4.412, </a:t>
            </a:r>
            <a:r>
              <a:rPr lang="sr-Latn-RS" dirty="0" err="1"/>
              <a:t>ZMM</a:t>
            </a:r>
            <a:r>
              <a:rPr lang="sr-Latn-RS" dirty="0"/>
              <a:t> 46–47 ); b) ujedno i „čisti“ praktički um: sedište moralnog zakona, mogućnost da se (kao </a:t>
            </a:r>
            <a:r>
              <a:rPr lang="sr-Latn-RS" i="1" dirty="0"/>
              <a:t>čista</a:t>
            </a:r>
            <a:r>
              <a:rPr lang="sr-Latn-RS" dirty="0"/>
              <a:t>, „dobra“) </a:t>
            </a:r>
            <a:r>
              <a:rPr lang="sr-Latn-RS" i="1" dirty="0"/>
              <a:t>volja</a:t>
            </a:r>
            <a:r>
              <a:rPr lang="sr-Latn-RS" dirty="0"/>
              <a:t> (čisti praktički) um okrene samom sebi i formuliše principe koji su </a:t>
            </a:r>
            <a:r>
              <a:rPr lang="sr-Latn-RS" i="1" dirty="0"/>
              <a:t>moji</a:t>
            </a:r>
            <a:r>
              <a:rPr lang="sr-Latn-RS" dirty="0"/>
              <a:t> (autonomni). </a:t>
            </a:r>
          </a:p>
          <a:p>
            <a:r>
              <a:rPr lang="sr-Latn-RS" dirty="0"/>
              <a:t>Kasnije, u </a:t>
            </a:r>
            <a:r>
              <a:rPr lang="sr-Latn-RS" i="1" dirty="0"/>
              <a:t>Metafizici morala</a:t>
            </a:r>
            <a:r>
              <a:rPr lang="sr-Latn-RS" dirty="0"/>
              <a:t> (</a:t>
            </a:r>
            <a:r>
              <a:rPr lang="sr-Latn-RS" i="1" dirty="0" err="1"/>
              <a:t>Metaphysik</a:t>
            </a:r>
            <a:r>
              <a:rPr lang="sr-Latn-RS" i="1" dirty="0"/>
              <a:t> </a:t>
            </a:r>
            <a:r>
              <a:rPr lang="sr-Latn-RS" i="1" dirty="0" err="1"/>
              <a:t>der</a:t>
            </a:r>
            <a:r>
              <a:rPr lang="sr-Latn-RS" i="1" dirty="0"/>
              <a:t> </a:t>
            </a:r>
            <a:r>
              <a:rPr lang="sr-Latn-RS" i="1" dirty="0" err="1"/>
              <a:t>Sitten</a:t>
            </a:r>
            <a:r>
              <a:rPr lang="sr-Latn-RS" dirty="0"/>
              <a:t>, ne </a:t>
            </a:r>
            <a:r>
              <a:rPr lang="sr-Latn-RS" dirty="0" err="1"/>
              <a:t>ZMM</a:t>
            </a:r>
            <a:r>
              <a:rPr lang="sr-Latn-RS" dirty="0"/>
              <a:t>), moguće razjašnjenje. </a:t>
            </a:r>
            <a:r>
              <a:rPr lang="sr-Latn-RS" i="1" dirty="0" err="1"/>
              <a:t>Wilk</a:t>
            </a:r>
            <a:r>
              <a:rPr lang="de-DE" i="1" dirty="0" err="1"/>
              <a:t>ür</a:t>
            </a:r>
            <a:r>
              <a:rPr lang="sr-Latn-RS" i="1" dirty="0"/>
              <a:t> </a:t>
            </a:r>
            <a:r>
              <a:rPr lang="sr-Latn-RS" dirty="0"/>
              <a:t>(</a:t>
            </a:r>
            <a:r>
              <a:rPr lang="sr-Latn-RS" i="1" dirty="0"/>
              <a:t>moć izbora</a:t>
            </a:r>
            <a:r>
              <a:rPr lang="sr-Latn-RS" dirty="0"/>
              <a:t>, „moć žudnje </a:t>
            </a:r>
            <a:r>
              <a:rPr lang="sr-Latn-RS" i="1" dirty="0"/>
              <a:t>prema pojmovima</a:t>
            </a:r>
            <a:r>
              <a:rPr lang="sr-Latn-RS" dirty="0"/>
              <a:t>“ [srpski prevod MM], </a:t>
            </a:r>
            <a:r>
              <a:rPr lang="sr-Latn-RS" i="1" dirty="0"/>
              <a:t>„proizvoljnost“</a:t>
            </a:r>
            <a:r>
              <a:rPr lang="sr-Latn-RS" dirty="0"/>
              <a:t>, „samovolja“, itd.): moć da se „po nahođenja nešto čini ili ne čini“ (MS 6.213; MM 15). Bez ove moći nema </a:t>
            </a:r>
            <a:r>
              <a:rPr lang="sr-Latn-RS" i="1" dirty="0"/>
              <a:t>odgovornosti</a:t>
            </a:r>
            <a:r>
              <a:rPr lang="sr-Latn-RS" dirty="0"/>
              <a:t>, moralne pohvale ili pokude.</a:t>
            </a:r>
          </a:p>
          <a:p>
            <a:r>
              <a:rPr lang="sr-Latn-RS" dirty="0" err="1"/>
              <a:t>Allison</a:t>
            </a:r>
            <a:r>
              <a:rPr lang="sr-Latn-RS" dirty="0"/>
              <a:t> (interpretacija): </a:t>
            </a:r>
            <a:r>
              <a:rPr lang="sr-Latn-RS" i="1" dirty="0" err="1"/>
              <a:t>Wille</a:t>
            </a:r>
            <a:r>
              <a:rPr lang="sr-Latn-RS" dirty="0"/>
              <a:t> i </a:t>
            </a:r>
            <a:r>
              <a:rPr lang="sr-Latn-RS" i="1" dirty="0" err="1"/>
              <a:t>Wilk</a:t>
            </a:r>
            <a:r>
              <a:rPr lang="de-DE" i="1" dirty="0" err="1"/>
              <a:t>ür</a:t>
            </a:r>
            <a:r>
              <a:rPr lang="sr-Latn-RS" dirty="0"/>
              <a:t>: a) zakonodavni i b) izvršni apsekt </a:t>
            </a:r>
            <a:r>
              <a:rPr lang="sr-Latn-RS" i="1" dirty="0"/>
              <a:t>ujedinjene volje</a:t>
            </a:r>
            <a:r>
              <a:rPr lang="sr-Latn-RS" dirty="0"/>
              <a:t>; u </a:t>
            </a:r>
            <a:r>
              <a:rPr lang="sr-Latn-RS" dirty="0" err="1"/>
              <a:t>ZMM</a:t>
            </a:r>
            <a:r>
              <a:rPr lang="sr-Latn-RS" dirty="0"/>
              <a:t> i </a:t>
            </a:r>
            <a:r>
              <a:rPr lang="sr-Latn-RS" dirty="0" err="1"/>
              <a:t>KPU</a:t>
            </a:r>
            <a:r>
              <a:rPr lang="sr-Latn-RS" dirty="0"/>
              <a:t> </a:t>
            </a:r>
            <a:r>
              <a:rPr lang="sr-Latn-RS" i="1" dirty="0" err="1"/>
              <a:t>Wille</a:t>
            </a:r>
            <a:r>
              <a:rPr lang="sr-Latn-RS" dirty="0"/>
              <a:t> obuhvata oba. Slično tome, savremena interpretacija: a) racionalno-saznajni i b) kauzalni aspekt „htenja“.</a:t>
            </a:r>
          </a:p>
          <a:p>
            <a:r>
              <a:rPr lang="sr-Latn-RS" dirty="0"/>
              <a:t>Čovek i kada greši – bira slobodno jer ima „moć izbora“ (</a:t>
            </a:r>
            <a:r>
              <a:rPr lang="sr-Latn-RS" i="1" dirty="0"/>
              <a:t>Willk</a:t>
            </a:r>
            <a:r>
              <a:rPr lang="de-DE" i="1" dirty="0"/>
              <a:t>ür</a:t>
            </a:r>
            <a:r>
              <a:rPr lang="sr-Latn-RS" dirty="0"/>
              <a:t>)</a:t>
            </a:r>
            <a:r>
              <a:rPr lang="sr-Latn-RS" i="1" dirty="0"/>
              <a:t>. </a:t>
            </a:r>
          </a:p>
        </p:txBody>
      </p:sp>
    </p:spTree>
    <p:extLst>
      <p:ext uri="{BB962C8B-B14F-4D97-AF65-F5344CB8AC3E}">
        <p14:creationId xmlns:p14="http://schemas.microsoft.com/office/powerpoint/2010/main" val="1511605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2F7EFB6-E91D-4A4B-B3A7-C9B5F930D7FD}"/>
              </a:ext>
            </a:extLst>
          </p:cNvPr>
          <p:cNvSpPr>
            <a:spLocks noGrp="1"/>
          </p:cNvSpPr>
          <p:nvPr>
            <p:ph type="title"/>
          </p:nvPr>
        </p:nvSpPr>
        <p:spPr/>
        <p:txBody>
          <a:bodyPr/>
          <a:lstStyle/>
          <a:p>
            <a:r>
              <a:rPr lang="sr-Latn-RS" dirty="0"/>
              <a:t>Primat praktičkog uma</a:t>
            </a:r>
          </a:p>
        </p:txBody>
      </p:sp>
      <p:sp>
        <p:nvSpPr>
          <p:cNvPr id="3" name="Čuvar mesta za sadržaj 2">
            <a:extLst>
              <a:ext uri="{FF2B5EF4-FFF2-40B4-BE49-F238E27FC236}">
                <a16:creationId xmlns:a16="http://schemas.microsoft.com/office/drawing/2014/main" id="{44B5E23F-D2CC-4E51-B26C-565E80EE8092}"/>
              </a:ext>
            </a:extLst>
          </p:cNvPr>
          <p:cNvSpPr>
            <a:spLocks noGrp="1"/>
          </p:cNvSpPr>
          <p:nvPr>
            <p:ph idx="1"/>
          </p:nvPr>
        </p:nvSpPr>
        <p:spPr/>
        <p:txBody>
          <a:bodyPr>
            <a:normAutofit fontScale="62500" lnSpcReduction="20000"/>
          </a:bodyPr>
          <a:lstStyle/>
          <a:p>
            <a:r>
              <a:rPr lang="sr-Latn-RS" dirty="0"/>
              <a:t>„Pod primatom između dve ili više umom povezanih stvari razumem prednost jedne stvari da bude prvi određujući razlog povezanosti sa svima ostalim. U užem praktičkom značenju, on znači prednost interesa jedne stvari ukoliko je njemu (koji se ni pred jednim drugim ne može zapostaviti) podređen interes druge stvari. Svakoj moći duše može se pridati neki </a:t>
            </a:r>
            <a:r>
              <a:rPr lang="sr-Latn-RS" i="1" dirty="0"/>
              <a:t>interes, </a:t>
            </a:r>
            <a:r>
              <a:rPr lang="sr-Latn-RS" dirty="0"/>
              <a:t>to jest princip što sadrži uslov pod kojim se jedino unapređuje vršenje te moći. </a:t>
            </a:r>
            <a:r>
              <a:rPr lang="sr-Latn-RS" i="1" dirty="0"/>
              <a:t>Kao moć principa</a:t>
            </a:r>
            <a:r>
              <a:rPr lang="sr-Latn-RS" dirty="0"/>
              <a:t>, um određuje interes svih duševnih snaga, ali svoj interes određuje sam sebi. Interes njegove spekulativne upotrebe sastoji se u </a:t>
            </a:r>
            <a:r>
              <a:rPr lang="sr-Latn-RS" i="1" dirty="0"/>
              <a:t>saznanju </a:t>
            </a:r>
            <a:r>
              <a:rPr lang="sr-Latn-RS" dirty="0"/>
              <a:t>objekta do najviših principa a priori, a interes njegove praktičke upotrebe u određivanju </a:t>
            </a:r>
            <a:r>
              <a:rPr lang="sr-Latn-RS" i="1" dirty="0"/>
              <a:t>volje </a:t>
            </a:r>
            <a:r>
              <a:rPr lang="sr-Latn-RS" dirty="0"/>
              <a:t>s obzirom na poslednju i potpunu svrhu.“ (KpV; 5.19–20;  KPU 139)</a:t>
            </a:r>
          </a:p>
          <a:p>
            <a:r>
              <a:rPr lang="sr-Latn-RS" dirty="0"/>
              <a:t>Primat praktičkog uma je posledica činjenice da da je sam um (ovde okarakterisan kao </a:t>
            </a:r>
            <a:r>
              <a:rPr lang="sr-Latn-RS" i="1" dirty="0"/>
              <a:t>moć principa</a:t>
            </a:r>
            <a:r>
              <a:rPr lang="sr-Latn-RS" dirty="0"/>
              <a:t>) taj koji je praktičan. Razložno je prihvatiti spekulativne stavove (postulate) koje pretpostavljaju nužni praktički (formalni, posledično moralni) interesi; oni </a:t>
            </a:r>
            <a:r>
              <a:rPr lang="sr-Latn-RS" i="1" dirty="0"/>
              <a:t>nisu suprotstavljeni </a:t>
            </a:r>
            <a:r>
              <a:rPr lang="sr-Latn-RS" dirty="0"/>
              <a:t>teorijskim stavovima, mada ni ne predstavljaju nedozvoljeno proširenje spekulativnog (teorijskog) uma.</a:t>
            </a:r>
          </a:p>
          <a:p>
            <a:r>
              <a:rPr lang="sr-Latn-RS" dirty="0"/>
              <a:t>Praktički um ima primat jer </a:t>
            </a:r>
            <a:r>
              <a:rPr lang="sr-Latn-RS" i="1" dirty="0"/>
              <a:t>moral</a:t>
            </a:r>
            <a:r>
              <a:rPr lang="sr-Latn-RS" dirty="0"/>
              <a:t> postavlja zahteve koji imaju prioritet, a sami </a:t>
            </a:r>
            <a:r>
              <a:rPr lang="sr-Latn-RS" i="1" dirty="0"/>
              <a:t>nisu</a:t>
            </a:r>
            <a:r>
              <a:rPr lang="sr-Latn-RS" dirty="0"/>
              <a:t> uslovljeni. Ujedno, „svi interesi su na kraju krajeva praktički.“ (KPU 141; KpV 121). „Interes“ može da postoji a da ne bude „patološki“; to je „praktički interes“ za „radnju“ (da li je moralna ili ne), a ne za „predmet radnje“ (neku empirijsku svrhu). Dakle, um može da bude „zainteresovan“, a da ne dela „iz interesa“. (G 4.413–4n; ZMM 48n). Interes je usmerenost i </a:t>
            </a:r>
            <a:r>
              <a:rPr lang="sr-Latn-RS" i="1" dirty="0"/>
              <a:t>razvoj</a:t>
            </a:r>
            <a:r>
              <a:rPr lang="sr-Latn-RS" dirty="0"/>
              <a:t> određene „duševne moći“. Kao vrhovna moć, um „zapoveda“ </a:t>
            </a:r>
            <a:r>
              <a:rPr lang="sr-Latn-RS" i="1" dirty="0"/>
              <a:t>svim</a:t>
            </a:r>
            <a:r>
              <a:rPr lang="sr-Latn-RS" dirty="0"/>
              <a:t> duševnim moćima, ali (u refleksiji) i samom sebi. </a:t>
            </a:r>
          </a:p>
        </p:txBody>
      </p:sp>
    </p:spTree>
    <p:extLst>
      <p:ext uri="{BB962C8B-B14F-4D97-AF65-F5344CB8AC3E}">
        <p14:creationId xmlns:p14="http://schemas.microsoft.com/office/powerpoint/2010/main" val="1640620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57EA3D-117D-4E54-B449-3F50653CF8E3}"/>
              </a:ext>
            </a:extLst>
          </p:cNvPr>
          <p:cNvSpPr>
            <a:spLocks noGrp="1"/>
          </p:cNvSpPr>
          <p:nvPr>
            <p:ph type="title"/>
          </p:nvPr>
        </p:nvSpPr>
        <p:spPr/>
        <p:txBody>
          <a:bodyPr/>
          <a:lstStyle/>
          <a:p>
            <a:r>
              <a:rPr lang="sr-Latn-RS" dirty="0"/>
              <a:t>Bog i sloboda kao postulati PU</a:t>
            </a:r>
          </a:p>
        </p:txBody>
      </p:sp>
      <p:sp>
        <p:nvSpPr>
          <p:cNvPr id="3" name="Čuvar mesta za sadržaj 2">
            <a:extLst>
              <a:ext uri="{FF2B5EF4-FFF2-40B4-BE49-F238E27FC236}">
                <a16:creationId xmlns:a16="http://schemas.microsoft.com/office/drawing/2014/main" id="{C2056F95-5CD1-44C2-813E-4CB923BDD446}"/>
              </a:ext>
            </a:extLst>
          </p:cNvPr>
          <p:cNvSpPr>
            <a:spLocks noGrp="1"/>
          </p:cNvSpPr>
          <p:nvPr>
            <p:ph idx="1"/>
          </p:nvPr>
        </p:nvSpPr>
        <p:spPr/>
        <p:txBody>
          <a:bodyPr>
            <a:normAutofit fontScale="47500" lnSpcReduction="20000"/>
          </a:bodyPr>
          <a:lstStyle/>
          <a:p>
            <a:r>
              <a:rPr lang="sr-Latn-RS" dirty="0"/>
              <a:t>Podsetimo se: DOBRO – u ZMM „dobra volja“; „vrhovno i bezuslovno dobro“ ne u pobudama i posledicama, već u „volji umnog bića“ (G 4.401; ZMM 28); „praktički dobro“ (G 4.413; ZMM 48). Međutim: čovek nema „svetu [tj. Božiju, nepogrešivu] volju“ (v. G 4.414; ZMM 48 – 49). Moral se čoveku javlja kao </a:t>
            </a:r>
            <a:r>
              <a:rPr lang="sr-Latn-RS" i="1" dirty="0"/>
              <a:t>imperativ</a:t>
            </a:r>
            <a:r>
              <a:rPr lang="sr-Latn-RS" dirty="0"/>
              <a:t> - prinuda ili ograničenje, svetoj volji – ne. </a:t>
            </a:r>
            <a:r>
              <a:rPr lang="sr-Latn-RS" i="1" dirty="0"/>
              <a:t>Pogrešivost</a:t>
            </a:r>
            <a:r>
              <a:rPr lang="sr-Latn-RS" dirty="0"/>
              <a:t>. </a:t>
            </a:r>
          </a:p>
          <a:p>
            <a:r>
              <a:rPr lang="sr-Latn-RS" dirty="0"/>
              <a:t>Dobra volja (=pod moralnim zakonom, u KPU slično: „vrlina“) ipak ne</a:t>
            </a:r>
            <a:r>
              <a:rPr lang="pl-PL" dirty="0"/>
              <a:t> predstavlja „jedino i celokupno dobro”,</a:t>
            </a:r>
            <a:r>
              <a:rPr lang="sr-Latn-RS" dirty="0"/>
              <a:t> ali „mora da bude vrhovno dobro i uslov svega ostaloga“</a:t>
            </a:r>
            <a:r>
              <a:rPr lang="pl-PL" dirty="0"/>
              <a:t> (G 4.396; ZMM 20). </a:t>
            </a:r>
            <a:endParaRPr lang="sr-Latn-RS" dirty="0"/>
          </a:p>
          <a:p>
            <a:r>
              <a:rPr lang="sr-Latn-RS" dirty="0"/>
              <a:t>Sreća koja pripada empirijskom svetu pojava je takođe „dobro“: „Da je </a:t>
            </a:r>
            <a:r>
              <a:rPr lang="sr-Latn-RS" i="1" dirty="0"/>
              <a:t>vrlina </a:t>
            </a:r>
            <a:r>
              <a:rPr lang="sr-Latn-RS" dirty="0"/>
              <a:t>(kao dostojnost da se bude srećan) </a:t>
            </a:r>
            <a:r>
              <a:rPr lang="sr-Latn-RS" i="1" dirty="0"/>
              <a:t>vrhovni uslov </a:t>
            </a:r>
            <a:r>
              <a:rPr lang="sr-Latn-RS" dirty="0"/>
              <a:t>svega onoga što nam se može činiti poželjnim, dakle i svakog našeg traženja sreće, da je ona, prema tome, </a:t>
            </a:r>
            <a:r>
              <a:rPr lang="sr-Latn-RS" i="1" dirty="0"/>
              <a:t>vrhovno </a:t>
            </a:r>
            <a:r>
              <a:rPr lang="sr-Latn-RS" dirty="0"/>
              <a:t>dobro, to je dokazano u analitici. Ali ona zato još nije celokupno i savršeno dobro kao predmet moći žudnje umnih konačnih bića; jer, da bi to bila zahteva se i </a:t>
            </a:r>
            <a:r>
              <a:rPr lang="sr-Latn-RS" i="1" dirty="0"/>
              <a:t>sreća, </a:t>
            </a:r>
            <a:r>
              <a:rPr lang="sr-Latn-RS" dirty="0"/>
              <a:t>i to ne samo u pristrasnim očima one osobe koja samu sebe čini svrhom, nego čak i u sudu nepristrasnog uma koji sreću uopšte u svetu smatra svrhom po sebi.“ (KpV 5.110; KPU 130). Tek zajedno, moral i sreća tvore „savršeno dobro“.</a:t>
            </a:r>
          </a:p>
          <a:p>
            <a:r>
              <a:rPr lang="sr-Latn-RS" dirty="0"/>
              <a:t>Stav „Učini svojom krajnjom svrhom najviše u svetu moguće dobro!“ je sintetički sud </a:t>
            </a:r>
            <a:r>
              <a:rPr lang="sr-Latn-RS" i="1" dirty="0"/>
              <a:t>a prirori </a:t>
            </a:r>
            <a:r>
              <a:rPr lang="sr-Latn-RS" dirty="0"/>
              <a:t>koji se uvodi moralnim zakonom i kojim se praktički um ipak proširuje preko tog zakona.“ (Religija, 6:7n, Religija 9n.) </a:t>
            </a:r>
          </a:p>
          <a:p>
            <a:r>
              <a:rPr lang="sr-Latn-RS" dirty="0"/>
              <a:t>U KČU: metafizičke ideje, tj. „pitanja o koja ne može da se ogluši“ nameće „sama priroda uma“ u potrazi za poslednjim utemeljenjem svega što postoji. Ova pitanja „premašuju svaku moć ljudskog uma“(A vii; KČU 33). U KPU tri  ideje kao „postulati praktičkog uma“: </a:t>
            </a:r>
          </a:p>
          <a:p>
            <a:r>
              <a:rPr lang="sr-Latn-RS" dirty="0"/>
              <a:t>1) </a:t>
            </a:r>
            <a:r>
              <a:rPr lang="sr-Latn-RS" i="1" dirty="0"/>
              <a:t>Sloboda</a:t>
            </a:r>
            <a:r>
              <a:rPr lang="sr-Latn-RS" dirty="0"/>
              <a:t> (već objašnjeno).</a:t>
            </a:r>
          </a:p>
          <a:p>
            <a:r>
              <a:rPr lang="sr-Latn-RS" dirty="0"/>
              <a:t>2) </a:t>
            </a:r>
            <a:r>
              <a:rPr lang="sr-Latn-RS" i="1" dirty="0"/>
              <a:t>Besmrtnost duše</a:t>
            </a:r>
            <a:r>
              <a:rPr lang="sr-Latn-RS" dirty="0"/>
              <a:t>: za izgradnju potpune moralnosti (karaktera koji neće posustajati pred čulnim „pobudama“/podsticajima i delati „iz sklonosti“), tj. postizanje „vrline“ potrebno je „beskonačno približavanje“ i „progres“ – beskonačno vreme – </a:t>
            </a:r>
            <a:r>
              <a:rPr lang="sr-Latn-RS" i="1" dirty="0"/>
              <a:t>besmrtnost duše</a:t>
            </a:r>
            <a:r>
              <a:rPr lang="sr-Latn-RS" dirty="0"/>
              <a:t>. (KpV 122–4; KPU 141–3 ). </a:t>
            </a:r>
          </a:p>
          <a:p>
            <a:r>
              <a:rPr lang="sr-Latn-RS" dirty="0"/>
              <a:t>3) </a:t>
            </a:r>
            <a:r>
              <a:rPr lang="sr-Latn-RS" i="1" dirty="0"/>
              <a:t>Bog</a:t>
            </a:r>
            <a:r>
              <a:rPr lang="sr-Latn-RS" dirty="0"/>
              <a:t>.  Priroda je neosetljiva na moral – sreća i nesreća su splet prirodnih okolnosti; zato nas sam um nagoni da verujemo da će neka natprirodna sila (tj. Bog) uskladiti moralnost i sreću (KpV 5.124–32; KPU 143–150 ). </a:t>
            </a:r>
          </a:p>
          <a:p>
            <a:r>
              <a:rPr lang="sr-Latn-RS" dirty="0"/>
              <a:t>Još jednom: teorijski ideje su transcendentne (premašuju moguće iskustvo i nesaznatljive su) i zato su dopuštene samo u sferi praktičkog. Aludirajući na Boga, Kant kaže: „Morao sam da </a:t>
            </a:r>
            <a:r>
              <a:rPr lang="sr-Latn-RS" i="1" dirty="0"/>
              <a:t>razorim znanje </a:t>
            </a:r>
            <a:r>
              <a:rPr lang="sr-Latn-RS" dirty="0"/>
              <a:t>kako bih napravio mesta za veru“ (B xxx; KČU 47).</a:t>
            </a:r>
          </a:p>
          <a:p>
            <a:endParaRPr lang="sr-Latn-RS" dirty="0"/>
          </a:p>
          <a:p>
            <a:endParaRPr lang="sr-Latn-RS" dirty="0"/>
          </a:p>
          <a:p>
            <a:endParaRPr lang="sr-Latn-RS" dirty="0"/>
          </a:p>
        </p:txBody>
      </p:sp>
    </p:spTree>
    <p:extLst>
      <p:ext uri="{BB962C8B-B14F-4D97-AF65-F5344CB8AC3E}">
        <p14:creationId xmlns:p14="http://schemas.microsoft.com/office/powerpoint/2010/main" val="4153540855"/>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8953</TotalTime>
  <Words>2852</Words>
  <Application>Microsoft Office PowerPoint</Application>
  <PresentationFormat>Široki ekran</PresentationFormat>
  <Paragraphs>53</Paragraphs>
  <Slides>10</Slides>
  <Notes>0</Notes>
  <HiddenSlides>0</HiddenSlides>
  <MMClips>0</MMClips>
  <ScaleCrop>false</ScaleCrop>
  <HeadingPairs>
    <vt:vector size="6" baseType="variant">
      <vt:variant>
        <vt:lpstr>Korišćeni fontovi</vt:lpstr>
      </vt:variant>
      <vt:variant>
        <vt:i4>3</vt:i4>
      </vt:variant>
      <vt:variant>
        <vt:lpstr>Tema</vt:lpstr>
      </vt:variant>
      <vt:variant>
        <vt:i4>1</vt:i4>
      </vt:variant>
      <vt:variant>
        <vt:lpstr>Naslovi slajdova</vt:lpstr>
      </vt:variant>
      <vt:variant>
        <vt:i4>10</vt:i4>
      </vt:variant>
    </vt:vector>
  </HeadingPairs>
  <TitlesOfParts>
    <vt:vector size="14" baseType="lpstr">
      <vt:lpstr>Arial</vt:lpstr>
      <vt:lpstr>Calibri</vt:lpstr>
      <vt:lpstr>Calibri Light</vt:lpstr>
      <vt:lpstr>Tema Office</vt:lpstr>
      <vt:lpstr>POSTULATI PRAKTIČKOG UMA UOPŠTE I SLOBODA POSEBNO</vt:lpstr>
      <vt:lpstr>Tri postulata – tri ideje</vt:lpstr>
      <vt:lpstr>Sloboda: opšta struktura argumenata u ZMM</vt:lpstr>
      <vt:lpstr>KPU: „Fakat uma“ </vt:lpstr>
      <vt:lpstr>Ratio essendi/ratio cognoscendi</vt:lpstr>
      <vt:lpstr>Sloboda: kako povezati KČU, ZMM i KPU</vt:lpstr>
      <vt:lpstr>Volja: Wille (volja uopšte i posebno) i Willkür (moć izbora)</vt:lpstr>
      <vt:lpstr>Primat praktičkog uma</vt:lpstr>
      <vt:lpstr>Bog i sloboda kao postulati PU</vt:lpstr>
      <vt:lpstr>Zvezdano nebo i moralni zakon. Šta je Kant hteo da kaže?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POSTULATI UOPŠTE I SLOBODA POSEBNO</dc:title>
  <dc:creator>Nenad Cekić</dc:creator>
  <cp:lastModifiedBy>Nenad Cekić</cp:lastModifiedBy>
  <cp:revision>120</cp:revision>
  <dcterms:created xsi:type="dcterms:W3CDTF">2020-05-25T20:59:18Z</dcterms:created>
  <dcterms:modified xsi:type="dcterms:W3CDTF">2020-06-03T15:59:53Z</dcterms:modified>
</cp:coreProperties>
</file>