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80" r:id="rId5"/>
    <p:sldId id="278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9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7EEB-A24B-4B16-900C-A02D952BF39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69AA-6BEB-41F8-B955-0A4E7F79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\Videos\Desktop\RIM CASOVI\3 HADRIJAN\TIVOLI\800px-Hadrian_villa_r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0342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2514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ARHITEKTURA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 PRIVATNOG-STAMBENOG PROSTORA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van\Videos\Desktop\RIM CASOVI\3 HADRIJAN\TIVOLI\hadrian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7" name="Picture 3" descr="C:\Users\Ivan\Videos\Desktop\RIM CASOVI\3 HADRIJAN\TIVOLI\b842aa6a501c5bffd7163c5656d2cf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2475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van\Videos\Desktop\RIM CASOVI\3 HADRIJAN\TIVOLI\1280px-Canopus_vanaf_serap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79296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lla_of_the_Mysteries_in_Pompe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POMPEJI, </a:t>
            </a:r>
            <a:r>
              <a:rPr lang="sr-Latn-R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VILA MISTERIJA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, 1.V.S.E.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11 roman_house_in_pompe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RIMSKA VILA, prostorne jedinice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van\Videos\Desktop\RIM CASOVI\5 DOMUS INSULA VILA\1280px-The_peristyle_of_the_House_of_Menander_(Regio_I),_Pompeii_(151626933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839200" cy="566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P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OMPEJI, VILA, PERISTIL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van\Videos\Desktop\RIM CASOVI\5 DOMUS INSULA VILA\at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58200" cy="60211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ATRIJUM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van\Videos\Desktop\RIM CASOVI\5 DOMUS INSULA VILA\1024px-Triclinium_-_Archäologische_Staatssammlung_Mü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763000" cy="588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TRIKLINIJUM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van\Videos\Desktop\RIM CASOVI\5 DOMUS INSULA VILA\1280px-Hypocaus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7" y="720724"/>
            <a:ext cx="8866477" cy="5908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EKSEDRA (SA SISTEMOM HIPOKAUSTA) 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6868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VILLA RUSTICA</a:t>
            </a:r>
            <a:endParaRPr lang="en-US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4px-Boscoreale_Villa_Rus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4572000" cy="3634383"/>
          </a:xfrm>
          <a:prstGeom prst="rect">
            <a:avLst/>
          </a:prstGeom>
        </p:spPr>
      </p:pic>
      <p:pic>
        <p:nvPicPr>
          <p:cNvPr id="3" name="Picture 2" descr="Wurmlingen_Badegebäu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"/>
            <a:ext cx="3805238" cy="2590800"/>
          </a:xfrm>
          <a:prstGeom prst="rect">
            <a:avLst/>
          </a:prstGeom>
        </p:spPr>
      </p:pic>
      <p:pic>
        <p:nvPicPr>
          <p:cNvPr id="13314" name="Picture 2" descr="C:\Users\Ivan\Videos\Desktop\RIM CASOVI\5 DOMUS INSULA VILA\Roman_Villa_Rustica_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820195" cy="2865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724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ITALIJA, BOSKOREALE,</a:t>
            </a:r>
          </a:p>
          <a:p>
            <a:r>
              <a:rPr lang="sr-Latn-RS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VILLA RUSTICA 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1.V.S.E.</a:t>
            </a:r>
            <a:endParaRPr lang="en-US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172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OKOLINA VALJEVA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048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GERMANIJA,VIRMLINGEN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990600" y="0"/>
            <a:ext cx="6324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u="sng" dirty="0" err="1" smtClean="0">
                <a:solidFill>
                  <a:srgbClr val="C00000"/>
                </a:solidFill>
                <a:latin typeface="Bookman Old Style" pitchFamily="18" charset="0"/>
              </a:rPr>
              <a:t>Stambena</a:t>
            </a:r>
            <a:r>
              <a:rPr lang="en-US" altLang="en-US" sz="2800" b="1" u="sng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C00000"/>
                </a:solidFill>
                <a:latin typeface="Bookman Old Style" pitchFamily="18" charset="0"/>
              </a:rPr>
              <a:t>arhitektura</a:t>
            </a:r>
            <a:endParaRPr lang="en-US" altLang="en-US" sz="2800" b="1" u="sng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8382000" cy="160019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None/>
            </a:pPr>
            <a:endParaRPr lang="sr-Latn-RS" altLang="en-US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 hangingPunct="1">
              <a:buNone/>
            </a:pPr>
            <a:r>
              <a:rPr lang="en-US" altLang="en-US" sz="9600" b="1" dirty="0" smtClean="0">
                <a:solidFill>
                  <a:srgbClr val="C00000"/>
                </a:solidFill>
                <a:latin typeface="Bookman Old Style" pitchFamily="18" charset="0"/>
              </a:rPr>
              <a:t>Vile: </a:t>
            </a:r>
            <a:r>
              <a:rPr lang="en-US" altLang="en-US" sz="96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urbana</a:t>
            </a:r>
            <a:r>
              <a:rPr lang="en-US" altLang="en-US" sz="9600" b="1" dirty="0" smtClean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altLang="en-US" sz="96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suburbana</a:t>
            </a:r>
            <a:r>
              <a:rPr lang="en-US" altLang="en-US" sz="9600" b="1" dirty="0" smtClean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altLang="en-US" sz="96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rustica</a:t>
            </a:r>
            <a:endParaRPr lang="sr-Latn-RS" altLang="en-US" sz="96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 hangingPunct="1">
              <a:buNone/>
            </a:pPr>
            <a:endParaRPr lang="en-US" altLang="en-US" sz="96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 hangingPunct="1">
              <a:buNone/>
            </a:pPr>
            <a:r>
              <a:rPr lang="en-US" altLang="en-US" sz="96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Domus</a:t>
            </a:r>
            <a:endParaRPr lang="sr-Latn-RS" altLang="en-US" sz="96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 hangingPunct="1">
              <a:buNone/>
            </a:pPr>
            <a:endParaRPr lang="en-US" altLang="en-US" sz="96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 hangingPunct="1">
              <a:buNone/>
            </a:pPr>
            <a:r>
              <a:rPr lang="en-US" altLang="en-US" sz="96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Insulae</a:t>
            </a:r>
            <a:endParaRPr lang="en-US" altLang="en-US" sz="96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" name="Picture 2" descr="C:\Users\Ivan\Downloads\1539a9c1a156eae7455761d1cfdbe7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16002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\Videos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2998998" cy="4343400"/>
          </a:xfrm>
          <a:prstGeom prst="rect">
            <a:avLst/>
          </a:prstGeom>
          <a:noFill/>
        </p:spPr>
      </p:pic>
      <p:pic>
        <p:nvPicPr>
          <p:cNvPr id="3" name="Picture 2" descr="C:\Users\Ivan\Videos\Desktop\RIM CASOVI\5 DOMUS INSULA VILA\Roman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5800875" cy="4343400"/>
          </a:xfrm>
          <a:prstGeom prst="rect">
            <a:avLst/>
          </a:prstGeom>
          <a:noFill/>
        </p:spPr>
      </p:pic>
      <p:pic>
        <p:nvPicPr>
          <p:cNvPr id="1027" name="Picture 3" descr="C:\Users\Ivan\Downloads\3D_Animations_Layout_Roman_Domus_Hous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"/>
            <a:ext cx="3810000" cy="2069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DOMUS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-insulae-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7901354" cy="6163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INSULA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0px-Außenansicht_der_Aracoeli_Ins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572000" cy="3048000"/>
          </a:xfrm>
          <a:prstGeom prst="rect">
            <a:avLst/>
          </a:prstGeom>
        </p:spPr>
      </p:pic>
      <p:pic>
        <p:nvPicPr>
          <p:cNvPr id="3" name="Picture 2" descr="1024px-OstianIns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352800"/>
            <a:ext cx="4572000" cy="3276600"/>
          </a:xfrm>
          <a:prstGeom prst="rect">
            <a:avLst/>
          </a:prstGeom>
        </p:spPr>
      </p:pic>
      <p:pic>
        <p:nvPicPr>
          <p:cNvPr id="4" name="Content Placeholder 3" descr="017 insulae ostia rekon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905000"/>
            <a:ext cx="4135244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4724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R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IM-OSTIJA, rekonstrukcija izgleda insula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0px-La_maison_de_Diane_(Ostia_Antica)_(590077725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228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RIM-OSTIJA, ribarski kvart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\Downloads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4689" cy="4191000"/>
          </a:xfrm>
          <a:prstGeom prst="rect">
            <a:avLst/>
          </a:prstGeom>
          <a:noFill/>
        </p:spPr>
      </p:pic>
      <p:pic>
        <p:nvPicPr>
          <p:cNvPr id="1027" name="Picture 3" descr="C:\Users\Ivan\Downloads\5049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4381500" cy="3289300"/>
          </a:xfrm>
          <a:prstGeom prst="rect">
            <a:avLst/>
          </a:prstGeom>
          <a:noFill/>
        </p:spPr>
      </p:pic>
      <p:pic>
        <p:nvPicPr>
          <p:cNvPr id="1028" name="Picture 4" descr="C:\Users\Ivan\Downloads\casa-di-augusto-con-tour-del-colosseo-jpg_header-4116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81400"/>
            <a:ext cx="523875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762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APOLONOV HRAM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AVGUSTOVA KU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ĆA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438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PORTIK DANAIDA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62200" y="2743200"/>
            <a:ext cx="1371600" cy="1143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3581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BIBLIOTEKA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648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AVGUSTOVA KUĆA, DO 3.G.N.E.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-AVGUSTOVA KUĆA DEFINISANO I PROGRAMSKI OBJEDINJUJE </a:t>
            </a:r>
            <a:r>
              <a:rPr lang="sr-Latn-RS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PRIVATNI PROSTOR, SAKRALNI PROSTOR, PROSTOR DRŽAVNOG PROTOKOLA I PROSTOR MUDROSTI. </a:t>
            </a:r>
          </a:p>
          <a:p>
            <a:endParaRPr lang="sr-Latn-RS" sz="24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-AVGUSTOVA KUĆA BIVA PODIGNUTA </a:t>
            </a:r>
            <a:r>
              <a:rPr lang="sr-Latn-RS" sz="2000" b="1" u="sng" dirty="0" smtClean="0">
                <a:solidFill>
                  <a:srgbClr val="C00000"/>
                </a:solidFill>
                <a:latin typeface="Bookman Old Style" pitchFamily="18" charset="0"/>
              </a:rPr>
              <a:t>UNUTAR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 SREDIŠNJEG SVETOG PROSTORA GRADA KAO NJEGOV PRIVATNI OBJEKAT, ČIME INSTITUCIJA = PROSTOR VLADARA BIVA INKORPORIRAN U PROSTOR SVETOSTI</a:t>
            </a:r>
          </a:p>
          <a:p>
            <a:endParaRPr lang="sr-Latn-RS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-SVOJOM SRAZMERNOM SVEDENOŠĆU U ODNOSU NA VILE KOJE SU POSTOJALE VEĆ U VREME REPUBLIKE, AVGUST SVOJU SUPREMATIJU ISKAZUJE UPRAVO</a:t>
            </a:r>
            <a:r>
              <a:rPr lang="sr-Latn-RS" sz="2000" b="1" u="sng" dirty="0" smtClean="0">
                <a:solidFill>
                  <a:srgbClr val="C00000"/>
                </a:solidFill>
                <a:latin typeface="Bookman Old Style" pitchFamily="18" charset="0"/>
              </a:rPr>
              <a:t> SKROMNOŠĆU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, ČIME PROMOVIŠE OVU VRLINU I NAGLAŠAVA DA JE ON IPAK SAMO </a:t>
            </a:r>
            <a:r>
              <a:rPr lang="sr-Latn-R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PRIMUS INTER PARES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. TOPOGRAFSKIM ODNOSOM SA “ROMULOVOM KUĆOM”  U BLIZINI, S DRUGE STRANE UKAZUJE NA SVOJU PERSONU KAO NASTAVLJAČA TRENUTKA SAMOG UTEMELJENJA RIMA. TAKO ON POSTAJE </a:t>
            </a:r>
            <a:r>
              <a:rPr lang="en-US" sz="2000" b="1" dirty="0" smtClean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sr-Latn-RS" sz="2000" b="1" dirty="0" smtClean="0">
                <a:solidFill>
                  <a:srgbClr val="C00000"/>
                </a:solidFill>
                <a:latin typeface="Bookman Old Style" pitchFamily="18" charset="0"/>
              </a:rPr>
              <a:t>OVI ROMUL.</a:t>
            </a:r>
            <a:endParaRPr lang="en-US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atine_Hill.House_of_Romu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6796475360_d3d73f00ca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4" name="Picture 3" descr="800px-Villanovan_-_Urn_in_the_Shape_of_a_Hut_and_a_Door_-_Walters_482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6783" y="2602230"/>
            <a:ext cx="4167217" cy="4255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“</a:t>
            </a:r>
            <a:r>
              <a:rPr lang="sr-Latn-RS" sz="2400" b="1" smtClean="0">
                <a:solidFill>
                  <a:srgbClr val="C00000"/>
                </a:solidFill>
                <a:latin typeface="Bookman Old Style" pitchFamily="18" charset="0"/>
              </a:rPr>
              <a:t>ROMULOVA </a:t>
            </a:r>
            <a:r>
              <a:rPr lang="sr-Latn-RS" sz="2400" b="1" smtClean="0">
                <a:solidFill>
                  <a:srgbClr val="C00000"/>
                </a:solidFill>
                <a:latin typeface="Bookman Old Style" pitchFamily="18" charset="0"/>
              </a:rPr>
              <a:t>KUĆA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” U BLIZINI AVGUSTOVE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\Videos\Desktop\RIM CASOVI\3 HADRIJAN\DOMUS AUREA\59834f40ecb6d3ed37fb2230f2ced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FFFF00"/>
                </a:solidFill>
                <a:latin typeface="Bookman Old Style" pitchFamily="18" charset="0"/>
              </a:rPr>
              <a:t>NERON, ZLATNA KUĆA (</a:t>
            </a:r>
            <a:r>
              <a:rPr lang="sr-Latn-RS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DOMUS AUREA), </a:t>
            </a:r>
            <a:r>
              <a:rPr lang="sr-Latn-RS" sz="2400" b="1" dirty="0" smtClean="0">
                <a:solidFill>
                  <a:srgbClr val="FFFF00"/>
                </a:solidFill>
                <a:latin typeface="Bookman Old Style" pitchFamily="18" charset="0"/>
              </a:rPr>
              <a:t>POSLE 64.G.N.E.</a:t>
            </a:r>
            <a:endParaRPr lang="en-US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van\Videos\Desktop\RIM CASOVI\3 HADRIJAN\DOMUS AUREA\Plan-of-the-Domus-Aurea-with-the-baths-of-Titus-and-Trajan-From-Lanciani-1897fig1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267200" cy="3977484"/>
          </a:xfrm>
          <a:prstGeom prst="rect">
            <a:avLst/>
          </a:prstGeom>
          <a:noFill/>
        </p:spPr>
      </p:pic>
      <p:pic>
        <p:nvPicPr>
          <p:cNvPr id="3076" name="Picture 4" descr="C:\Users\Ivan\Videos\Desktop\RIM CASOVI\3 HADRIJAN\DOMUS AUREA\DOMUS_AUREA_PAO_2975-54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4526280" cy="2514600"/>
          </a:xfrm>
          <a:prstGeom prst="rect">
            <a:avLst/>
          </a:prstGeom>
          <a:noFill/>
        </p:spPr>
      </p:pic>
      <p:pic>
        <p:nvPicPr>
          <p:cNvPr id="3077" name="Picture 5" descr="C:\Users\Ivan\Videos\Desktop\RIM CASOVI\3 HADRIJAN\DOMUS AUREA\7d718fc667957f01721488a65f68ca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4495800" cy="3156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ZLATNA KUĆA, OSNOVA I OČUVANI DELOVI 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van\Videos\Desktop\RIM CASOVI\3 HADRIJAN\DOMUS AUREA\94c73087aa95f7558de9ba62e2aac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9303"/>
            <a:ext cx="7772400" cy="6579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n\Videos\Desktop\RIM CASOVI\3 HADRIJAN\TIVOLI\25ac4f3298254a6923fb1663b70a39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52564" cy="5782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RIM, TIVOLI, HADRIJANOVA VILA, OKO 128.G.N.E.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228</Words>
  <Application>Microsoft Office PowerPoint</Application>
  <PresentationFormat>On-screen Show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Stambena arhitektura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</dc:creator>
  <cp:lastModifiedBy>User</cp:lastModifiedBy>
  <cp:revision>24</cp:revision>
  <dcterms:created xsi:type="dcterms:W3CDTF">2020-02-14T13:27:04Z</dcterms:created>
  <dcterms:modified xsi:type="dcterms:W3CDTF">2020-04-10T06:55:51Z</dcterms:modified>
</cp:coreProperties>
</file>