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7" r:id="rId4"/>
    <p:sldId id="280" r:id="rId5"/>
    <p:sldId id="278" r:id="rId6"/>
    <p:sldId id="257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2" r:id="rId19"/>
    <p:sldId id="273" r:id="rId20"/>
    <p:sldId id="279" r:id="rId21"/>
    <p:sldId id="274" r:id="rId22"/>
    <p:sldId id="275" r:id="rId23"/>
    <p:sldId id="27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7EEB-A24B-4B16-900C-A02D952BF39F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669AA-6BEB-41F8-B955-0A4E7F798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7EEB-A24B-4B16-900C-A02D952BF39F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669AA-6BEB-41F8-B955-0A4E7F798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7EEB-A24B-4B16-900C-A02D952BF39F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669AA-6BEB-41F8-B955-0A4E7F798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7EEB-A24B-4B16-900C-A02D952BF39F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669AA-6BEB-41F8-B955-0A4E7F798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7EEB-A24B-4B16-900C-A02D952BF39F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669AA-6BEB-41F8-B955-0A4E7F798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7EEB-A24B-4B16-900C-A02D952BF39F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669AA-6BEB-41F8-B955-0A4E7F798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7EEB-A24B-4B16-900C-A02D952BF39F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669AA-6BEB-41F8-B955-0A4E7F798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7EEB-A24B-4B16-900C-A02D952BF39F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669AA-6BEB-41F8-B955-0A4E7F798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7EEB-A24B-4B16-900C-A02D952BF39F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669AA-6BEB-41F8-B955-0A4E7F798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7EEB-A24B-4B16-900C-A02D952BF39F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669AA-6BEB-41F8-B955-0A4E7F798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7EEB-A24B-4B16-900C-A02D952BF39F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669AA-6BEB-41F8-B955-0A4E7F798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17EEB-A24B-4B16-900C-A02D952BF39F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669AA-6BEB-41F8-B955-0A4E7F798A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van\Videos\Desktop\RIM CASOVI\3 HADRIJAN\TIVOLI\800px-Hadrian_villa_rui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03427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800600" y="2514600"/>
            <a:ext cx="434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Bookman Old Style" pitchFamily="18" charset="0"/>
              </a:rPr>
              <a:t>ARHITEKTURA</a:t>
            </a:r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 PRIVATNOG-STAMBENOG PROSTORA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Ivan\Videos\Desktop\RIM CASOVI\3 HADRIJAN\TIVOLI\hadrian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6147" name="Picture 3" descr="C:\Users\Ivan\Videos\Desktop\RIM CASOVI\3 HADRIJAN\TIVOLI\b842aa6a501c5bffd7163c5656d2cf5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0"/>
            <a:ext cx="3733800" cy="24759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Ivan\Videos\Desktop\RIM CASOVI\3 HADRIJAN\TIVOLI\1280px-Canopus_vanaf_serapi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533400"/>
            <a:ext cx="8792960" cy="617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illa_of_the_Mysteries_in_Pompei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152400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POMPEJI, </a:t>
            </a:r>
            <a:r>
              <a:rPr lang="sr-Latn-RS" sz="2400" b="1" i="1" dirty="0" smtClean="0">
                <a:solidFill>
                  <a:srgbClr val="C00000"/>
                </a:solidFill>
                <a:latin typeface="Bookman Old Style" pitchFamily="18" charset="0"/>
              </a:rPr>
              <a:t>VILA MISTERIJA</a:t>
            </a:r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, 1.V.S.E.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011 roman_house_in_pompe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1981200"/>
            <a:ext cx="9144000" cy="4876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533400"/>
            <a:ext cx="75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RIMSKA VILA, prostorne jedinice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Ivan\Videos\Desktop\RIM CASOVI\5 DOMUS INSULA VILA\1280px-The_peristyle_of_the_House_of_Menander_(Regio_I),_Pompeii_(1516269334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990600"/>
            <a:ext cx="8839200" cy="5664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2400" y="304800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Bookman Old Style" pitchFamily="18" charset="0"/>
              </a:rPr>
              <a:t>P</a:t>
            </a:r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OMPEJI, VILA, PERISTIL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Ivan\Videos\Desktop\RIM CASOVI\5 DOMUS INSULA VILA\atri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609600"/>
            <a:ext cx="8458200" cy="602110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81000" y="1524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ATRIJUM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Ivan\Videos\Desktop\RIM CASOVI\5 DOMUS INSULA VILA\1024px-Triclinium_-_Archäologische_Staatssammlung_Münch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762000"/>
            <a:ext cx="8763000" cy="58864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1524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TRIKLINIJUM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Ivan\Videos\Desktop\RIM CASOVI\5 DOMUS INSULA VILA\1280px-Hypocaust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557" y="720724"/>
            <a:ext cx="8866477" cy="590867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2400" y="152400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EKSEDRA (SA SISTEMOM HIPOKAUSTA) 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_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447800"/>
            <a:ext cx="8686800" cy="5257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" y="2286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i="1" dirty="0" smtClean="0">
                <a:solidFill>
                  <a:srgbClr val="C00000"/>
                </a:solidFill>
                <a:latin typeface="Bookman Old Style" pitchFamily="18" charset="0"/>
              </a:rPr>
              <a:t>VILLA RUSTICA</a:t>
            </a:r>
            <a:endParaRPr lang="en-US" sz="24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24px-Boscoreale_Villa_Rustic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838200"/>
            <a:ext cx="4572000" cy="3634383"/>
          </a:xfrm>
          <a:prstGeom prst="rect">
            <a:avLst/>
          </a:prstGeom>
        </p:spPr>
      </p:pic>
      <p:pic>
        <p:nvPicPr>
          <p:cNvPr id="3" name="Picture 2" descr="Wurmlingen_Badegebäud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304800"/>
            <a:ext cx="3805238" cy="2590800"/>
          </a:xfrm>
          <a:prstGeom prst="rect">
            <a:avLst/>
          </a:prstGeom>
        </p:spPr>
      </p:pic>
      <p:pic>
        <p:nvPicPr>
          <p:cNvPr id="13314" name="Picture 2" descr="C:\Users\Ivan\Videos\Desktop\RIM CASOVI\5 DOMUS INSULA VILA\Roman_Villa_Rustica_Mode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3810000"/>
            <a:ext cx="3820195" cy="28654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600" y="4724400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ITALIJA, BOSKOREALE,</a:t>
            </a:r>
          </a:p>
          <a:p>
            <a:r>
              <a:rPr lang="sr-Latn-RS" sz="2400" b="1" i="1" dirty="0" smtClean="0">
                <a:solidFill>
                  <a:srgbClr val="C00000"/>
                </a:solidFill>
                <a:latin typeface="Bookman Old Style" pitchFamily="18" charset="0"/>
              </a:rPr>
              <a:t>VILLA RUSTICA </a:t>
            </a:r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1.V.S.E.</a:t>
            </a:r>
            <a:endParaRPr lang="en-US" sz="24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0" y="6172200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OKOLINA VALJEVA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4400" y="3048000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GERMANIJA,VIRMLINGEN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-990600" y="0"/>
            <a:ext cx="6324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800" b="1" u="sng" dirty="0" err="1" smtClean="0">
                <a:solidFill>
                  <a:srgbClr val="C00000"/>
                </a:solidFill>
                <a:latin typeface="Bookman Old Style" pitchFamily="18" charset="0"/>
              </a:rPr>
              <a:t>Stambena</a:t>
            </a:r>
            <a:r>
              <a:rPr lang="en-US" altLang="en-US" sz="2800" b="1" u="sng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en-US" altLang="en-US" sz="2800" b="1" u="sng" dirty="0" err="1" smtClean="0">
                <a:solidFill>
                  <a:srgbClr val="C00000"/>
                </a:solidFill>
                <a:latin typeface="Bookman Old Style" pitchFamily="18" charset="0"/>
              </a:rPr>
              <a:t>arhitektura</a:t>
            </a:r>
            <a:endParaRPr lang="en-US" altLang="en-US" sz="2800" b="1" u="sng" dirty="0" smtClean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152400" y="838201"/>
            <a:ext cx="8382000" cy="1600199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buNone/>
            </a:pPr>
            <a:endParaRPr lang="sr-Latn-RS" altLang="en-US" sz="24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eaLnBrk="1" hangingPunct="1">
              <a:buNone/>
            </a:pPr>
            <a:r>
              <a:rPr lang="en-US" altLang="en-US" sz="9600" b="1" dirty="0" smtClean="0">
                <a:solidFill>
                  <a:srgbClr val="C00000"/>
                </a:solidFill>
                <a:latin typeface="Bookman Old Style" pitchFamily="18" charset="0"/>
              </a:rPr>
              <a:t>Vile: </a:t>
            </a:r>
            <a:r>
              <a:rPr lang="en-US" altLang="en-US" sz="9600" b="1" i="1" dirty="0" err="1" smtClean="0">
                <a:solidFill>
                  <a:srgbClr val="C00000"/>
                </a:solidFill>
                <a:latin typeface="Bookman Old Style" pitchFamily="18" charset="0"/>
              </a:rPr>
              <a:t>urbana</a:t>
            </a:r>
            <a:r>
              <a:rPr lang="en-US" altLang="en-US" sz="9600" b="1" dirty="0" smtClean="0">
                <a:solidFill>
                  <a:srgbClr val="C00000"/>
                </a:solidFill>
                <a:latin typeface="Bookman Old Style" pitchFamily="18" charset="0"/>
              </a:rPr>
              <a:t>, </a:t>
            </a:r>
            <a:r>
              <a:rPr lang="en-US" altLang="en-US" sz="9600" b="1" i="1" dirty="0" err="1" smtClean="0">
                <a:solidFill>
                  <a:srgbClr val="C00000"/>
                </a:solidFill>
                <a:latin typeface="Bookman Old Style" pitchFamily="18" charset="0"/>
              </a:rPr>
              <a:t>suburbana</a:t>
            </a:r>
            <a:r>
              <a:rPr lang="en-US" altLang="en-US" sz="9600" b="1" dirty="0" smtClean="0">
                <a:solidFill>
                  <a:srgbClr val="C00000"/>
                </a:solidFill>
                <a:latin typeface="Bookman Old Style" pitchFamily="18" charset="0"/>
              </a:rPr>
              <a:t>, </a:t>
            </a:r>
            <a:r>
              <a:rPr lang="en-US" altLang="en-US" sz="9600" b="1" i="1" dirty="0" err="1" smtClean="0">
                <a:solidFill>
                  <a:srgbClr val="C00000"/>
                </a:solidFill>
                <a:latin typeface="Bookman Old Style" pitchFamily="18" charset="0"/>
              </a:rPr>
              <a:t>rustica</a:t>
            </a:r>
            <a:endParaRPr lang="sr-Latn-RS" altLang="en-US" sz="9600" b="1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eaLnBrk="1" hangingPunct="1">
              <a:buNone/>
            </a:pPr>
            <a:endParaRPr lang="en-US" altLang="en-US" sz="9600" b="1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eaLnBrk="1" hangingPunct="1">
              <a:buNone/>
            </a:pPr>
            <a:r>
              <a:rPr lang="en-US" altLang="en-US" sz="9600" b="1" i="1" dirty="0" err="1" smtClean="0">
                <a:solidFill>
                  <a:srgbClr val="C00000"/>
                </a:solidFill>
                <a:latin typeface="Bookman Old Style" pitchFamily="18" charset="0"/>
              </a:rPr>
              <a:t>Domus</a:t>
            </a:r>
            <a:endParaRPr lang="sr-Latn-RS" altLang="en-US" sz="9600" b="1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eaLnBrk="1" hangingPunct="1">
              <a:buNone/>
            </a:pPr>
            <a:endParaRPr lang="en-US" altLang="en-US" sz="9600" b="1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eaLnBrk="1" hangingPunct="1">
              <a:buNone/>
            </a:pPr>
            <a:r>
              <a:rPr lang="en-US" altLang="en-US" sz="9600" b="1" i="1" dirty="0" err="1" smtClean="0">
                <a:solidFill>
                  <a:srgbClr val="C00000"/>
                </a:solidFill>
                <a:latin typeface="Bookman Old Style" pitchFamily="18" charset="0"/>
              </a:rPr>
              <a:t>Insulae</a:t>
            </a:r>
            <a:endParaRPr lang="en-US" altLang="en-US" sz="9600" b="1" i="1" dirty="0" smtClean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2" name="Picture 2" descr="C:\Users\Ivan\Downloads\1539a9c1a156eae7455761d1cfdbe70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000" y="1600200"/>
            <a:ext cx="6705600" cy="502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van\Videos\Desktop\Untit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362200"/>
            <a:ext cx="2998998" cy="4343400"/>
          </a:xfrm>
          <a:prstGeom prst="rect">
            <a:avLst/>
          </a:prstGeom>
          <a:noFill/>
        </p:spPr>
      </p:pic>
      <p:pic>
        <p:nvPicPr>
          <p:cNvPr id="3" name="Picture 2" descr="C:\Users\Ivan\Videos\Desktop\RIM CASOVI\5 DOMUS INSULA VILA\Roman-hous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2362200"/>
            <a:ext cx="5800875" cy="4343400"/>
          </a:xfrm>
          <a:prstGeom prst="rect">
            <a:avLst/>
          </a:prstGeom>
          <a:noFill/>
        </p:spPr>
      </p:pic>
      <p:pic>
        <p:nvPicPr>
          <p:cNvPr id="1027" name="Picture 3" descr="C:\Users\Ivan\Downloads\3D_Animations_Layout_Roman_Domus_House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152400"/>
            <a:ext cx="3810000" cy="206948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4800" y="2286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DOMUS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xample-insulae-Rom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533400"/>
            <a:ext cx="7901354" cy="61630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0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INSULA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30px-Außenansicht_der_Aracoeli_Insu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4572000" cy="3048000"/>
          </a:xfrm>
          <a:prstGeom prst="rect">
            <a:avLst/>
          </a:prstGeom>
        </p:spPr>
      </p:pic>
      <p:pic>
        <p:nvPicPr>
          <p:cNvPr id="3" name="Picture 2" descr="1024px-OstianInsul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3352800"/>
            <a:ext cx="4572000" cy="3276600"/>
          </a:xfrm>
          <a:prstGeom prst="rect">
            <a:avLst/>
          </a:prstGeom>
        </p:spPr>
      </p:pic>
      <p:pic>
        <p:nvPicPr>
          <p:cNvPr id="4" name="Content Placeholder 3" descr="017 insulae ostia rekonst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876800" y="1905000"/>
            <a:ext cx="4135244" cy="259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76800" y="4724400"/>
            <a:ext cx="41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Bookman Old Style" pitchFamily="18" charset="0"/>
              </a:rPr>
              <a:t>R</a:t>
            </a:r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IM-OSTIJA, rekonstrukcija izgleda insula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40px-La_maison_de_Diane_(Ostia_Antica)_(590077725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33800" y="228600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RIM-OSTIJA, ribarski kvart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van\Downloads\Untit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74689" cy="4191000"/>
          </a:xfrm>
          <a:prstGeom prst="rect">
            <a:avLst/>
          </a:prstGeom>
          <a:noFill/>
        </p:spPr>
      </p:pic>
      <p:pic>
        <p:nvPicPr>
          <p:cNvPr id="1027" name="Picture 3" descr="C:\Users\Ivan\Downloads\5049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28600"/>
            <a:ext cx="4381500" cy="3289300"/>
          </a:xfrm>
          <a:prstGeom prst="rect">
            <a:avLst/>
          </a:prstGeom>
          <a:noFill/>
        </p:spPr>
      </p:pic>
      <p:pic>
        <p:nvPicPr>
          <p:cNvPr id="1028" name="Picture 4" descr="C:\Users\Ivan\Downloads\casa-di-augusto-con-tour-del-colosseo-jpg_header-41164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3581400"/>
            <a:ext cx="5238750" cy="314325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447800" y="762000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APOLONOV HRAM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228600"/>
            <a:ext cx="121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AVGUSTOVA KU</a:t>
            </a: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ĆA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2438400"/>
            <a:ext cx="281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PORTIK DANAIDA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362200" y="2743200"/>
            <a:ext cx="1371600" cy="11430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52400" y="3581400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BIBLIOTEKA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600" y="4648200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AVGUSTOVA KUĆA, DO 3.G.N.E.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85344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-AVGUSTOVA KUĆA DEFINISANO I PROGRAMSKI OBJEDINJUJE </a:t>
            </a:r>
            <a:r>
              <a:rPr lang="sr-Latn-RS" sz="2400" b="1" u="sng" dirty="0" smtClean="0">
                <a:solidFill>
                  <a:srgbClr val="C00000"/>
                </a:solidFill>
                <a:latin typeface="Bookman Old Style" pitchFamily="18" charset="0"/>
              </a:rPr>
              <a:t>PRIVATNI PROSTOR, SAKRALNI PROSTOR, PROSTOR DRŽAVNOG PROTOKOLA I PROSTOR MUDROSTI. </a:t>
            </a:r>
          </a:p>
          <a:p>
            <a:endParaRPr lang="sr-Latn-RS" sz="2400" b="1" u="sng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-AVGUSTOVA KUĆA BIVA PODIGNUTA </a:t>
            </a:r>
            <a:r>
              <a:rPr lang="sr-Latn-RS" sz="2000" b="1" u="sng" dirty="0" smtClean="0">
                <a:solidFill>
                  <a:srgbClr val="C00000"/>
                </a:solidFill>
                <a:latin typeface="Bookman Old Style" pitchFamily="18" charset="0"/>
              </a:rPr>
              <a:t>UNUTAR</a:t>
            </a: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 SREDIŠNJEG SVETOG PROSTORA GRADA KAO NJEGOV PRIVATNI OBJEKAT, ČIME INSTITUCIJA = PROSTOR VLADARA BIVA INKORPORIRAN U PROSTOR SVETOSTI</a:t>
            </a:r>
          </a:p>
          <a:p>
            <a:endParaRPr lang="sr-Latn-RS" sz="20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-SVOJOM SRAZMERNOM SVEDENOŠĆU U ODNOSU NA VILE KOJE SU POSTOJALE VEĆ U VREME REPUBLIKE, AVGUST SVOJU SUPREMATIJU ISKAZUJE UPRAVO</a:t>
            </a:r>
            <a:r>
              <a:rPr lang="sr-Latn-RS" sz="2000" b="1" u="sng" dirty="0" smtClean="0">
                <a:solidFill>
                  <a:srgbClr val="C00000"/>
                </a:solidFill>
                <a:latin typeface="Bookman Old Style" pitchFamily="18" charset="0"/>
              </a:rPr>
              <a:t> SKROMNOŠĆU</a:t>
            </a: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, ČIME PROMOVIŠE OVU VRLINU I NAGLAŠAVA DA JE ON IPAK SAMO </a:t>
            </a:r>
            <a:r>
              <a:rPr lang="sr-Latn-RS" sz="2000" b="1" i="1" dirty="0" smtClean="0">
                <a:solidFill>
                  <a:srgbClr val="C00000"/>
                </a:solidFill>
                <a:latin typeface="Bookman Old Style" pitchFamily="18" charset="0"/>
              </a:rPr>
              <a:t>PRIMUS INTER PARES</a:t>
            </a: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. TOPOGRAFSKIM ODNOSOM SA “ROMULOVOM KUĆOM”  U BLIZINI, S DRUGE STRANE UKAZUJE NA SVOJU PERSONU KAO NASTAVLJAČA TRENUTKA SAMOG UTEMELJENJA RIMA. TAKO ON POSTAJE </a:t>
            </a:r>
            <a:r>
              <a:rPr 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N</a:t>
            </a:r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OVI ROMUL.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latine_Hill.House_of_Romul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6796475360_d3d73f00ca_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267200" cy="3200400"/>
          </a:xfrm>
          <a:prstGeom prst="rect">
            <a:avLst/>
          </a:prstGeom>
        </p:spPr>
      </p:pic>
      <p:pic>
        <p:nvPicPr>
          <p:cNvPr id="4" name="Picture 3" descr="800px-Villanovan_-_Urn_in_the_Shape_of_a_Hut_and_a_Door_-_Walters_4823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76783" y="2602230"/>
            <a:ext cx="4167217" cy="42557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791200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“</a:t>
            </a:r>
            <a:r>
              <a:rPr lang="sr-Latn-RS" sz="2400" b="1" smtClean="0">
                <a:solidFill>
                  <a:srgbClr val="C00000"/>
                </a:solidFill>
                <a:latin typeface="Bookman Old Style" pitchFamily="18" charset="0"/>
              </a:rPr>
              <a:t>ROMULOVA </a:t>
            </a:r>
            <a:r>
              <a:rPr lang="sr-Latn-RS" sz="2400" b="1" smtClean="0">
                <a:solidFill>
                  <a:srgbClr val="C00000"/>
                </a:solidFill>
                <a:latin typeface="Bookman Old Style" pitchFamily="18" charset="0"/>
              </a:rPr>
              <a:t>KUĆA</a:t>
            </a:r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” U BLIZINI AVGUSTOVE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van\Videos\Desktop\RIM CASOVI\3 HADRIJAN\DOMUS AUREA\59834f40ecb6d3ed37fb2230f2ced7d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22860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b="1" dirty="0" smtClean="0">
                <a:solidFill>
                  <a:srgbClr val="FFFF00"/>
                </a:solidFill>
                <a:latin typeface="Bookman Old Style" pitchFamily="18" charset="0"/>
              </a:rPr>
              <a:t>NERON, ZLATNA KUĆA (</a:t>
            </a:r>
            <a:r>
              <a:rPr lang="sr-Latn-RS" sz="2400" b="1" i="1" dirty="0" smtClean="0">
                <a:solidFill>
                  <a:srgbClr val="FFFF00"/>
                </a:solidFill>
                <a:latin typeface="Bookman Old Style" pitchFamily="18" charset="0"/>
              </a:rPr>
              <a:t>DOMUS AUREA), </a:t>
            </a:r>
            <a:r>
              <a:rPr lang="sr-Latn-RS" sz="2400" b="1" dirty="0" smtClean="0">
                <a:solidFill>
                  <a:srgbClr val="FFFF00"/>
                </a:solidFill>
                <a:latin typeface="Bookman Old Style" pitchFamily="18" charset="0"/>
              </a:rPr>
              <a:t>POSLE 64.G.N.E.</a:t>
            </a:r>
            <a:endParaRPr lang="en-US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Ivan\Videos\Desktop\RIM CASOVI\3 HADRIJAN\DOMUS AUREA\Plan-of-the-Domus-Aurea-with-the-baths-of-Titus-and-Trajan-From-Lanciani-1897fig13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0"/>
            <a:ext cx="4267200" cy="3977484"/>
          </a:xfrm>
          <a:prstGeom prst="rect">
            <a:avLst/>
          </a:prstGeom>
          <a:noFill/>
        </p:spPr>
      </p:pic>
      <p:pic>
        <p:nvPicPr>
          <p:cNvPr id="3076" name="Picture 4" descr="C:\Users\Ivan\Videos\Desktop\RIM CASOVI\3 HADRIJAN\DOMUS AUREA\DOMUS_AUREA_PAO_2975-540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609600"/>
            <a:ext cx="4526280" cy="2514600"/>
          </a:xfrm>
          <a:prstGeom prst="rect">
            <a:avLst/>
          </a:prstGeom>
          <a:noFill/>
        </p:spPr>
      </p:pic>
      <p:pic>
        <p:nvPicPr>
          <p:cNvPr id="3077" name="Picture 5" descr="C:\Users\Ivan\Videos\Desktop\RIM CASOVI\3 HADRIJAN\DOMUS AUREA\7d718fc667957f01721488a65f68ca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3352800"/>
            <a:ext cx="4495800" cy="315642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28600" y="304800"/>
            <a:ext cx="426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ZLATNA KUĆA, OSNOVA I OČUVANI DELOVI 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van\Videos\Desktop\RIM CASOVI\3 HADRIJAN\DOMUS AUREA\94c73087aa95f7558de9ba62e2aac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39303"/>
            <a:ext cx="7772400" cy="65793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Ivan\Videos\Desktop\RIM CASOVI\3 HADRIJAN\TIVOLI\25ac4f3298254a6923fb1663b70a39b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914400"/>
            <a:ext cx="8852564" cy="57827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2400" y="228600"/>
            <a:ext cx="883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RIM, TIVOLI, HADRIJANOVA VILA, OKO 128.G.N.E.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228</Words>
  <Application>Microsoft Office PowerPoint</Application>
  <PresentationFormat>On-screen Show (4:3)</PresentationFormat>
  <Paragraphs>37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Stambena arhitektura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Ivan</dc:creator>
  <cp:lastModifiedBy>User</cp:lastModifiedBy>
  <cp:revision>24</cp:revision>
  <dcterms:created xsi:type="dcterms:W3CDTF">2020-02-14T13:27:04Z</dcterms:created>
  <dcterms:modified xsi:type="dcterms:W3CDTF">2020-04-10T06:55:51Z</dcterms:modified>
</cp:coreProperties>
</file>