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media/image4.png" ContentType="image/png"/>
  <Override PartName="/ppt/media/image3.png" ContentType="image/png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r-R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R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Кликните да уредите облик насловног текста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Кликните да уредите облик оквирног текста</a:t>
            </a:r>
            <a:endParaRPr b="0" lang="sr-R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800" spc="-1" strike="noStrike">
                <a:latin typeface="Arial"/>
              </a:rPr>
              <a:t>Други ниво оквира</a:t>
            </a:r>
            <a:endParaRPr b="0" lang="sr-R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400" spc="-1" strike="noStrike">
                <a:latin typeface="Arial"/>
              </a:rPr>
              <a:t>Трећи ниво оквира</a:t>
            </a:r>
            <a:endParaRPr b="0" lang="sr-R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000" spc="-1" strike="noStrike">
                <a:latin typeface="Arial"/>
              </a:rPr>
              <a:t>Четврти ниво оквира</a:t>
            </a:r>
            <a:endParaRPr b="0" lang="sr-R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Пети ниво оквира</a:t>
            </a:r>
            <a:endParaRPr b="0" lang="sr-R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Шести ниво оквира</a:t>
            </a:r>
            <a:endParaRPr b="0" lang="sr-R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Седми ниво оквира</a:t>
            </a:r>
            <a:endParaRPr b="0" lang="sr-R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r-RS" sz="1400" spc="-1" strike="noStrike">
                <a:latin typeface="Arial"/>
              </a:rPr>
              <a:t>&lt;датум/време&gt;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sr-RS" sz="1400" spc="-1" strike="noStrike">
                <a:latin typeface="Arial"/>
              </a:rPr>
              <a:t>&lt;подножје&gt;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412B3737-D2FD-46EC-96F7-B2CBA7F3BE3A}" type="slidenum">
              <a:rPr b="0" lang="sr-RS" sz="1400" spc="-1" strike="noStrike">
                <a:latin typeface="Arial"/>
              </a:rPr>
              <a:t>&lt;број&gt;</a:t>
            </a:fld>
            <a:endParaRPr b="0" lang="sr-R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Кликните да уредите облик насловног текста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Кликните да уредите облик оквирног текста</a:t>
            </a:r>
            <a:endParaRPr b="0" lang="sr-R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800" spc="-1" strike="noStrike">
                <a:latin typeface="Arial"/>
              </a:rPr>
              <a:t>Други ниво оквира</a:t>
            </a:r>
            <a:endParaRPr b="0" lang="sr-R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400" spc="-1" strike="noStrike">
                <a:latin typeface="Arial"/>
              </a:rPr>
              <a:t>Трећи ниво оквира</a:t>
            </a:r>
            <a:endParaRPr b="0" lang="sr-R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000" spc="-1" strike="noStrike">
                <a:latin typeface="Arial"/>
              </a:rPr>
              <a:t>Четврти ниво оквира</a:t>
            </a:r>
            <a:endParaRPr b="0" lang="sr-R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Пети ниво оквира</a:t>
            </a:r>
            <a:endParaRPr b="0" lang="sr-R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Шести ниво оквира</a:t>
            </a:r>
            <a:endParaRPr b="0" lang="sr-R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Седми ниво оквира</a:t>
            </a:r>
            <a:endParaRPr b="0" lang="sr-RS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r-RS" sz="1400" spc="-1" strike="noStrike">
                <a:latin typeface="Arial"/>
              </a:rPr>
              <a:t>&lt;датум/време&gt;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sr-RS" sz="1400" spc="-1" strike="noStrike">
                <a:latin typeface="Arial"/>
              </a:rPr>
              <a:t>&lt;подножје&gt;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16781BF4-1F13-4F5D-9D07-8A5A10C8D8DE}" type="slidenum">
              <a:rPr b="0" lang="sr-RS" sz="1400" spc="-1" strike="noStrike">
                <a:latin typeface="Arial"/>
              </a:rPr>
              <a:t>&lt;број&gt;</a:t>
            </a:fld>
            <a:endParaRPr b="0" lang="sr-R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Кликните да уредите облик насловног текста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Кликните да уредите облик оквирног текста</a:t>
            </a:r>
            <a:endParaRPr b="0" lang="sr-R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800" spc="-1" strike="noStrike">
                <a:latin typeface="Arial"/>
              </a:rPr>
              <a:t>Други ниво оквира</a:t>
            </a:r>
            <a:endParaRPr b="0" lang="sr-R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400" spc="-1" strike="noStrike">
                <a:latin typeface="Arial"/>
              </a:rPr>
              <a:t>Трећи ниво оквира</a:t>
            </a:r>
            <a:endParaRPr b="0" lang="sr-R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000" spc="-1" strike="noStrike">
                <a:latin typeface="Arial"/>
              </a:rPr>
              <a:t>Четврти ниво оквира</a:t>
            </a:r>
            <a:endParaRPr b="0" lang="sr-R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Пети ниво оквира</a:t>
            </a:r>
            <a:endParaRPr b="0" lang="sr-R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Шести ниво оквира</a:t>
            </a:r>
            <a:endParaRPr b="0" lang="sr-R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Седми ниво оквира</a:t>
            </a:r>
            <a:endParaRPr b="0" lang="sr-RS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r-RS" sz="1400" spc="-1" strike="noStrike">
                <a:latin typeface="Arial"/>
              </a:rPr>
              <a:t>&lt;датум/време&gt;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sr-RS" sz="1400" spc="-1" strike="noStrike">
                <a:latin typeface="Arial"/>
              </a:rPr>
              <a:t>&lt;подножје&gt;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75FA7F60-28E3-4C10-B283-BCCB87D3B5AC}" type="slidenum">
              <a:rPr b="0" lang="sr-RS" sz="1400" spc="-1" strike="noStrike">
                <a:latin typeface="Arial"/>
              </a:rPr>
              <a:t>&lt;број&gt;</a:t>
            </a:fld>
            <a:endParaRPr b="0" lang="sr-R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Кликните да уредите облик насловног текста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Кликните да уредите облик оквирног текста</a:t>
            </a:r>
            <a:endParaRPr b="0" lang="sr-R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800" spc="-1" strike="noStrike">
                <a:latin typeface="Arial"/>
              </a:rPr>
              <a:t>Други ниво оквира</a:t>
            </a:r>
            <a:endParaRPr b="0" lang="sr-R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400" spc="-1" strike="noStrike">
                <a:latin typeface="Arial"/>
              </a:rPr>
              <a:t>Трећи ниво оквира</a:t>
            </a:r>
            <a:endParaRPr b="0" lang="sr-R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RS" sz="2000" spc="-1" strike="noStrike">
                <a:latin typeface="Arial"/>
              </a:rPr>
              <a:t>Четврти ниво оквира</a:t>
            </a:r>
            <a:endParaRPr b="0" lang="sr-R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Пети ниво оквира</a:t>
            </a:r>
            <a:endParaRPr b="0" lang="sr-R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Шести ниво оквира</a:t>
            </a:r>
            <a:endParaRPr b="0" lang="sr-R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2000" spc="-1" strike="noStrike">
                <a:latin typeface="Arial"/>
              </a:rPr>
              <a:t>Седми ниво оквира</a:t>
            </a:r>
            <a:endParaRPr b="0" lang="sr-RS" sz="20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r-RS" sz="1400" spc="-1" strike="noStrike">
                <a:latin typeface="Arial"/>
              </a:rPr>
              <a:t>&lt;датум/време&gt;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sr-RS" sz="1400" spc="-1" strike="noStrike">
                <a:latin typeface="Arial"/>
              </a:rPr>
              <a:t>&lt;подножје&gt;</a:t>
            </a:r>
            <a:endParaRPr b="0" lang="sr-RS" sz="1400" spc="-1" strike="noStrike"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D02F5673-FC4E-4CE6-A37A-F33162927C35}" type="slidenum">
              <a:rPr b="0" lang="sr-RS" sz="1400" spc="-1" strike="noStrike">
                <a:latin typeface="Arial"/>
              </a:rPr>
              <a:t>&lt;број&gt;</a:t>
            </a:fld>
            <a:endParaRPr b="0" lang="sr-R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Алтернативе психијатрији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i="1" lang="sr-RS" sz="3200" spc="-1" strike="noStrike">
                <a:latin typeface="Arial"/>
              </a:rPr>
              <a:t>Људи који не постоје,</a:t>
            </a:r>
            <a:r>
              <a:rPr b="0" lang="sr-RS" sz="3200" spc="-1" strike="noStrike">
                <a:latin typeface="Arial"/>
              </a:rPr>
              <a:t> Белешке једног психолога</a:t>
            </a:r>
            <a:endParaRPr b="0" lang="sr-RS" sz="3200" spc="-1" strike="noStrike">
              <a:latin typeface="Arial"/>
            </a:endParaRPr>
          </a:p>
          <a:p>
            <a:pPr algn="ctr"/>
            <a:r>
              <a:rPr b="0" lang="sr-RS" sz="3200" spc="-1" strike="noStrike">
                <a:latin typeface="Arial"/>
              </a:rPr>
              <a:t>Весна Васић</a:t>
            </a:r>
            <a:endParaRPr b="0" lang="sr-RS" sz="3200" spc="-1" strike="noStrike">
              <a:latin typeface="Arial"/>
            </a:endParaRPr>
          </a:p>
          <a:p>
            <a:pPr algn="ctr"/>
            <a:endParaRPr b="0" lang="sr-RS" sz="3200" spc="-1" strike="noStrike">
              <a:latin typeface="Arial"/>
            </a:endParaRPr>
          </a:p>
          <a:p>
            <a:pPr algn="ctr"/>
            <a:endParaRPr b="0" lang="sr-RS" sz="3200" spc="-1" strike="noStrike">
              <a:latin typeface="Arial"/>
            </a:endParaRPr>
          </a:p>
          <a:p>
            <a:pPr algn="ctr"/>
            <a:endParaRPr b="0" lang="sr-RS" sz="3200" spc="-1" strike="noStrike">
              <a:latin typeface="Arial"/>
            </a:endParaRPr>
          </a:p>
          <a:p>
            <a:pPr algn="r"/>
            <a:r>
              <a:rPr b="0" lang="sr-RS" sz="3200" spc="-1" strike="noStrike">
                <a:latin typeface="Arial"/>
              </a:rPr>
              <a:t>Орашанин Кристина со16/63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504000" y="176904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16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Како су живели, тако су и боловали. Неки су то радили уз шалу. (Њих је било најмање.) Други су били смерни, тихи, понашали се као кривци. Трећи су били бучни: како то баш њима да се деси, и зашто и они не би могли да живе </a:t>
            </a:r>
            <a:r>
              <a:rPr b="0" i="1" lang="sr-RS" sz="3200" spc="-1" strike="noStrike">
                <a:latin typeface="Arial"/>
              </a:rPr>
              <a:t>као сав остали свет?</a:t>
            </a:r>
            <a:r>
              <a:rPr b="0" lang="sr-RS" sz="3200" spc="-1" strike="noStrike">
                <a:latin typeface="Arial"/>
              </a:rPr>
              <a:t> С мржњом су говорили о људима са којима су живели и радили, сматрајући да су због њих и доспели овамо. (Делом су били у праву.)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Неки су се осећали осрамоћени, неки су завидели здравима, неки су прихватали судбину, а неки се на њу љутили, - али сви су осећали једно: </a:t>
            </a:r>
            <a:r>
              <a:rPr b="0" i="1" lang="sr-RS" sz="3200" spc="-1" strike="noStrike">
                <a:latin typeface="Arial"/>
              </a:rPr>
              <a:t>да нису схваћени.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(И били су у праву.)“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r-RS" sz="3200" spc="-1" strike="noStrike">
              <a:latin typeface="Arial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5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„… </a:t>
            </a:r>
            <a:r>
              <a:rPr b="0" lang="sr-RS" sz="3200" spc="-1" strike="noStrike">
                <a:latin typeface="Arial"/>
              </a:rPr>
              <a:t>свако пожељно понашање болесника се награђује жетоном којим могу да набаве неку ситницу… само, овде су награђивани нечим много апсурднијим: викендом, отпусном листом или смањеном дозом лека. Тако они као награду доживљавају то што више нису с нама (који мислимо да им помажемо), а као казну што не могу од нас да оду, или кад добију одређену дозу лека...“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 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7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Видела сам неколико врста самица. Углавном, то су собичци голог пода – патос, земља, бетон – с танким ћебетом и рупицом на дрвеним вратима кроз коју су они с поља могли да прате понашање узнемирене особе. Самице су коришћене често, и у разне сврхе.“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Уколико се пацијент учини агресивним (постоје многе теорије у стационару шта је заправо агресивност) иде у сепарат – некада се такво понашање несвесно изазивало.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Пацијенти некад остављани на хладном поду, наге и гладне.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Онда ме ставе у сепарат. Ту чекам, чекам, а онда ме викну, отворе рупицу и кроз њу ми пљусну воду. А ја, ако ухватим шта, устима или у шаке…“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Запослени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7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Чарапе (танке, доколенице) које су биле намењене пацијентима, покупили су запослени.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Постојао је болничар који је злоупотребљавао жене, али се против тога ништа није предузимало. Једна од жртава је проговорила тек када је он преминуо. Коментар запослених: „Баш ме чуди да је то себи допустио. Спавао са пацијенткињом! А није био ружан…“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Разликујемо се од својих пацијената само по томе што преспавамо код куће.“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Постоји један посебан страх међу особљем – страх од обичног додира са човеком на лечењу … невидљиву заштиту пружао је бели мантил.“ 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Запослени су највише волели пацијенте којима су могли да припишу следеће речи: миран, послушан, спава (неће ме напасти, могу њиме да владам, болестан је и понаша се у складу с тим).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Запослени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53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Што се тиче особа којима пружамо помоћ, скоро се обрадујемо кад њихова болест личи на опис из књиге, на чувени </a:t>
            </a:r>
            <a:r>
              <a:rPr b="0" i="1" lang="sr-RS" sz="3200" spc="-1" strike="noStrike">
                <a:latin typeface="Arial"/>
              </a:rPr>
              <a:t>идеални случај</a:t>
            </a:r>
            <a:r>
              <a:rPr b="0" lang="sr-RS" sz="3200" spc="-1" strike="noStrike">
                <a:latin typeface="Arial"/>
              </a:rPr>
              <a:t>, - који још нико није видео, али који се митски преписује. То нам олакшава посао…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Уколико наиђемо на неког особеног и тешко докучивог човека, - или смо збуњени и несигурни, или се љутимо зато што нам одузима време, или му прилазимо с хладном радозналошћу да би извршили његову душевну вивисексију. Речју, чинимо све да их </a:t>
            </a:r>
            <a:r>
              <a:rPr b="0" i="1" lang="sr-RS" sz="3200" spc="-1" strike="noStrike">
                <a:latin typeface="Arial"/>
              </a:rPr>
              <a:t>изједначимо</a:t>
            </a:r>
            <a:r>
              <a:rPr b="0" lang="sr-RS" sz="3200" spc="-1" strike="noStrike">
                <a:latin typeface="Arial"/>
              </a:rPr>
              <a:t>, па коначно многи и почну да верују да су управо оно што ми мислимо да су.“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Запослени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2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...особље људе којима је потребна помоћ види болеснијим него што јесу.“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Неки од психијатара који раде с пацијентима не верују заправо да могу да им помогну – „са њима се може радити и са пола мозга“.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Психијатар с одељења: „Данас свако за сваког мисли да је луд!“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Ауторка и њена колегиница пишу писма особама које ће Нову годину дочекати у болници. Друге колеге их исмевају због тога.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Ауторка је посудила новац пацијенту који није имао да купи за основне ствари, док му не дође посета. Прекорена је: „т</a:t>
            </a:r>
            <a:r>
              <a:rPr b="0" i="1" lang="sr-RS" sz="3200" spc="-1" strike="noStrike">
                <a:latin typeface="Arial"/>
              </a:rPr>
              <a:t>о није ментална хигијена и немате прописану дистанцу у односу пацијента!“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Упућиване су критике уколико је неко </a:t>
            </a:r>
            <a:r>
              <a:rPr b="0" i="1" lang="sr-RS" sz="3200" spc="-1" strike="noStrike">
                <a:latin typeface="Arial"/>
              </a:rPr>
              <a:t>превише</a:t>
            </a:r>
            <a:r>
              <a:rPr b="0" lang="sr-RS" sz="3200" spc="-1" strike="noStrike">
                <a:latin typeface="Arial"/>
              </a:rPr>
              <a:t> љубазан с пацијентима (уколико разговарају на </a:t>
            </a:r>
            <a:r>
              <a:rPr b="0" i="1" lang="sr-RS" sz="3200" spc="-1" strike="noStrike">
                <a:latin typeface="Arial"/>
              </a:rPr>
              <a:t>ти</a:t>
            </a:r>
            <a:r>
              <a:rPr b="0" lang="sr-RS" sz="3200" spc="-1" strike="noStrike">
                <a:latin typeface="Arial"/>
              </a:rPr>
              <a:t> нпр.)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Одломци с једног састанка терапијске заједнице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504000" y="1769040"/>
            <a:ext cx="442692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Од кад долазим у ову болницу, све ми је горе…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Нисмо ми на терету друштва, нас плаћа социјално, па зашто да се онда с нама тако поступа?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Људи! Па нас овде држе као у фрижидеру! Рећи ћу истину: радио сам ја и у мртвачници. Само тамо је тако хладно…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Зар је понижење дежурном техничару да нам у четири изјутра стави угаљ у пећ, тако да се не мрзнемо доле, кад сиђемо у шест сати? Сви ћемо се поразбољевати.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Спавамо у истом кревету… нема ћебади… нема јастука… нема папуча...нема сапуна… нас 80 пије воду из једне чаше… хоћемо своју одећу да нам се обуче испод пиџама!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Другови! Целу ноћ је један пацијент викао: Помагајте, поједоше ме Руси! - никог није било да дође. Све смо покушавали, али нисмо знали шта с њим да урадимо.</a:t>
            </a:r>
            <a:endParaRPr b="0" i="1" lang="sr-RS" sz="3200" spc="-1" strike="noStrike">
              <a:latin typeface="Arial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5152680" y="1769040"/>
            <a:ext cx="442692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2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Мени је неко од особља украо џемпер…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Ја знам да ми дају погрешне прашкове. Добро знам шта пијем, а сад су ме побркали с неким. Дају ми пуну шаку лекова друге боје, и неће да ме саслушају кад покушам да им кажем… зло ми је.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Овде, бре, ни коњ не може да издржи.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Организација рада лекара је лоша… Видимо их у пролазу. Свак те ћушка. Чак нас и туку. Пуштајте ме одавде, а Ви после како хоћете.</a:t>
            </a:r>
            <a:endParaRPr b="0" i="1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i="1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504000" y="-5040"/>
            <a:ext cx="9071640" cy="1875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Дијалози између особа којима је потребна психолошка помоћ и психијатара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504000" y="1769040"/>
            <a:ext cx="442692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Када ћу моћи на викенд?</a:t>
            </a:r>
            <a:endParaRPr b="0" i="1" lang="sr-R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-То зависи од твог понашања на одељењу. Ако будеш добар, ићи ћеш. Другови кажу да пушиш у соби...</a:t>
            </a:r>
            <a:endParaRPr b="0" i="1" lang="sr-RS" sz="3200" spc="-1" strike="noStrike">
              <a:latin typeface="Arial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5152680" y="1769040"/>
            <a:ext cx="442692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4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Ја сам овде месец дана. Пустите ме на викенд…</a:t>
            </a:r>
            <a:endParaRPr b="0" i="1" lang="sr-R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-Шта сте навалили? Кога Ви то имате, па да Вас пустим?</a:t>
            </a:r>
            <a:endParaRPr b="0" i="1" lang="sr-R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sr-RS" sz="3200" spc="-1" strike="noStrike">
                <a:latin typeface="Arial"/>
              </a:rPr>
              <a:t>Па шта ако немам никога? Ја ћу се снаћи. Шетаћу улицама! И мислите да ће ми бити лоше? Пустите ме да шетам улицама...</a:t>
            </a:r>
            <a:endParaRPr b="0" i="1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Утисци ауторке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3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Најтеже је доказати мучитељу да и сам зависи од </a:t>
            </a:r>
            <a:r>
              <a:rPr b="0" i="1" lang="sr-RS" sz="3200" spc="-1" strike="noStrike">
                <a:latin typeface="Arial"/>
              </a:rPr>
              <a:t>жртве,</a:t>
            </a:r>
            <a:r>
              <a:rPr b="0" lang="sr-RS" sz="3200" spc="-1" strike="noStrike">
                <a:latin typeface="Arial"/>
              </a:rPr>
              <a:t> тако да њено ослобађање подразумева и</a:t>
            </a:r>
            <a:r>
              <a:rPr b="0" i="1" lang="sr-RS" sz="3200" spc="-1" strike="noStrike">
                <a:latin typeface="Arial"/>
              </a:rPr>
              <a:t> његово</a:t>
            </a:r>
            <a:r>
              <a:rPr b="0" lang="sr-RS" sz="3200" spc="-1" strike="noStrike">
                <a:latin typeface="Arial"/>
              </a:rPr>
              <a:t>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Због чега сам се (све) осећала онако јадно са кваком у џепу белог мантила?“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Када имате 90 особа којима је потребна Ваша помоћ и сваки дан бар десетак њих жели са Вама да разговара, а Ви уз то имате и друге редовне обавезе, одакле да почнете? Какав критеријум да употребите?“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Да ли сте приметили да је теже одбранити се од </a:t>
            </a:r>
            <a:r>
              <a:rPr b="0" i="1" lang="sr-RS" sz="3200" spc="-1" strike="noStrike">
                <a:latin typeface="Arial"/>
              </a:rPr>
              <a:t>заштитника, </a:t>
            </a:r>
            <a:r>
              <a:rPr b="0" lang="sr-RS" sz="3200" spc="-1" strike="noStrike">
                <a:latin typeface="Arial"/>
              </a:rPr>
              <a:t>него од непријатеља?“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Не знам како је у другим позивима. Али, у овом мом, они који знају, а не воле, </a:t>
            </a:r>
            <a:r>
              <a:rPr b="0" i="1" lang="sr-RS" sz="3200" spc="-1" strike="noStrike">
                <a:latin typeface="Arial"/>
              </a:rPr>
              <a:t>мање могу </a:t>
            </a:r>
            <a:r>
              <a:rPr b="0" lang="sr-RS" sz="3200" spc="-1" strike="noStrike">
                <a:latin typeface="Arial"/>
              </a:rPr>
              <a:t>од оних који не умеју (баш најбоље) а воле.“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Знате ли колико је тешко желети некоме да помогнеш, а не можеш?“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Опростите, ако већ </a:t>
            </a:r>
            <a:r>
              <a:rPr b="0" i="1" lang="sr-RS" sz="3200" spc="-1" strike="noStrike">
                <a:latin typeface="Arial"/>
              </a:rPr>
              <a:t>морам</a:t>
            </a:r>
            <a:r>
              <a:rPr b="0" lang="sr-RS" sz="3200" spc="-1" strike="noStrike">
                <a:latin typeface="Arial"/>
              </a:rPr>
              <a:t> да се определим, лакше ми је да се поистоветим са </a:t>
            </a:r>
            <a:r>
              <a:rPr b="0" i="1" lang="sr-RS" sz="3200" spc="-1" strike="noStrike">
                <a:latin typeface="Arial"/>
              </a:rPr>
              <a:t>жртвама</a:t>
            </a:r>
            <a:r>
              <a:rPr b="0" lang="sr-RS" sz="3200" spc="-1" strike="noStrike">
                <a:latin typeface="Arial"/>
              </a:rPr>
              <a:t> него са </a:t>
            </a:r>
            <a:r>
              <a:rPr b="0" i="1" lang="sr-RS" sz="3200" spc="-1" strike="noStrike">
                <a:latin typeface="Arial"/>
              </a:rPr>
              <a:t>мучитељима.</a:t>
            </a:r>
            <a:r>
              <a:rPr b="0" lang="sr-RS" sz="3200" spc="-1" strike="noStrike">
                <a:latin typeface="Arial"/>
              </a:rPr>
              <a:t> (Зашто </a:t>
            </a:r>
            <a:r>
              <a:rPr b="0" i="1" lang="sr-RS" sz="3200" spc="-1" strike="noStrike">
                <a:latin typeface="Arial"/>
              </a:rPr>
              <a:t>мучитељи</a:t>
            </a:r>
            <a:r>
              <a:rPr b="0" lang="sr-RS" sz="3200" spc="-1" strike="noStrike">
                <a:latin typeface="Arial"/>
              </a:rPr>
              <a:t> често изгледају здравији)?“ 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Утисци ауторке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0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Била сам </a:t>
            </a:r>
            <a:r>
              <a:rPr b="0" i="1" lang="sr-RS" sz="3200" spc="-1" strike="noStrike">
                <a:latin typeface="Arial"/>
              </a:rPr>
              <a:t>слаба. </a:t>
            </a:r>
            <a:r>
              <a:rPr b="0" lang="sr-RS" sz="3200" spc="-1" strike="noStrike">
                <a:latin typeface="Arial"/>
              </a:rPr>
              <a:t>Понекад у ноћи у мени се слегало мучно искуство претходних месеци, све судбине и несреће. Када би мање болело претакло би се у неку голему тугу која је наилазила у плими, - а када би ме захватило, отворила бих прозор и пожелела да могу да крикнем: </a:t>
            </a:r>
            <a:r>
              <a:rPr b="0" i="1" lang="sr-RS" sz="3200" spc="-1" strike="noStrike">
                <a:latin typeface="Arial"/>
              </a:rPr>
              <a:t>Дан!...Хоћу да сване дан?!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Била сам </a:t>
            </a:r>
            <a:r>
              <a:rPr b="0" i="1" lang="sr-RS" sz="3200" spc="-1" strike="noStrike">
                <a:latin typeface="Arial"/>
              </a:rPr>
              <a:t>снажна</a:t>
            </a:r>
            <a:r>
              <a:rPr b="0" lang="sr-RS" sz="3200" spc="-1" strike="noStrike">
                <a:latin typeface="Arial"/>
              </a:rPr>
              <a:t>. Јер само изгледа храбро посматрати са стране, </a:t>
            </a:r>
            <a:r>
              <a:rPr b="0" i="1" lang="sr-RS" sz="3200" spc="-1" strike="noStrike">
                <a:latin typeface="Arial"/>
              </a:rPr>
              <a:t>ситне чињенице живота</a:t>
            </a:r>
            <a:r>
              <a:rPr b="0" lang="sr-RS" sz="3200" spc="-1" strike="noStrike">
                <a:latin typeface="Arial"/>
              </a:rPr>
              <a:t>. Осећала сам чудну хладноћу пролазећи поред таквих животних посматрача, а било их је доста.“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Питања за дискусију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Која ситуација је, по вашем мишљењу, најпроблематичнија у опису ове установе?</a:t>
            </a:r>
            <a:endParaRPr b="0" lang="sr-R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Шта је у односу према корисницима психијатријских услуга прво потребно променити?</a:t>
            </a:r>
            <a:endParaRPr b="0" lang="sr-R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Да ли је битније, за почетак, обезбедити добар смештај и добре услове за боравак људи, или имати одговарајућ приступ ка људима?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Увод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3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Весна Васић је дипломирала психологију на Филозофском факултету у Београду, а касније стекла и искуство из психотерапеутског рада.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Књига говори о њеном двогодишњем радном искуству у психијатријској установи Губеревац, које је било и њено прво стално радно место. Ова установа је прва оваквог типа на Балкану.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Радила је у стационару, који представља одељење затвореног типа.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Услови у установи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2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Снег. Хладно. Пећи запушене. Дими. Прокишњава. Жуте флеке по плафонима. Кревети набијени један преко другог.“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Онда се у једној соби одељења Л срушио плафон...попустили су више од једног века стари стропови...на суседном одељењу се запалио плафон...“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...претило да се сруши и капало равно на чело женама које су код нас лежале…“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...нездраве, нагореле, нахерене просторије, за које кажу да су некад служиле за смештај коња и губаваца…“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Добили смо зграду, опет од неког напуштену…“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Поред мачки и пацова, на женском стационарном одељењу најпитомије су, ипак, биле вашке.“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...двориште одељења - мало, голо, са старом чесмом и неколико клупа...“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...сва врата...била без квака…“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...газиш по бетону засутом угљеним прахом и фекалијама...“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Услови у установи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Кад су ми доделили просторију која је претходно служила као мртвачница – усред лета цели зидови влажни, мемла, смрад, испред ђубре, жене мокре уза зид – ма колико била обесхрабрена, у себи сам осетила и трагове правог смирења: </a:t>
            </a:r>
            <a:r>
              <a:rPr b="0" i="1" lang="sr-RS" sz="3200" spc="-1" strike="noStrike">
                <a:latin typeface="Arial"/>
              </a:rPr>
              <a:t>Ето просторије горе од оних у којима они људи бораве!“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8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Жена која је унела грану у собу и била прилично срећна због тога, добила је грдњу од психијатра како прави неред.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 „</a:t>
            </a:r>
            <a:r>
              <a:rPr b="0" lang="sr-RS" sz="3200" spc="-1" strike="noStrike">
                <a:latin typeface="Arial"/>
              </a:rPr>
              <a:t>Особе којима пружамо помоћ обично се доживљавају као некаква набујала претећа сива маса, коју треба задржати, иначе ће однети све пред собом.“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Пацијенткиња се пожалила медицинској сестри на вашке, њен одговор је био: „Па шта радите по цео дан? Требите их!“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Пацијенткиња тражи разговор са психијатром, он је избацује, уз коментар да је непристојна.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У старом стационару, жене су имале обичај да мокре уз зид. Када се прелазило у нову зграду, особље је било забринуто да ће, због бољих просторија, оне затражити и боље услове за хигијену.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Сиромашне жене се подавале мушкарцима за цигарете.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4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У самици, на женском одељењу, поред особља, изгореле су две жене. Коментар на целу ситуацију – много буке ни око чега.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Особље се за старе људе интересовало само у случају смртне опасности. Дешавало се и да им се узимају драгоцености или изнуђују потписи.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Један старац, на ком су у току рата вршили експерименте у Аушвицу...у лице нам је сасуо: овде му је горе.“ - касније је добио упалу плућа јер су га нагог прошетали кроз ходник на минус седам степени.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3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Свака псовка, пушење у соби, било какво непоштовање кућног реда – дочекивани су на нож… То је оно њихово право лице! То су они! … А када би нам помагали – вукли канте угља, веш, чистили, прали, ишли у набавку – или нам се због нечега захваљивали, преко тога би се прешло ћутке.“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Они који су код нас дуго лечени попримили су нешто од болничког начина опхођења… Подсмевали су се онима </a:t>
            </a:r>
            <a:r>
              <a:rPr b="0" i="1" lang="sr-RS" sz="3200" spc="-1" strike="noStrike">
                <a:latin typeface="Arial"/>
              </a:rPr>
              <a:t>лудим на неки други начин.</a:t>
            </a:r>
            <a:r>
              <a:rPr b="0" lang="sr-RS" sz="3200" spc="-1" strike="noStrike">
                <a:latin typeface="Arial"/>
              </a:rPr>
              <a:t> Неки су били немилосрдни: одузимали су ствари придошлицама, заводили неки свој ред, имали штићенике. Откуцавали су другове који су пушили по собама или палили папуче. Организовали су пребијање </a:t>
            </a:r>
            <a:r>
              <a:rPr b="0" i="1" lang="sr-RS" sz="3200" spc="-1" strike="noStrike">
                <a:latin typeface="Arial"/>
              </a:rPr>
              <a:t>непогодних пацијената</a:t>
            </a:r>
            <a:r>
              <a:rPr b="0" lang="sr-RS" sz="3200" spc="-1" strike="noStrike">
                <a:latin typeface="Arial"/>
              </a:rPr>
              <a:t>. Посебну повластицу имали су они који су (не ретко тим начином) стекли поверење особља: добијали су кваке, ишли у набавку, бринули се о чистоћи соба, заступали другове на </a:t>
            </a:r>
            <a:r>
              <a:rPr b="0" i="1" lang="sr-RS" sz="3200" spc="-1" strike="noStrike">
                <a:latin typeface="Arial"/>
              </a:rPr>
              <a:t>састанцима терапијских заједница</a:t>
            </a:r>
            <a:r>
              <a:rPr b="0" lang="sr-RS" sz="3200" spc="-1" strike="noStrike">
                <a:latin typeface="Arial"/>
              </a:rPr>
              <a:t>. Дешавало се да неки од њих постану окрутнији од својих стражара.“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Како што пре напустити установу? 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1. Помагати око угља, веша, трпезарије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2. Јавно признавати да си погрешио, критиковати другове, хвалити особље.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3. Никад не рећи да ти је боље, не жалити се на лекове нити досађивати питањем о отпусту.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r-RS" sz="4400" spc="-1" strike="noStrike">
                <a:latin typeface="Arial"/>
              </a:rPr>
              <a:t>Однос према пацијентима</a:t>
            </a:r>
            <a:endParaRPr b="0" lang="sr-RS" sz="4400" spc="-1" strike="noStrike">
              <a:latin typeface="Arial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8000"/>
          </a:bodyPr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Медицински техничар ударио пацијента, који је због тога крварио из носа и усана. Разлог је био што није довољно брзо устао из кревета. Тек касније је сазнао да је успореност била једна од главних особина његовог психичког стања.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Они који су боље владали, добијали су кваке и имали могућност да иду у набавку.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Човеку је дата дијагноза шизофреније. Симптоми: бави се јогом, држи дијету и чита Кастанеду.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Посебну визу за отпуст имала је реч </a:t>
            </a:r>
            <a:r>
              <a:rPr b="0" i="1" lang="sr-RS" sz="3200" spc="-1" strike="noStrike">
                <a:latin typeface="Arial"/>
              </a:rPr>
              <a:t>сарадљив</a:t>
            </a:r>
            <a:r>
              <a:rPr b="0" lang="sr-RS" sz="3200" spc="-1" strike="noStrike">
                <a:latin typeface="Arial"/>
              </a:rPr>
              <a:t>, а она је у ствари значила: пристаје да остане на одељењу, никад не пита за отпуст, захвалан је ако му се обратите, не обраћа се људима у амбуланти чак ни кад има температуру, и слично…“</a:t>
            </a:r>
            <a:endParaRPr b="0" lang="sr-RS" sz="3200" spc="-1" strike="noStrike"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RS" sz="3200" spc="-1" strike="noStrike">
                <a:latin typeface="Arial"/>
              </a:rPr>
              <a:t>„</a:t>
            </a:r>
            <a:r>
              <a:rPr b="0" lang="sr-RS" sz="3200" spc="-1" strike="noStrike">
                <a:latin typeface="Arial"/>
              </a:rPr>
              <a:t>...</a:t>
            </a:r>
            <a:r>
              <a:rPr b="0" i="1" lang="sr-RS" sz="3200" spc="-1" strike="noStrike">
                <a:latin typeface="Arial"/>
              </a:rPr>
              <a:t>уобичајени жалбени репертоар наших пацијената</a:t>
            </a:r>
            <a:r>
              <a:rPr b="0" lang="sr-RS" sz="3200" spc="-1" strike="noStrike">
                <a:latin typeface="Arial"/>
              </a:rPr>
              <a:t>: храна, смештај, хигијена, однос особља, понашање других особа у соби.“</a:t>
            </a:r>
            <a:endParaRPr b="0" lang="sr-R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Application>LibreOffice/6.4.0.3$Linux_X86_64 LibreOffice_project/b0a288ab3d2d4774cb44b62f04d5d28733ac6df8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2020-03-17T15:14:10Z</dcterms:created>
  <dc:creator/>
  <dc:description/>
  <dc:language>sr-RS</dc:language>
  <cp:lastModifiedBy/>
  <dcterms:modified xsi:type="dcterms:W3CDTF">2020-03-20T20:55:33Z</dcterms:modified>
  <cp:revision>15</cp:revision>
  <dc:subject/>
  <dc:title>Forestbird</dc:title>
</cp:coreProperties>
</file>