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7" r:id="rId3"/>
    <p:sldId id="260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85" r:id="rId14"/>
    <p:sldId id="277" r:id="rId15"/>
    <p:sldId id="278" r:id="rId16"/>
    <p:sldId id="279" r:id="rId17"/>
    <p:sldId id="281" r:id="rId18"/>
    <p:sldId id="282" r:id="rId19"/>
    <p:sldId id="283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4" r:id="rId28"/>
    <p:sldId id="293" r:id="rId2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A5DF-2FCE-49DD-9504-6E7E24D47179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313FA-CA60-48E0-B774-325AFDE856C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40118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313FA-CA60-48E0-B774-325AFDE856C5}" type="slidenum">
              <a:rPr lang="sr-Latn-RS" smtClean="0"/>
              <a:t>17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47309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EC1F05E-9A31-472A-91F3-C2C48F260BB5}" type="datetimeFigureOut">
              <a:rPr lang="sr-Latn-RS" smtClean="0"/>
              <a:t>3.5.2020</a:t>
            </a:fld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2B1F201-6796-4519-AF06-44999ECB4424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r-Latn-R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776864" cy="2232248"/>
          </a:xfrm>
        </p:spPr>
        <p:txBody>
          <a:bodyPr>
            <a:normAutofit/>
          </a:bodyPr>
          <a:lstStyle/>
          <a:p>
            <a:pPr algn="ctr"/>
            <a:r>
              <a:rPr lang="sr-Latn-RS" sz="7200" dirty="0" smtClean="0"/>
              <a:t>Bolesti zavisnosti </a:t>
            </a:r>
            <a:r>
              <a:rPr lang="sr-Latn-RS" dirty="0" smtClean="0"/>
              <a:t>Alkoholizam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45224"/>
            <a:ext cx="7315200" cy="865938"/>
          </a:xfrm>
        </p:spPr>
        <p:txBody>
          <a:bodyPr/>
          <a:lstStyle/>
          <a:p>
            <a:r>
              <a:rPr lang="sr-Latn-RS" dirty="0" smtClean="0"/>
              <a:t>Ana Vojnović SO15/33</a:t>
            </a:r>
          </a:p>
          <a:p>
            <a:r>
              <a:rPr lang="sr-Latn-RS" dirty="0" smtClean="0"/>
              <a:t>Luka </a:t>
            </a:r>
            <a:r>
              <a:rPr lang="sr-Latn-RS" dirty="0" smtClean="0"/>
              <a:t>Petrović SO16/17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6205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315200" cy="709972"/>
          </a:xfrm>
        </p:spPr>
        <p:txBody>
          <a:bodyPr/>
          <a:lstStyle/>
          <a:p>
            <a:pPr algn="ctr"/>
            <a:r>
              <a:rPr lang="sr-Latn-RS" dirty="0" smtClean="0"/>
              <a:t>Pokušavate nešto da učinite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5"/>
            <a:ext cx="7618040" cy="4824576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Ishod</a:t>
            </a:r>
            <a:r>
              <a:rPr lang="pt-BR" dirty="0"/>
              <a:t>?</a:t>
            </a:r>
          </a:p>
          <a:p>
            <a:pPr marL="45720" indent="0">
              <a:buNone/>
            </a:pPr>
            <a:r>
              <a:rPr lang="sr-Latn-RS" dirty="0"/>
              <a:t>U</a:t>
            </a:r>
            <a:r>
              <a:rPr lang="pt-BR" dirty="0" smtClean="0"/>
              <a:t>verava </a:t>
            </a:r>
            <a:r>
              <a:rPr lang="pt-BR" dirty="0"/>
              <a:t>Vas da niste </a:t>
            </a:r>
            <a:r>
              <a:rPr lang="pt-BR" dirty="0" smtClean="0"/>
              <a:t>normalni,</a:t>
            </a:r>
            <a:r>
              <a:rPr lang="sr-Latn-RS" dirty="0"/>
              <a:t> </a:t>
            </a:r>
            <a:r>
              <a:rPr lang="vi-VN" dirty="0" smtClean="0"/>
              <a:t>na </a:t>
            </a:r>
            <a:r>
              <a:rPr lang="vi-VN" dirty="0"/>
              <a:t>kraju, saopštava Vam da bi </a:t>
            </a:r>
            <a:r>
              <a:rPr lang="vi-VN" dirty="0" smtClean="0"/>
              <a:t>ustvari </a:t>
            </a:r>
            <a:r>
              <a:rPr lang="vi-VN" dirty="0"/>
              <a:t>Vi mogli da se zapitate kakva ste to žena i majka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Ali, dešava se i to da ipak prekine pijenje, tek da bi Vam </a:t>
            </a:r>
            <a:r>
              <a:rPr lang="vi-VN" dirty="0" smtClean="0"/>
              <a:t>dokazao</a:t>
            </a:r>
            <a:r>
              <a:rPr lang="sr-Latn-RS" dirty="0" smtClean="0"/>
              <a:t> </a:t>
            </a:r>
            <a:r>
              <a:rPr lang="vi-VN" dirty="0" smtClean="0"/>
              <a:t>da </a:t>
            </a:r>
            <a:r>
              <a:rPr lang="vi-VN" dirty="0"/>
              <a:t>je u pravu što se tiče njegove sposobnosti da se </a:t>
            </a:r>
            <a:r>
              <a:rPr lang="vi-VN" dirty="0" smtClean="0"/>
              <a:t>kontrološe.</a:t>
            </a:r>
            <a:r>
              <a:rPr lang="sr-Latn-RS" dirty="0" smtClean="0"/>
              <a:t> </a:t>
            </a:r>
            <a:r>
              <a:rPr lang="vi-VN" dirty="0" smtClean="0"/>
              <a:t>Tada</a:t>
            </a:r>
            <a:r>
              <a:rPr lang="vi-VN" dirty="0"/>
              <a:t>, počinje da se vraća kući na vreme, bavi se decom i </a:t>
            </a:r>
            <a:r>
              <a:rPr lang="vi-VN" dirty="0" smtClean="0"/>
              <a:t>Vama,</a:t>
            </a:r>
            <a:r>
              <a:rPr lang="sr-Latn-RS" dirty="0" smtClean="0"/>
              <a:t> </a:t>
            </a:r>
            <a:r>
              <a:rPr lang="vi-VN" dirty="0" smtClean="0"/>
              <a:t>pažljiviji </a:t>
            </a:r>
            <a:r>
              <a:rPr lang="vi-VN" dirty="0"/>
              <a:t>je</a:t>
            </a:r>
            <a:r>
              <a:rPr lang="vi-VN" dirty="0" smtClean="0"/>
              <a:t>, </a:t>
            </a:r>
            <a:r>
              <a:rPr lang="vi-VN" dirty="0"/>
              <a:t>o svemu počinjete ponovo da se lepo </a:t>
            </a:r>
            <a:r>
              <a:rPr lang="vi-VN" dirty="0" smtClean="0"/>
              <a:t>dogovarate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vi-VN" dirty="0"/>
          </a:p>
          <a:p>
            <a:r>
              <a:rPr lang="vi-VN" dirty="0"/>
              <a:t>Šta se sa Vama sada događa</a:t>
            </a:r>
            <a:r>
              <a:rPr lang="vi-VN" dirty="0" smtClean="0"/>
              <a:t>?</a:t>
            </a: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Možda još uvek sumnjate ili strepite, ali takve misli i osećanja prosto gurate od sebe i počinjete da se pitate nije li on, ipak, u pravu. Čak se može desiti i da se donekle osećate krivom prema njemu što ste ga tako </a:t>
            </a:r>
            <a:r>
              <a:rPr lang="sr-Latn-RS" dirty="0" smtClean="0"/>
              <a:t>napali.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J</a:t>
            </a:r>
            <a:r>
              <a:rPr lang="sr-Latn-RS" dirty="0" smtClean="0"/>
              <a:t>ednog </a:t>
            </a:r>
            <a:r>
              <a:rPr lang="sr-Latn-RS" dirty="0"/>
              <a:t>dana, vraća se kući pijan. Šta je sada sa Vama</a:t>
            </a:r>
            <a:r>
              <a:rPr lang="sr-Latn-RS" dirty="0" smtClean="0"/>
              <a:t>?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065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315200" cy="709972"/>
          </a:xfrm>
        </p:spPr>
        <p:txBody>
          <a:bodyPr/>
          <a:lstStyle/>
          <a:p>
            <a:pPr algn="ctr"/>
            <a:r>
              <a:rPr lang="sr-Latn-RS" dirty="0" smtClean="0"/>
              <a:t>Problem je definitivno prisutan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1"/>
            <a:ext cx="7402016" cy="4680560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Pijanstvo</a:t>
            </a:r>
          </a:p>
          <a:p>
            <a:pPr marL="45720" indent="0">
              <a:buNone/>
            </a:pPr>
            <a:r>
              <a:rPr lang="vi-VN" dirty="0"/>
              <a:t>Postoji više načina ili tipova ispoljavanja </a:t>
            </a:r>
            <a:r>
              <a:rPr lang="vi-VN" dirty="0" smtClean="0"/>
              <a:t>pijanstva</a:t>
            </a:r>
            <a:r>
              <a:rPr lang="sr-Latn-RS" dirty="0" smtClean="0"/>
              <a:t>:</a:t>
            </a:r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sr-Latn-RS" dirty="0" smtClean="0"/>
              <a:t>1. A</a:t>
            </a:r>
            <a:r>
              <a:rPr lang="vi-VN" dirty="0" smtClean="0"/>
              <a:t>gresivan </a:t>
            </a:r>
            <a:r>
              <a:rPr lang="vi-VN" dirty="0"/>
              <a:t>– kada se vrati </a:t>
            </a:r>
            <a:r>
              <a:rPr lang="vi-VN" dirty="0" smtClean="0"/>
              <a:t>kuć</a:t>
            </a:r>
            <a:r>
              <a:rPr lang="sr-Latn-RS" dirty="0" smtClean="0"/>
              <a:t>i</a:t>
            </a:r>
            <a:r>
              <a:rPr lang="vi-VN" dirty="0" smtClean="0"/>
              <a:t> pijan</a:t>
            </a:r>
            <a:r>
              <a:rPr lang="sr-Latn-RS" dirty="0" smtClean="0"/>
              <a:t> </a:t>
            </a:r>
            <a:r>
              <a:rPr lang="vi-VN" dirty="0" smtClean="0"/>
              <a:t>postaje </a:t>
            </a:r>
            <a:r>
              <a:rPr lang="vi-VN" dirty="0"/>
              <a:t>prosto druga osoba: izuzetno naprasit, svadljiv, </a:t>
            </a:r>
            <a:r>
              <a:rPr lang="sr-Latn-RS" dirty="0" smtClean="0"/>
              <a:t>b</a:t>
            </a:r>
            <a:r>
              <a:rPr lang="vi-VN" dirty="0" smtClean="0"/>
              <a:t>aca </a:t>
            </a:r>
            <a:r>
              <a:rPr lang="vi-VN" dirty="0"/>
              <a:t>i </a:t>
            </a:r>
            <a:r>
              <a:rPr lang="vi-VN" dirty="0" smtClean="0"/>
              <a:t>lom</a:t>
            </a:r>
            <a:r>
              <a:rPr lang="sr-Latn-RS" dirty="0" smtClean="0"/>
              <a:t>i</a:t>
            </a:r>
            <a:r>
              <a:rPr lang="vi-VN" dirty="0" smtClean="0"/>
              <a:t> </a:t>
            </a:r>
            <a:r>
              <a:rPr lang="vi-VN" dirty="0"/>
              <a:t>stvari po </a:t>
            </a:r>
            <a:r>
              <a:rPr lang="vi-VN" dirty="0" smtClean="0"/>
              <a:t>kući</a:t>
            </a:r>
            <a:r>
              <a:rPr lang="sr-Latn-RS" dirty="0" smtClean="0"/>
              <a:t> </a:t>
            </a:r>
            <a:r>
              <a:rPr lang="vi-VN" dirty="0" smtClean="0"/>
              <a:t>sa namerom </a:t>
            </a:r>
            <a:r>
              <a:rPr lang="vi-VN" dirty="0"/>
              <a:t>da </a:t>
            </a:r>
            <a:r>
              <a:rPr lang="vi-VN" dirty="0" smtClean="0"/>
              <a:t>povredi </a:t>
            </a:r>
            <a:r>
              <a:rPr lang="sr-Latn-RS" dirty="0" smtClean="0"/>
              <a:t>i </a:t>
            </a:r>
            <a:r>
              <a:rPr lang="vi-VN" dirty="0" smtClean="0"/>
              <a:t>Vas</a:t>
            </a:r>
            <a:r>
              <a:rPr lang="vi-VN" dirty="0"/>
              <a:t>, fizička </a:t>
            </a:r>
            <a:r>
              <a:rPr lang="vi-VN" dirty="0" smtClean="0"/>
              <a:t>agresija</a:t>
            </a:r>
            <a:r>
              <a:rPr lang="sr-Latn-RS" dirty="0"/>
              <a:t> </a:t>
            </a:r>
            <a:r>
              <a:rPr lang="vi-VN" dirty="0" smtClean="0"/>
              <a:t>i </a:t>
            </a:r>
            <a:r>
              <a:rPr lang="vi-VN" dirty="0"/>
              <a:t>prema deci ili slučajno prisutnoj </a:t>
            </a:r>
            <a:r>
              <a:rPr lang="vi-VN" dirty="0" smtClean="0"/>
              <a:t>osobi.</a:t>
            </a:r>
            <a:r>
              <a:rPr lang="sr-Latn-RS" dirty="0" smtClean="0"/>
              <a:t> </a:t>
            </a:r>
            <a:r>
              <a:rPr lang="vi-VN" dirty="0" smtClean="0"/>
              <a:t>Sutradan</a:t>
            </a:r>
            <a:r>
              <a:rPr lang="sr-Latn-RS" dirty="0" smtClean="0"/>
              <a:t> se obično</a:t>
            </a:r>
            <a:r>
              <a:rPr lang="sr-Latn-RS" dirty="0"/>
              <a:t> </a:t>
            </a:r>
            <a:r>
              <a:rPr lang="vi-VN" dirty="0" smtClean="0"/>
              <a:t>ničega</a:t>
            </a:r>
            <a:r>
              <a:rPr lang="sr-Latn-RS" dirty="0" smtClean="0"/>
              <a:t> </a:t>
            </a:r>
            <a:r>
              <a:rPr lang="vi-VN" dirty="0" smtClean="0"/>
              <a:t>ne seća</a:t>
            </a:r>
            <a:r>
              <a:rPr lang="sr-Latn-RS" dirty="0" smtClean="0"/>
              <a:t>. </a:t>
            </a:r>
            <a:r>
              <a:rPr lang="vi-VN" dirty="0" smtClean="0"/>
              <a:t>Ishod</a:t>
            </a:r>
            <a:r>
              <a:rPr lang="vi-VN" dirty="0"/>
              <a:t>? Eventualno obećanje da se to više neće ponoviti, </a:t>
            </a:r>
            <a:r>
              <a:rPr lang="vi-VN" dirty="0" smtClean="0"/>
              <a:t>ali</a:t>
            </a:r>
            <a:r>
              <a:rPr lang="sr-Latn-RS" dirty="0" smtClean="0"/>
              <a:t> </a:t>
            </a:r>
            <a:r>
              <a:rPr lang="vi-VN" dirty="0" smtClean="0"/>
              <a:t>najčešće</a:t>
            </a:r>
            <a:r>
              <a:rPr lang="vi-VN" dirty="0"/>
              <a:t>, </a:t>
            </a:r>
            <a:r>
              <a:rPr lang="vi-VN" dirty="0" smtClean="0"/>
              <a:t>odlazak</a:t>
            </a:r>
            <a:r>
              <a:rPr lang="sr-Latn-RS" dirty="0" smtClean="0"/>
              <a:t> </a:t>
            </a:r>
            <a:r>
              <a:rPr lang="vi-VN" dirty="0" smtClean="0"/>
              <a:t>iz </a:t>
            </a:r>
            <a:r>
              <a:rPr lang="vi-VN" dirty="0"/>
              <a:t>kuće bez i jedne </a:t>
            </a:r>
            <a:r>
              <a:rPr lang="vi-VN" dirty="0" smtClean="0"/>
              <a:t>reči.</a:t>
            </a:r>
            <a:endParaRPr lang="sr-Latn-RS" dirty="0"/>
          </a:p>
          <a:p>
            <a:pPr marL="502920" indent="-457200">
              <a:buAutoNum type="arabicPeriod"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2. Davitelj</a:t>
            </a:r>
            <a:r>
              <a:rPr lang="vi-VN" dirty="0" smtClean="0"/>
              <a:t> </a:t>
            </a:r>
            <a:r>
              <a:rPr lang="vi-VN" dirty="0"/>
              <a:t>– zajedljiv, neprijatan, spreman da zakera i žali se, ali, </a:t>
            </a:r>
            <a:r>
              <a:rPr lang="vi-VN" dirty="0" smtClean="0"/>
              <a:t>sposoban </a:t>
            </a:r>
            <a:r>
              <a:rPr lang="vi-VN" dirty="0"/>
              <a:t>za beskrajne monologe koji po nekad traju i po celu noć i u </a:t>
            </a:r>
            <a:r>
              <a:rPr lang="vi-VN" dirty="0" smtClean="0"/>
              <a:t>kojima </a:t>
            </a:r>
            <a:r>
              <a:rPr lang="vi-VN" dirty="0"/>
              <a:t>optužuje suprugu za </a:t>
            </a:r>
            <a:r>
              <a:rPr lang="vi-VN" dirty="0" smtClean="0"/>
              <a:t>razna</a:t>
            </a:r>
            <a:r>
              <a:rPr lang="sr-Latn-RS" dirty="0" smtClean="0"/>
              <a:t> </a:t>
            </a:r>
            <a:r>
              <a:rPr lang="vi-VN" dirty="0" smtClean="0"/>
              <a:t>“nedela</a:t>
            </a:r>
            <a:r>
              <a:rPr lang="vi-VN" dirty="0"/>
              <a:t>” među koja spada i neverstvo. </a:t>
            </a:r>
            <a:r>
              <a:rPr lang="vi-VN" dirty="0" smtClean="0"/>
              <a:t>Sutradan</a:t>
            </a:r>
            <a:r>
              <a:rPr lang="sr-Latn-RS" dirty="0" smtClean="0"/>
              <a:t> </a:t>
            </a:r>
            <a:r>
              <a:rPr lang="vi-VN" dirty="0" smtClean="0"/>
              <a:t>ponašanje </a:t>
            </a:r>
            <a:r>
              <a:rPr lang="vi-VN" dirty="0"/>
              <a:t>slično kao u predhodnom </a:t>
            </a:r>
            <a:r>
              <a:rPr lang="vi-VN" dirty="0" smtClean="0"/>
              <a:t>slučaj</a:t>
            </a:r>
            <a:r>
              <a:rPr lang="sr-Latn-RS" dirty="0" smtClean="0"/>
              <a:t>u.</a:t>
            </a:r>
            <a:endParaRPr lang="vi-VN" dirty="0"/>
          </a:p>
          <a:p>
            <a:pPr marL="502920" indent="-457200">
              <a:buAutoNum type="arabicPeriod"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56681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052735"/>
            <a:ext cx="7315200" cy="511256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r-Latn-RS" dirty="0" smtClean="0"/>
              <a:t>3. Veseljak - čim </a:t>
            </a:r>
            <a:r>
              <a:rPr lang="sr-Latn-RS" dirty="0"/>
              <a:t>stigne u </a:t>
            </a:r>
            <a:r>
              <a:rPr lang="sr-Latn-RS" dirty="0" smtClean="0"/>
              <a:t>kuću traži </a:t>
            </a:r>
            <a:r>
              <a:rPr lang="sr-Latn-RS" dirty="0"/>
              <a:t>društvo, večeru, kafu, novo piće, a pri tome sve to mora da </a:t>
            </a:r>
            <a:r>
              <a:rPr lang="sr-Latn-RS" dirty="0" smtClean="0"/>
              <a:t>bude propraćeno muzikom. </a:t>
            </a:r>
          </a:p>
          <a:p>
            <a:pPr marL="45720" indent="0">
              <a:buNone/>
            </a:pPr>
            <a:r>
              <a:rPr lang="sr-Latn-RS" dirty="0"/>
              <a:t>S</a:t>
            </a:r>
            <a:r>
              <a:rPr lang="sr-Latn-RS" dirty="0" smtClean="0"/>
              <a:t>klon je da </a:t>
            </a:r>
            <a:r>
              <a:rPr lang="sr-Latn-RS" dirty="0"/>
              <a:t>budi decu koja su već odavno zaspala, da ih grli, ljubi i govori </a:t>
            </a:r>
            <a:r>
              <a:rPr lang="sr-Latn-RS" dirty="0" smtClean="0"/>
              <a:t>im kako </a:t>
            </a:r>
            <a:r>
              <a:rPr lang="sr-Latn-RS" dirty="0"/>
              <a:t>ih njihov tata </a:t>
            </a:r>
            <a:r>
              <a:rPr lang="sr-Latn-RS" dirty="0" smtClean="0"/>
              <a:t>voli. Moguće je da </a:t>
            </a:r>
            <a:r>
              <a:rPr lang="sr-Latn-RS" dirty="0"/>
              <a:t>dovuče sa sobom bar pola kafane </a:t>
            </a:r>
            <a:r>
              <a:rPr lang="sr-Latn-RS" dirty="0" smtClean="0"/>
              <a:t>i očekuje </a:t>
            </a:r>
            <a:r>
              <a:rPr lang="sr-Latn-RS" dirty="0"/>
              <a:t>da njegova žena bude vesela i ljubazna </a:t>
            </a:r>
            <a:r>
              <a:rPr lang="sr-Latn-RS" dirty="0" smtClean="0"/>
              <a:t>domaćica. </a:t>
            </a:r>
            <a:r>
              <a:rPr lang="vi-VN" dirty="0" smtClean="0"/>
              <a:t>Svo </a:t>
            </a:r>
            <a:r>
              <a:rPr lang="vi-VN" dirty="0"/>
              <a:t>to sjajno raspoloženje svaki čas preti da preraste u bes </a:t>
            </a:r>
            <a:r>
              <a:rPr lang="vi-VN" dirty="0" smtClean="0"/>
              <a:t>ukoliko</a:t>
            </a:r>
            <a:r>
              <a:rPr lang="sr-Latn-RS" dirty="0" smtClean="0"/>
              <a:t> </a:t>
            </a:r>
            <a:r>
              <a:rPr lang="vi-VN" dirty="0" smtClean="0"/>
              <a:t>se </a:t>
            </a:r>
            <a:r>
              <a:rPr lang="vi-VN" dirty="0"/>
              <a:t>nekom od zahteva ne izađe u susret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4</a:t>
            </a:r>
            <a:r>
              <a:rPr lang="sr-Latn-RS" dirty="0"/>
              <a:t>. </a:t>
            </a:r>
            <a:r>
              <a:rPr lang="sr-Latn-RS" dirty="0" smtClean="0"/>
              <a:t>Dobrica - najblaža </a:t>
            </a:r>
            <a:r>
              <a:rPr lang="sr-Latn-RS" dirty="0"/>
              <a:t>varijanta je kada on stigne kući pre svega željan kreveta i </a:t>
            </a:r>
            <a:r>
              <a:rPr lang="sr-Latn-RS" dirty="0" smtClean="0"/>
              <a:t>sna, izbegne </a:t>
            </a:r>
            <a:r>
              <a:rPr lang="sr-Latn-RS" dirty="0"/>
              <a:t>bilo kojeg člana porodice i promakne </a:t>
            </a:r>
            <a:r>
              <a:rPr lang="sr-Latn-RS" dirty="0" smtClean="0"/>
              <a:t>neopažen. Izrazito </a:t>
            </a:r>
            <a:r>
              <a:rPr lang="sr-Latn-RS" dirty="0"/>
              <a:t>mrzi bilo kakvu </a:t>
            </a:r>
            <a:r>
              <a:rPr lang="sr-Latn-RS" dirty="0" smtClean="0"/>
              <a:t>raspravu, deluje </a:t>
            </a:r>
            <a:r>
              <a:rPr lang="sr-Latn-RS" dirty="0"/>
              <a:t>(čak i jeste) dobroćudno, sve što se od njega traži </a:t>
            </a:r>
            <a:r>
              <a:rPr lang="sr-Latn-RS" dirty="0" smtClean="0"/>
              <a:t>prihvata, slaže </a:t>
            </a:r>
            <a:r>
              <a:rPr lang="sr-Latn-RS" dirty="0"/>
              <a:t>se, </a:t>
            </a:r>
            <a:r>
              <a:rPr lang="sr-Latn-RS" dirty="0" smtClean="0"/>
              <a:t>odobrava. Ujutru</a:t>
            </a:r>
            <a:r>
              <a:rPr lang="sr-Latn-RS" dirty="0"/>
              <a:t>, izvlači se iz kuće neizmerno zadovoljan ako nikog od ukućana ne susretne</a:t>
            </a:r>
            <a:r>
              <a:rPr lang="sr-Latn-RS" dirty="0" smtClean="0"/>
              <a:t>.</a:t>
            </a:r>
            <a:endParaRPr lang="sr-Latn-RS" dirty="0"/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6286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5000"/>
            <a:lum/>
          </a:blip>
          <a:srcRect/>
          <a:stretch>
            <a:fillRect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620688"/>
            <a:ext cx="769004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Šta je ostalo od vašeg emocionalnog života?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420888"/>
            <a:ext cx="7848872" cy="3960440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vi-VN" dirty="0"/>
              <a:t>Povremene pauze u pijenju Vam daju samo privremeni predah i odmor. Iako imate bezbroj istih iskustava, još uvek primoravate sebe da verujete njegovim obećanjima.</a:t>
            </a:r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Šta ste zapravo učinil? Napravili ste nagodbu.</a:t>
            </a:r>
          </a:p>
          <a:p>
            <a:pPr marL="45720" indent="0">
              <a:buNone/>
            </a:pPr>
            <a:endParaRPr lang="vi-VN" dirty="0"/>
          </a:p>
          <a:p>
            <a:r>
              <a:rPr lang="vi-VN" dirty="0"/>
              <a:t>Sa kakvim osećanjima provodite dane?</a:t>
            </a:r>
          </a:p>
          <a:p>
            <a:pPr marL="45720" indent="0">
              <a:buNone/>
            </a:pPr>
            <a:r>
              <a:rPr lang="sr-Latn-RS" dirty="0" smtClean="0"/>
              <a:t>„</a:t>
            </a:r>
            <a:r>
              <a:rPr lang="vi-VN" dirty="0" smtClean="0"/>
              <a:t>Koliko </a:t>
            </a:r>
            <a:r>
              <a:rPr lang="vi-VN" dirty="0"/>
              <a:t>često u sebi prepoznajete ljubav, nežnost, iskrenu radost zbog nekog ili nečeg, ima li veselja u vašoj kući, gane li vas štogod, prepoznajete li vic i da li ste sposobni da se smejete, onako, iz srca? Ili ste uglavnom natmureni, zabrinuti, ljuti, besni, nezadovoljni, sitničavi, tužni, puni mržnje, nesrećni? Šta preovlađuje</a:t>
            </a:r>
            <a:r>
              <a:rPr lang="vi-VN" dirty="0" smtClean="0"/>
              <a:t>?</a:t>
            </a:r>
            <a:r>
              <a:rPr lang="sr-Latn-RS" dirty="0" smtClean="0"/>
              <a:t>“</a:t>
            </a:r>
            <a:endParaRPr lang="vi-VN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5068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7618040" cy="5976663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Šta je to što gubite?</a:t>
            </a:r>
          </a:p>
          <a:p>
            <a:pPr marL="45720" indent="0">
              <a:buNone/>
            </a:pPr>
            <a:r>
              <a:rPr lang="sr-Latn-RS" dirty="0" smtClean="0"/>
              <a:t>Vrlo </a:t>
            </a:r>
            <a:r>
              <a:rPr lang="sr-Latn-RS" dirty="0"/>
              <a:t>je važno da se ne stvori zaključak da rešenost o izlasku </a:t>
            </a:r>
            <a:r>
              <a:rPr lang="sr-Latn-RS" dirty="0" smtClean="0"/>
              <a:t>iz dosadašnjeg </a:t>
            </a:r>
            <a:r>
              <a:rPr lang="sr-Latn-RS" dirty="0"/>
              <a:t>života znači i rešenost o izlasku iz braka. Naprotiv, </a:t>
            </a:r>
            <a:r>
              <a:rPr lang="sr-Latn-RS" dirty="0" smtClean="0"/>
              <a:t>prekid braka </a:t>
            </a:r>
            <a:r>
              <a:rPr lang="sr-Latn-RS" dirty="0"/>
              <a:t>je zaista poslednje </a:t>
            </a:r>
            <a:r>
              <a:rPr lang="sr-Latn-RS" dirty="0" smtClean="0"/>
              <a:t>rešenje</a:t>
            </a:r>
            <a:r>
              <a:rPr lang="sr-Latn-RS" dirty="0"/>
              <a:t>.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P</a:t>
            </a:r>
            <a:r>
              <a:rPr lang="sr-Latn-RS" dirty="0" smtClean="0"/>
              <a:t>rihvatite </a:t>
            </a:r>
            <a:r>
              <a:rPr lang="sr-Latn-RS" dirty="0"/>
              <a:t>istinu da ste se u ovom braku </a:t>
            </a:r>
            <a:r>
              <a:rPr lang="sr-Latn-RS" dirty="0" smtClean="0"/>
              <a:t>oboje promenili</a:t>
            </a:r>
            <a:r>
              <a:rPr lang="sr-Latn-RS" dirty="0"/>
              <a:t>. Tokom vremena uspeli ste da izmenite svoju skalu vrednosti. Odrekli ste se ljubavi, pažnje, samilosti, smeha i humora, podrške </a:t>
            </a:r>
            <a:r>
              <a:rPr lang="sr-Latn-RS" dirty="0" smtClean="0"/>
              <a:t>i sigurnosti. 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Odrekli </a:t>
            </a:r>
            <a:r>
              <a:rPr lang="sr-Latn-RS" dirty="0"/>
              <a:t>ste se kvalitetnog zajedništva, ambicija i uspeha. </a:t>
            </a:r>
            <a:endParaRPr lang="sr-Latn-RS" dirty="0" smtClean="0"/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/>
              <a:t>U</a:t>
            </a:r>
            <a:r>
              <a:rPr lang="sr-Latn-RS" dirty="0" smtClean="0"/>
              <a:t> </a:t>
            </a:r>
            <a:r>
              <a:rPr lang="sr-Latn-RS" dirty="0"/>
              <a:t>takvoj porodici Vi se zapravo odričete i svoje dece jer </a:t>
            </a:r>
            <a:r>
              <a:rPr lang="sr-Latn-RS" dirty="0" smtClean="0"/>
              <a:t>nemate dovoljno </a:t>
            </a:r>
            <a:r>
              <a:rPr lang="sr-Latn-RS" dirty="0"/>
              <a:t>snage da se ka njima usmerite na pravi način i da u </a:t>
            </a:r>
            <a:r>
              <a:rPr lang="sr-Latn-RS" dirty="0" smtClean="0"/>
              <a:t>njima pronalazite </a:t>
            </a:r>
            <a:r>
              <a:rPr lang="sr-Latn-RS" dirty="0"/>
              <a:t>radost i u njihovom odrastanju </a:t>
            </a:r>
            <a:r>
              <a:rPr lang="sr-Latn-RS" dirty="0" smtClean="0"/>
              <a:t>uživate.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Izgubili ste jasnost razmišljanja, odlučivanja i postavljanja </a:t>
            </a:r>
            <a:r>
              <a:rPr lang="sr-Latn-RS" dirty="0" smtClean="0"/>
              <a:t>ciljeva. Dozvoljavate </a:t>
            </a:r>
            <a:r>
              <a:rPr lang="sr-Latn-RS" dirty="0"/>
              <a:t>sebi da on bolje od Vas zna šta treba a šta ne, pa i </a:t>
            </a:r>
            <a:r>
              <a:rPr lang="sr-Latn-RS" dirty="0" smtClean="0"/>
              <a:t>da Vas </a:t>
            </a:r>
            <a:r>
              <a:rPr lang="sr-Latn-RS" dirty="0"/>
              <a:t>vrlo lako </a:t>
            </a:r>
            <a:r>
              <a:rPr lang="sr-Latn-RS" dirty="0" smtClean="0"/>
              <a:t>uveri u </a:t>
            </a:r>
            <a:r>
              <a:rPr lang="sr-Latn-RS" dirty="0"/>
              <a:t>nešto što ste do pre pet minuta smatrali apsurdnim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/>
              <a:t>Postali ste </a:t>
            </a:r>
            <a:r>
              <a:rPr lang="sr-Latn-RS" dirty="0" smtClean="0"/>
              <a:t>nesigurni.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5610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04664"/>
            <a:ext cx="7315200" cy="590469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sr-Latn-RS" dirty="0" smtClean="0"/>
          </a:p>
          <a:p>
            <a:r>
              <a:rPr lang="sr-Latn-RS" dirty="0"/>
              <a:t>Ugroženo vam je </a:t>
            </a:r>
            <a:r>
              <a:rPr lang="sr-Latn-RS" dirty="0" smtClean="0"/>
              <a:t>samopoštovanje. Čime?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/>
              <a:t>Prvo time što ste delimično svesni svoje nesposobnosti da </a:t>
            </a:r>
            <a:r>
              <a:rPr lang="sr-Latn-RS" dirty="0" smtClean="0"/>
              <a:t>preuzmete odgovornost </a:t>
            </a:r>
            <a:r>
              <a:rPr lang="sr-Latn-RS" dirty="0"/>
              <a:t>odlučivanja. Lakše prihvatate polovična, </a:t>
            </a:r>
            <a:r>
              <a:rPr lang="sr-Latn-RS" dirty="0" smtClean="0"/>
              <a:t>nezadovoljavajuća rešenja </a:t>
            </a:r>
            <a:r>
              <a:rPr lang="sr-Latn-RS" dirty="0"/>
              <a:t>od onih koja podrazumevaju sasvim </a:t>
            </a:r>
            <a:r>
              <a:rPr lang="sr-Latn-RS" dirty="0" smtClean="0"/>
              <a:t>definisan stav. 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Moguće je i da ste, ne znajući više šta da učinite, njega pitali ima </a:t>
            </a:r>
            <a:r>
              <a:rPr lang="sr-Latn-RS" dirty="0" smtClean="0"/>
              <a:t>li nečega </a:t>
            </a:r>
            <a:r>
              <a:rPr lang="sr-Latn-RS" dirty="0"/>
              <a:t>u Vama što mu smeta, pa zbog toga </a:t>
            </a:r>
            <a:r>
              <a:rPr lang="sr-Latn-RS" dirty="0" smtClean="0"/>
              <a:t>pije?!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vi-VN" dirty="0" smtClean="0"/>
              <a:t>Koliko </a:t>
            </a:r>
            <a:r>
              <a:rPr lang="vi-VN" dirty="0"/>
              <a:t>ste puta “</a:t>
            </a:r>
            <a:r>
              <a:rPr lang="vi-VN" dirty="0" smtClean="0"/>
              <a:t>pristali”</a:t>
            </a:r>
            <a:r>
              <a:rPr lang="sr-Latn-RS" dirty="0" smtClean="0"/>
              <a:t> na odnose </a:t>
            </a:r>
            <a:r>
              <a:rPr lang="vi-VN" dirty="0" smtClean="0"/>
              <a:t>samo </a:t>
            </a:r>
            <a:r>
              <a:rPr lang="vi-VN" dirty="0"/>
              <a:t>radi mira u kući i </a:t>
            </a:r>
            <a:r>
              <a:rPr lang="vi-VN" dirty="0" smtClean="0"/>
              <a:t>pri</a:t>
            </a:r>
            <a:r>
              <a:rPr lang="sr-Latn-RS" dirty="0" smtClean="0"/>
              <a:t> </a:t>
            </a:r>
            <a:r>
              <a:rPr lang="vi-VN" dirty="0" smtClean="0"/>
              <a:t>tome </a:t>
            </a:r>
            <a:r>
              <a:rPr lang="vi-VN" dirty="0"/>
              <a:t>se osećali krajnje poniženom </a:t>
            </a:r>
            <a:r>
              <a:rPr lang="vi-VN" dirty="0" smtClean="0"/>
              <a:t>i</a:t>
            </a:r>
            <a:r>
              <a:rPr lang="sr-Latn-RS" dirty="0" smtClean="0"/>
              <a:t> </a:t>
            </a:r>
            <a:r>
              <a:rPr lang="vi-VN" dirty="0" smtClean="0"/>
              <a:t>obezvređenom</a:t>
            </a:r>
            <a:r>
              <a:rPr lang="vi-VN" dirty="0"/>
              <a:t>, i koliko puta na Vašu želju nije </a:t>
            </a:r>
            <a:r>
              <a:rPr lang="vi-VN" dirty="0" smtClean="0"/>
              <a:t>odgovoreno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Recite</a:t>
            </a:r>
            <a:r>
              <a:rPr lang="sr-Latn-RS" dirty="0"/>
              <a:t>, kada ste se poslednji put </a:t>
            </a:r>
            <a:r>
              <a:rPr lang="sr-Latn-RS" dirty="0" smtClean="0"/>
              <a:t>pogledali u </a:t>
            </a:r>
            <a:r>
              <a:rPr lang="sr-Latn-RS" dirty="0"/>
              <a:t>ogledalo, ali sasvim zainteresovani </a:t>
            </a:r>
            <a:r>
              <a:rPr lang="sr-Latn-RS" dirty="0" smtClean="0"/>
              <a:t>za svoj </a:t>
            </a:r>
            <a:r>
              <a:rPr lang="sr-Latn-RS" dirty="0"/>
              <a:t>izgled? Kada ste poslednji put razmišljali o stanju svog </a:t>
            </a:r>
            <a:r>
              <a:rPr lang="sr-Latn-RS" dirty="0" smtClean="0"/>
              <a:t>zdravlja?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Još jedan oblik gubitka zdravog odnosa prema sebi i zdrave procene je kada žena zajedno sa svojim mužem počne da pije.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66342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315200" cy="781980"/>
          </a:xfrm>
        </p:spPr>
        <p:txBody>
          <a:bodyPr/>
          <a:lstStyle/>
          <a:p>
            <a:pPr algn="ctr"/>
            <a:r>
              <a:rPr lang="sr-Latn-RS" dirty="0" smtClean="0"/>
              <a:t>Da li ste se odlučili?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72817"/>
            <a:ext cx="7315200" cy="45365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r-Latn-RS" dirty="0" smtClean="0"/>
              <a:t>Šta </a:t>
            </a:r>
            <a:r>
              <a:rPr lang="sr-Latn-RS" dirty="0"/>
              <a:t>to konačno Vama mora da se desi da bi ste doneli odluku da </a:t>
            </a:r>
            <a:r>
              <a:rPr lang="sr-Latn-RS" dirty="0" smtClean="0"/>
              <a:t>ili zahtevate </a:t>
            </a:r>
            <a:r>
              <a:rPr lang="sr-Latn-RS" dirty="0"/>
              <a:t>od muža pristanak na lečenje ili da ga </a:t>
            </a:r>
            <a:r>
              <a:rPr lang="sr-Latn-RS" dirty="0" smtClean="0"/>
              <a:t>napustite? To </a:t>
            </a:r>
            <a:r>
              <a:rPr lang="vi-VN" dirty="0" smtClean="0"/>
              <a:t>će </a:t>
            </a:r>
            <a:r>
              <a:rPr lang="vi-VN" dirty="0"/>
              <a:t>biti upravo ona kap koja je </a:t>
            </a:r>
            <a:r>
              <a:rPr lang="vi-VN" dirty="0" smtClean="0"/>
              <a:t>pre</a:t>
            </a:r>
            <a:r>
              <a:rPr lang="sr-Latn-RS" dirty="0" smtClean="0"/>
              <a:t>lila</a:t>
            </a:r>
            <a:r>
              <a:rPr lang="vi-VN" dirty="0" smtClean="0"/>
              <a:t> </a:t>
            </a:r>
            <a:r>
              <a:rPr lang="vi-VN" dirty="0"/>
              <a:t>čašu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To mogu biti prve batine, saznanje o neverstvu, njegova krajnja </a:t>
            </a:r>
            <a:r>
              <a:rPr lang="vi-VN" dirty="0" smtClean="0"/>
              <a:t>finansijska</a:t>
            </a:r>
            <a:r>
              <a:rPr lang="sr-Latn-RS" dirty="0" smtClean="0"/>
              <a:t> </a:t>
            </a:r>
            <a:r>
              <a:rPr lang="vi-VN" dirty="0" smtClean="0"/>
              <a:t>lakomislenost</a:t>
            </a:r>
            <a:r>
              <a:rPr lang="vi-VN" dirty="0"/>
              <a:t>, višednevno izbivanje iz kuće, opasnost </a:t>
            </a:r>
            <a:r>
              <a:rPr lang="vi-VN" dirty="0" smtClean="0"/>
              <a:t>od</a:t>
            </a:r>
            <a:r>
              <a:rPr lang="sr-Latn-RS" dirty="0" smtClean="0"/>
              <a:t> </a:t>
            </a:r>
            <a:r>
              <a:rPr lang="vi-VN" dirty="0" smtClean="0"/>
              <a:t>gubitka </a:t>
            </a:r>
            <a:r>
              <a:rPr lang="vi-VN" dirty="0"/>
              <a:t>posla, itd</a:t>
            </a:r>
            <a:r>
              <a:rPr lang="vi-VN" dirty="0" smtClean="0"/>
              <a:t>. </a:t>
            </a:r>
            <a:r>
              <a:rPr lang="sr-Latn-RS" dirty="0"/>
              <a:t>J</a:t>
            </a:r>
            <a:r>
              <a:rPr lang="vi-VN" dirty="0" smtClean="0"/>
              <a:t>edan </a:t>
            </a:r>
            <a:r>
              <a:rPr lang="vi-VN" dirty="0"/>
              <a:t>od ređih, ali </a:t>
            </a:r>
            <a:r>
              <a:rPr lang="vi-VN" dirty="0" smtClean="0"/>
              <a:t>mogući</a:t>
            </a:r>
            <a:r>
              <a:rPr lang="sr-Latn-RS" dirty="0" smtClean="0"/>
              <a:t>h</a:t>
            </a:r>
            <a:r>
              <a:rPr lang="vi-VN" dirty="0" smtClean="0"/>
              <a:t> razlog</a:t>
            </a:r>
            <a:r>
              <a:rPr lang="sr-Latn-RS" dirty="0" smtClean="0"/>
              <a:t>a</a:t>
            </a:r>
            <a:r>
              <a:rPr lang="vi-VN" dirty="0" smtClean="0"/>
              <a:t> </a:t>
            </a:r>
            <a:r>
              <a:rPr lang="vi-VN" dirty="0"/>
              <a:t>biće </a:t>
            </a:r>
            <a:r>
              <a:rPr lang="vi-VN" dirty="0" smtClean="0"/>
              <a:t>neki</a:t>
            </a:r>
            <a:r>
              <a:rPr lang="sr-Latn-RS" dirty="0" smtClean="0"/>
              <a:t> </a:t>
            </a:r>
            <a:r>
              <a:rPr lang="vi-VN" dirty="0" smtClean="0"/>
              <a:t>agresivan </a:t>
            </a:r>
            <a:r>
              <a:rPr lang="vi-VN" dirty="0"/>
              <a:t>postupak prema </a:t>
            </a:r>
            <a:r>
              <a:rPr lang="vi-VN" dirty="0" smtClean="0"/>
              <a:t>deci</a:t>
            </a:r>
            <a:r>
              <a:rPr lang="sr-Latn-RS" dirty="0" smtClean="0"/>
              <a:t>. 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Ako </a:t>
            </a:r>
            <a:r>
              <a:rPr lang="sr-Latn-RS" dirty="0"/>
              <a:t>Vas tada hrabrost ne napusti, </a:t>
            </a:r>
            <a:r>
              <a:rPr lang="sr-Latn-RS" dirty="0" smtClean="0"/>
              <a:t>ili ako </a:t>
            </a:r>
            <a:r>
              <a:rPr lang="sr-Latn-RS" dirty="0"/>
              <a:t>je trenutna muka veća </a:t>
            </a:r>
            <a:r>
              <a:rPr lang="sr-Latn-RS" dirty="0" smtClean="0"/>
              <a:t>od tog </a:t>
            </a:r>
            <a:r>
              <a:rPr lang="sr-Latn-RS" dirty="0"/>
              <a:t>straha, prihvatićete pomoć i ući u </a:t>
            </a:r>
            <a:r>
              <a:rPr lang="sr-Latn-RS" dirty="0" smtClean="0"/>
              <a:t>lečenje.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2382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315200" cy="781980"/>
          </a:xfrm>
        </p:spPr>
        <p:txBody>
          <a:bodyPr/>
          <a:lstStyle/>
          <a:p>
            <a:pPr algn="ctr"/>
            <a:r>
              <a:rPr lang="sr-Latn-RS" dirty="0" smtClean="0"/>
              <a:t>Šta je to alkoholizam?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315200" cy="4824536"/>
          </a:xfrm>
        </p:spPr>
        <p:txBody>
          <a:bodyPr>
            <a:noAutofit/>
          </a:bodyPr>
          <a:lstStyle/>
          <a:p>
            <a:r>
              <a:rPr lang="vi-VN" sz="1600" dirty="0"/>
              <a:t>Šta je </a:t>
            </a:r>
            <a:r>
              <a:rPr lang="vi-VN" sz="1600" dirty="0" smtClean="0"/>
              <a:t>to?</a:t>
            </a:r>
            <a:r>
              <a:rPr lang="sr-Latn-RS" sz="1600" dirty="0" smtClean="0"/>
              <a:t> </a:t>
            </a:r>
            <a:r>
              <a:rPr lang="vi-VN" sz="1600" dirty="0" smtClean="0"/>
              <a:t>Bolest</a:t>
            </a:r>
            <a:r>
              <a:rPr lang="vi-VN" sz="1600" dirty="0"/>
              <a:t>. </a:t>
            </a:r>
            <a:endParaRPr lang="sr-Latn-RS" sz="1600" dirty="0" smtClean="0"/>
          </a:p>
          <a:p>
            <a:pPr marL="45720" indent="0">
              <a:buNone/>
            </a:pPr>
            <a:endParaRPr lang="sr-Latn-RS" sz="1600" dirty="0"/>
          </a:p>
          <a:p>
            <a:r>
              <a:rPr lang="vi-VN" sz="1600" dirty="0" smtClean="0"/>
              <a:t>Kako </a:t>
            </a:r>
            <a:r>
              <a:rPr lang="vi-VN" sz="1600" dirty="0"/>
              <a:t>počinje? </a:t>
            </a:r>
            <a:r>
              <a:rPr lang="vi-VN" sz="1600" dirty="0" smtClean="0"/>
              <a:t>Obično </a:t>
            </a:r>
            <a:r>
              <a:rPr lang="vi-VN" sz="1600" dirty="0"/>
              <a:t>podmuklo i neprimetno</a:t>
            </a:r>
            <a:r>
              <a:rPr lang="vi-VN" sz="1600" dirty="0" smtClean="0"/>
              <a:t>.</a:t>
            </a:r>
            <a:endParaRPr lang="sr-Latn-RS" sz="1600" dirty="0" smtClean="0"/>
          </a:p>
          <a:p>
            <a:pPr marL="45720" indent="0">
              <a:buNone/>
            </a:pPr>
            <a:endParaRPr lang="vi-VN" sz="1600" dirty="0"/>
          </a:p>
          <a:p>
            <a:r>
              <a:rPr lang="vi-VN" sz="1600" dirty="0"/>
              <a:t>Koliko </a:t>
            </a:r>
            <a:r>
              <a:rPr lang="vi-VN" sz="1600" dirty="0" smtClean="0"/>
              <a:t>traje?</a:t>
            </a:r>
            <a:r>
              <a:rPr lang="sr-Latn-RS" sz="1600" dirty="0" smtClean="0"/>
              <a:t> </a:t>
            </a:r>
            <a:r>
              <a:rPr lang="vi-VN" sz="1600" dirty="0" smtClean="0"/>
              <a:t>Praktično,</a:t>
            </a:r>
            <a:r>
              <a:rPr lang="sr-Latn-RS" sz="1600" dirty="0" smtClean="0"/>
              <a:t> </a:t>
            </a:r>
            <a:r>
              <a:rPr lang="vi-VN" sz="1600" dirty="0" smtClean="0"/>
              <a:t>doživotno</a:t>
            </a:r>
            <a:r>
              <a:rPr lang="vi-VN" sz="1600" dirty="0"/>
              <a:t>. </a:t>
            </a:r>
            <a:endParaRPr lang="sr-Latn-RS" sz="1600" dirty="0" smtClean="0"/>
          </a:p>
          <a:p>
            <a:pPr marL="45720" indent="0">
              <a:buNone/>
            </a:pPr>
            <a:endParaRPr lang="sr-Latn-RS" sz="1600" dirty="0"/>
          </a:p>
          <a:p>
            <a:r>
              <a:rPr lang="vi-VN" sz="1600" dirty="0" smtClean="0"/>
              <a:t>Da </a:t>
            </a:r>
            <a:r>
              <a:rPr lang="sr-Latn-RS" sz="1600" dirty="0" smtClean="0"/>
              <a:t>li</a:t>
            </a:r>
            <a:r>
              <a:rPr lang="vi-VN" sz="1600" dirty="0" smtClean="0"/>
              <a:t> </a:t>
            </a:r>
            <a:r>
              <a:rPr lang="vi-VN" sz="1600" dirty="0"/>
              <a:t>je izlečiva? Da. </a:t>
            </a:r>
            <a:endParaRPr lang="sr-Latn-RS" sz="1600" dirty="0" smtClean="0"/>
          </a:p>
          <a:p>
            <a:endParaRPr lang="sr-Latn-RS" sz="1600" dirty="0"/>
          </a:p>
          <a:p>
            <a:r>
              <a:rPr lang="vi-VN" sz="1600" dirty="0" smtClean="0"/>
              <a:t>Kakvo </a:t>
            </a:r>
            <a:r>
              <a:rPr lang="vi-VN" sz="1600" dirty="0"/>
              <a:t>je </a:t>
            </a:r>
            <a:r>
              <a:rPr lang="vi-VN" sz="1600" dirty="0" smtClean="0"/>
              <a:t>lečenje?</a:t>
            </a:r>
            <a:r>
              <a:rPr lang="sr-Latn-RS" sz="1600" dirty="0" smtClean="0"/>
              <a:t> </a:t>
            </a:r>
            <a:r>
              <a:rPr lang="vi-VN" sz="1600" dirty="0" smtClean="0"/>
              <a:t>Naporno,</a:t>
            </a:r>
            <a:r>
              <a:rPr lang="sr-Latn-RS" sz="1600" dirty="0" smtClean="0"/>
              <a:t> </a:t>
            </a:r>
            <a:r>
              <a:rPr lang="vi-VN" sz="1600" dirty="0" smtClean="0"/>
              <a:t>dugotrajno</a:t>
            </a:r>
            <a:r>
              <a:rPr lang="vi-VN" sz="1600" dirty="0"/>
              <a:t>, uz </a:t>
            </a:r>
            <a:r>
              <a:rPr lang="vi-VN" sz="1600" dirty="0" smtClean="0"/>
              <a:t>pomo</a:t>
            </a:r>
            <a:r>
              <a:rPr lang="sr-Latn-RS" sz="1600" dirty="0" smtClean="0"/>
              <a:t>ć </a:t>
            </a:r>
            <a:r>
              <a:rPr lang="vi-VN" sz="1600" dirty="0" smtClean="0"/>
              <a:t>porodice</a:t>
            </a:r>
            <a:r>
              <a:rPr lang="vi-VN" sz="1600" dirty="0"/>
              <a:t>. </a:t>
            </a:r>
            <a:endParaRPr lang="sr-Latn-RS" sz="1600" dirty="0" smtClean="0"/>
          </a:p>
          <a:p>
            <a:pPr marL="45720" indent="0">
              <a:buNone/>
            </a:pPr>
            <a:endParaRPr lang="sr-Latn-RS" sz="1600" dirty="0"/>
          </a:p>
          <a:p>
            <a:r>
              <a:rPr lang="vi-VN" sz="1600" dirty="0" smtClean="0"/>
              <a:t>Šta </a:t>
            </a:r>
            <a:r>
              <a:rPr lang="vi-VN" sz="1600" dirty="0"/>
              <a:t>se zapravo </a:t>
            </a:r>
            <a:r>
              <a:rPr lang="vi-VN" sz="1600" dirty="0" smtClean="0"/>
              <a:t>leči?</a:t>
            </a:r>
            <a:r>
              <a:rPr lang="sr-Latn-RS" sz="1600" dirty="0" smtClean="0"/>
              <a:t> </a:t>
            </a:r>
            <a:r>
              <a:rPr lang="vi-VN" sz="1600" dirty="0" smtClean="0"/>
              <a:t>Ponašanje</a:t>
            </a:r>
            <a:r>
              <a:rPr lang="vi-VN" sz="1600" dirty="0"/>
              <a:t>. </a:t>
            </a:r>
            <a:endParaRPr lang="sr-Latn-RS" sz="1600" dirty="0" smtClean="0"/>
          </a:p>
          <a:p>
            <a:pPr marL="45720" indent="0">
              <a:buNone/>
            </a:pPr>
            <a:endParaRPr lang="sr-Latn-RS" sz="1600" dirty="0"/>
          </a:p>
          <a:p>
            <a:r>
              <a:rPr lang="vi-VN" sz="1600" dirty="0" smtClean="0"/>
              <a:t>Čije</a:t>
            </a:r>
            <a:r>
              <a:rPr lang="vi-VN" sz="1600" dirty="0"/>
              <a:t>? Alkoholičara i porodice. </a:t>
            </a:r>
            <a:endParaRPr lang="sr-Latn-RS" sz="1600" dirty="0" smtClean="0"/>
          </a:p>
          <a:p>
            <a:endParaRPr lang="sr-Latn-RS" sz="1600" dirty="0"/>
          </a:p>
          <a:p>
            <a:r>
              <a:rPr lang="vi-VN" sz="1600" dirty="0" smtClean="0"/>
              <a:t>Ima </a:t>
            </a:r>
            <a:r>
              <a:rPr lang="vi-VN" sz="1600" dirty="0"/>
              <a:t>li uspeha? Uz </a:t>
            </a:r>
            <a:r>
              <a:rPr lang="vi-VN" sz="1600" dirty="0" smtClean="0"/>
              <a:t>određene</a:t>
            </a:r>
            <a:r>
              <a:rPr lang="sr-Latn-RS" sz="1600" dirty="0" smtClean="0"/>
              <a:t> </a:t>
            </a:r>
            <a:r>
              <a:rPr lang="vi-VN" sz="1600" dirty="0" smtClean="0"/>
              <a:t>uslove</a:t>
            </a:r>
            <a:r>
              <a:rPr lang="vi-VN" sz="1600" dirty="0"/>
              <a:t>, da</a:t>
            </a:r>
            <a:r>
              <a:rPr lang="vi-VN" sz="1600" dirty="0" smtClean="0"/>
              <a:t>.</a:t>
            </a:r>
            <a:endParaRPr lang="sr-Latn-RS" sz="1600" dirty="0" smtClean="0"/>
          </a:p>
          <a:p>
            <a:endParaRPr lang="sr-Latn-RS" sz="1600" dirty="0"/>
          </a:p>
          <a:p>
            <a:pPr marL="45720" indent="0">
              <a:buNone/>
            </a:pPr>
            <a:endParaRPr lang="sr-Latn-RS" sz="1600" dirty="0" smtClean="0"/>
          </a:p>
        </p:txBody>
      </p:sp>
    </p:spTree>
    <p:extLst>
      <p:ext uri="{BB962C8B-B14F-4D97-AF65-F5344CB8AC3E}">
        <p14:creationId xmlns:p14="http://schemas.microsoft.com/office/powerpoint/2010/main" val="33553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7560840" cy="597666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endParaRPr lang="sr-Latn-RS" dirty="0"/>
          </a:p>
          <a:p>
            <a:r>
              <a:rPr lang="vi-VN" dirty="0" smtClean="0"/>
              <a:t>On</a:t>
            </a:r>
            <a:r>
              <a:rPr lang="sr-Latn-RS" dirty="0" smtClean="0"/>
              <a:t> (muž – alkoholičar)</a:t>
            </a:r>
            <a:r>
              <a:rPr lang="vi-VN" dirty="0" smtClean="0"/>
              <a:t> </a:t>
            </a:r>
            <a:r>
              <a:rPr lang="vi-VN" dirty="0"/>
              <a:t>koristi razne, veoma efikasne tehnike kojima ubeđuje i sebe i okolinu da problem ili ne postoji, ili da nije dovoljno značajan, pa zaista tako misli i u to </a:t>
            </a:r>
            <a:r>
              <a:rPr lang="vi-VN" dirty="0" smtClean="0"/>
              <a:t>veruje</a:t>
            </a:r>
            <a:r>
              <a:rPr lang="sr-Latn-RS" dirty="0" smtClean="0"/>
              <a:t>. </a:t>
            </a:r>
            <a:r>
              <a:rPr lang="sr-Latn-RS" dirty="0"/>
              <a:t>M</a:t>
            </a:r>
            <a:r>
              <a:rPr lang="vi-VN" dirty="0" smtClean="0"/>
              <a:t>ehanizmi odbrane</a:t>
            </a:r>
            <a:r>
              <a:rPr lang="sr-Latn-RS" dirty="0" smtClean="0"/>
              <a:t>: 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1. N</a:t>
            </a:r>
            <a:r>
              <a:rPr lang="vi-VN" dirty="0" smtClean="0"/>
              <a:t>egacija,</a:t>
            </a:r>
            <a:r>
              <a:rPr lang="sr-Latn-RS" dirty="0" smtClean="0"/>
              <a:t> </a:t>
            </a:r>
            <a:r>
              <a:rPr lang="vi-VN" dirty="0" smtClean="0"/>
              <a:t>negiranje</a:t>
            </a:r>
            <a:r>
              <a:rPr lang="sr-Latn-RS" dirty="0" smtClean="0"/>
              <a:t> - </a:t>
            </a:r>
            <a:r>
              <a:rPr lang="vi-VN" dirty="0" smtClean="0"/>
              <a:t>na </a:t>
            </a:r>
            <a:r>
              <a:rPr lang="vi-VN" dirty="0"/>
              <a:t>primer, </a:t>
            </a:r>
            <a:r>
              <a:rPr lang="vi-VN" dirty="0" smtClean="0"/>
              <a:t>tvrdi</a:t>
            </a:r>
            <a:r>
              <a:rPr lang="sr-Latn-RS" dirty="0" smtClean="0"/>
              <a:t> </a:t>
            </a:r>
            <a:r>
              <a:rPr lang="vi-VN" dirty="0" smtClean="0"/>
              <a:t>da </a:t>
            </a:r>
            <a:r>
              <a:rPr lang="vi-VN" dirty="0"/>
              <a:t>nije pio, čak se ljuti kad mu se to </a:t>
            </a:r>
            <a:r>
              <a:rPr lang="vi-VN" dirty="0" smtClean="0"/>
              <a:t>kaže</a:t>
            </a:r>
            <a:r>
              <a:rPr lang="sr-Latn-RS" dirty="0" smtClean="0"/>
              <a:t>,</a:t>
            </a:r>
            <a:r>
              <a:rPr lang="sr-Latn-RS" dirty="0"/>
              <a:t> </a:t>
            </a:r>
            <a:r>
              <a:rPr lang="vi-VN" dirty="0" smtClean="0"/>
              <a:t>ili</a:t>
            </a:r>
            <a:r>
              <a:rPr lang="vi-VN" dirty="0"/>
              <a:t>, </a:t>
            </a:r>
            <a:r>
              <a:rPr lang="sr-Latn-RS" dirty="0" smtClean="0"/>
              <a:t>ako je </a:t>
            </a:r>
            <a:r>
              <a:rPr lang="vi-VN" dirty="0" smtClean="0"/>
              <a:t>načini</a:t>
            </a:r>
            <a:r>
              <a:rPr lang="sr-Latn-RS" dirty="0" smtClean="0"/>
              <a:t>o</a:t>
            </a:r>
            <a:r>
              <a:rPr lang="sr-Latn-RS" dirty="0"/>
              <a:t> </a:t>
            </a:r>
            <a:r>
              <a:rPr lang="vi-VN" dirty="0" smtClean="0"/>
              <a:t>nekakav ispad,</a:t>
            </a:r>
            <a:r>
              <a:rPr lang="sr-Latn-RS" dirty="0" smtClean="0"/>
              <a:t> </a:t>
            </a:r>
            <a:r>
              <a:rPr lang="vi-VN" dirty="0" smtClean="0"/>
              <a:t>odlučno </a:t>
            </a:r>
            <a:r>
              <a:rPr lang="vi-VN" dirty="0"/>
              <a:t>tvrdi da to nije </a:t>
            </a:r>
            <a:r>
              <a:rPr lang="vi-VN" dirty="0" smtClean="0"/>
              <a:t>istina</a:t>
            </a:r>
            <a:r>
              <a:rPr lang="sr-Latn-RS" dirty="0" smtClean="0"/>
              <a:t>.</a:t>
            </a:r>
          </a:p>
          <a:p>
            <a:pPr marL="502920" indent="-457200">
              <a:buAutoNum type="arabicPeriod"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2. M</a:t>
            </a:r>
            <a:r>
              <a:rPr lang="vi-VN" dirty="0" smtClean="0"/>
              <a:t>inimiziranje</a:t>
            </a:r>
            <a:r>
              <a:rPr lang="sr-Latn-RS" dirty="0" smtClean="0"/>
              <a:t> - </a:t>
            </a:r>
            <a:r>
              <a:rPr lang="vi-VN" dirty="0" smtClean="0"/>
              <a:t>pije </a:t>
            </a:r>
            <a:r>
              <a:rPr lang="vi-VN" dirty="0"/>
              <a:t>po ceo dan, saopštava kako je </a:t>
            </a:r>
            <a:r>
              <a:rPr lang="vi-VN" dirty="0" smtClean="0"/>
              <a:t>popio</a:t>
            </a:r>
            <a:r>
              <a:rPr lang="sr-Latn-RS" dirty="0" smtClean="0"/>
              <a:t> </a:t>
            </a:r>
            <a:r>
              <a:rPr lang="vi-VN" dirty="0" smtClean="0"/>
              <a:t>svega </a:t>
            </a:r>
            <a:r>
              <a:rPr lang="vi-VN" dirty="0"/>
              <a:t>dve, tri </a:t>
            </a:r>
            <a:r>
              <a:rPr lang="vi-VN" dirty="0" smtClean="0"/>
              <a:t>čašice</a:t>
            </a:r>
            <a:r>
              <a:rPr lang="sr-Latn-RS" dirty="0"/>
              <a:t>,</a:t>
            </a:r>
            <a:r>
              <a:rPr lang="vi-VN" dirty="0" smtClean="0"/>
              <a:t> </a:t>
            </a:r>
            <a:r>
              <a:rPr lang="vi-VN" dirty="0"/>
              <a:t>obezvređuje značaj nekog svog propusta </a:t>
            </a:r>
            <a:r>
              <a:rPr lang="vi-VN" dirty="0" smtClean="0"/>
              <a:t>ili</a:t>
            </a:r>
            <a:r>
              <a:rPr lang="sr-Latn-RS" dirty="0" smtClean="0"/>
              <a:t> </a:t>
            </a:r>
            <a:r>
              <a:rPr lang="vi-VN" dirty="0" smtClean="0"/>
              <a:t>neprimerenog ponašanja</a:t>
            </a:r>
            <a:r>
              <a:rPr lang="sr-Latn-RS" dirty="0" smtClean="0"/>
              <a:t>.</a:t>
            </a:r>
          </a:p>
          <a:p>
            <a:pPr marL="502920" indent="-457200">
              <a:buAutoNum type="arabicPeriod" startAt="2"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3. </a:t>
            </a:r>
            <a:r>
              <a:rPr lang="sr-Latn-RS" dirty="0"/>
              <a:t>R</a:t>
            </a:r>
            <a:r>
              <a:rPr lang="vi-VN" dirty="0" smtClean="0"/>
              <a:t>acionalizacija</a:t>
            </a:r>
            <a:r>
              <a:rPr lang="sr-Latn-RS" dirty="0" smtClean="0"/>
              <a:t> - </a:t>
            </a:r>
            <a:r>
              <a:rPr lang="vi-VN" dirty="0" smtClean="0"/>
              <a:t>davanje razumnih</a:t>
            </a:r>
            <a:r>
              <a:rPr lang="sr-Latn-RS" dirty="0" smtClean="0"/>
              <a:t> </a:t>
            </a:r>
            <a:r>
              <a:rPr lang="vi-VN" dirty="0" smtClean="0"/>
              <a:t>objašnjenja </a:t>
            </a:r>
            <a:r>
              <a:rPr lang="vi-VN" dirty="0"/>
              <a:t>za postupke (zadržao se u kafani do </a:t>
            </a:r>
            <a:r>
              <a:rPr lang="vi-VN" dirty="0" smtClean="0"/>
              <a:t>kasno</a:t>
            </a:r>
            <a:r>
              <a:rPr lang="sr-Latn-RS" dirty="0" smtClean="0"/>
              <a:t> </a:t>
            </a:r>
            <a:r>
              <a:rPr lang="vi-VN" dirty="0" smtClean="0"/>
              <a:t>zato</a:t>
            </a:r>
            <a:r>
              <a:rPr lang="sr-Latn-RS" dirty="0" smtClean="0"/>
              <a:t> što </a:t>
            </a:r>
            <a:r>
              <a:rPr lang="vi-VN" dirty="0" smtClean="0"/>
              <a:t>je</a:t>
            </a:r>
            <a:r>
              <a:rPr lang="sr-Latn-RS" dirty="0" smtClean="0"/>
              <a:t> </a:t>
            </a:r>
            <a:r>
              <a:rPr lang="vi-VN" dirty="0" smtClean="0"/>
              <a:t>obavljao </a:t>
            </a:r>
            <a:r>
              <a:rPr lang="vi-VN" dirty="0"/>
              <a:t>“poslovne razgovore”, napio </a:t>
            </a:r>
            <a:r>
              <a:rPr lang="vi-VN" dirty="0" smtClean="0"/>
              <a:t>se</a:t>
            </a:r>
            <a:r>
              <a:rPr lang="sr-Latn-RS" dirty="0" smtClean="0"/>
              <a:t> </a:t>
            </a:r>
            <a:r>
              <a:rPr lang="vi-VN" dirty="0" smtClean="0"/>
              <a:t>slučajno</a:t>
            </a:r>
            <a:r>
              <a:rPr lang="vi-VN" dirty="0"/>
              <a:t>, jer nije jeo, </a:t>
            </a:r>
            <a:r>
              <a:rPr lang="vi-VN" dirty="0" smtClean="0"/>
              <a:t>potrošio</a:t>
            </a:r>
            <a:r>
              <a:rPr lang="sr-Latn-RS" dirty="0" smtClean="0"/>
              <a:t> </a:t>
            </a:r>
            <a:r>
              <a:rPr lang="vi-VN" dirty="0" smtClean="0"/>
              <a:t>nova</a:t>
            </a:r>
            <a:r>
              <a:rPr lang="sr-Latn-RS" dirty="0" smtClean="0"/>
              <a:t>c jer su</a:t>
            </a:r>
            <a:r>
              <a:rPr lang="vi-VN" dirty="0" smtClean="0"/>
              <a:t> iznenada </a:t>
            </a:r>
            <a:r>
              <a:rPr lang="vi-VN" dirty="0"/>
              <a:t>iskrsli neki troškovi). 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4. P</a:t>
            </a:r>
            <a:r>
              <a:rPr lang="vi-VN" dirty="0" smtClean="0"/>
              <a:t>rojekcija</a:t>
            </a:r>
            <a:r>
              <a:rPr lang="sr-Latn-RS" dirty="0" smtClean="0"/>
              <a:t> - </a:t>
            </a:r>
            <a:r>
              <a:rPr lang="vi-VN" dirty="0" smtClean="0"/>
              <a:t>premeštanje</a:t>
            </a:r>
            <a:r>
              <a:rPr lang="sr-Latn-RS" dirty="0" smtClean="0"/>
              <a:t> </a:t>
            </a:r>
            <a:r>
              <a:rPr lang="vi-VN" dirty="0" smtClean="0"/>
              <a:t>odgovornosti </a:t>
            </a:r>
            <a:r>
              <a:rPr lang="vi-VN" dirty="0"/>
              <a:t>za eksces ili grešku na nekog </a:t>
            </a:r>
            <a:r>
              <a:rPr lang="vi-VN" dirty="0" smtClean="0"/>
              <a:t>drugog</a:t>
            </a:r>
            <a:r>
              <a:rPr lang="sr-Latn-RS" dirty="0" smtClean="0"/>
              <a:t> (</a:t>
            </a:r>
            <a:r>
              <a:rPr lang="vi-VN" dirty="0" smtClean="0"/>
              <a:t>žena </a:t>
            </a:r>
            <a:r>
              <a:rPr lang="vi-VN" dirty="0"/>
              <a:t>ga je </a:t>
            </a:r>
            <a:r>
              <a:rPr lang="vi-VN" dirty="0" smtClean="0"/>
              <a:t>iznervirala,</a:t>
            </a:r>
            <a:r>
              <a:rPr lang="sr-Latn-RS" dirty="0" smtClean="0"/>
              <a:t> </a:t>
            </a:r>
            <a:r>
              <a:rPr lang="vi-VN" dirty="0" smtClean="0"/>
              <a:t>sreo </a:t>
            </a:r>
            <a:r>
              <a:rPr lang="vi-VN" dirty="0"/>
              <a:t>je </a:t>
            </a:r>
            <a:r>
              <a:rPr lang="vi-VN" dirty="0" smtClean="0"/>
              <a:t>drugara</a:t>
            </a:r>
            <a:r>
              <a:rPr lang="sr-Latn-RS" dirty="0" smtClean="0"/>
              <a:t> </a:t>
            </a:r>
            <a:r>
              <a:rPr lang="vi-VN" dirty="0" smtClean="0"/>
              <a:t>iz </a:t>
            </a:r>
            <a:r>
              <a:rPr lang="vi-VN" dirty="0"/>
              <a:t>davnih </a:t>
            </a:r>
            <a:r>
              <a:rPr lang="vi-VN" dirty="0" smtClean="0"/>
              <a:t>dana</a:t>
            </a:r>
            <a:r>
              <a:rPr lang="sr-Latn-RS" dirty="0" smtClean="0"/>
              <a:t>).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273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7"/>
            <a:ext cx="7546032" cy="5328633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bg1"/>
                </a:solidFill>
              </a:rPr>
              <a:t>Alkoholičari </a:t>
            </a:r>
            <a:r>
              <a:rPr lang="sr-Latn-RS" dirty="0">
                <a:solidFill>
                  <a:schemeClr val="bg1"/>
                </a:solidFill>
              </a:rPr>
              <a:t>piju iz brojnih “razloga”: kada su tužni, kada su veseli, ako imaju problem i ako nemaju problem, u društvu i zbog njega, sami, jer su sami, iznervirani i staloženi, jer svi ostali piju, </a:t>
            </a:r>
            <a:r>
              <a:rPr lang="sr-Latn-RS" dirty="0" smtClean="0">
                <a:solidFill>
                  <a:schemeClr val="bg1"/>
                </a:solidFill>
              </a:rPr>
              <a:t>itd.</a:t>
            </a:r>
          </a:p>
          <a:p>
            <a:endParaRPr lang="sr-Latn-RS" dirty="0">
              <a:solidFill>
                <a:schemeClr val="bg1"/>
              </a:solidFill>
            </a:endParaRPr>
          </a:p>
          <a:p>
            <a:r>
              <a:rPr lang="sr-Latn-RS" dirty="0" smtClean="0">
                <a:solidFill>
                  <a:schemeClr val="bg1"/>
                </a:solidFill>
              </a:rPr>
              <a:t>Alkoholičar </a:t>
            </a:r>
            <a:r>
              <a:rPr lang="sr-Latn-RS" dirty="0">
                <a:solidFill>
                  <a:schemeClr val="bg1"/>
                </a:solidFill>
              </a:rPr>
              <a:t>uglavnom nije svestan u dovoljnoj meri svog problema, tako da i nije moguće od njega očekivati da sam, naporom sopstvene volje prihvati </a:t>
            </a:r>
            <a:r>
              <a:rPr lang="sr-Latn-RS" dirty="0" smtClean="0">
                <a:solidFill>
                  <a:schemeClr val="bg1"/>
                </a:solidFill>
              </a:rPr>
              <a:t>lečenje, </a:t>
            </a:r>
            <a:r>
              <a:rPr lang="sr-Latn-RS" dirty="0">
                <a:solidFill>
                  <a:schemeClr val="bg1"/>
                </a:solidFill>
              </a:rPr>
              <a:t>a time i radikalne promene koje ono unosi u život. </a:t>
            </a:r>
            <a:r>
              <a:rPr lang="sr-Latn-RS" dirty="0" smtClean="0">
                <a:solidFill>
                  <a:schemeClr val="bg1"/>
                </a:solidFill>
              </a:rPr>
              <a:t>Priznanje </a:t>
            </a:r>
            <a:r>
              <a:rPr lang="sr-Latn-RS" dirty="0">
                <a:solidFill>
                  <a:schemeClr val="bg1"/>
                </a:solidFill>
              </a:rPr>
              <a:t>postojanja bolesti za alkoholičara je ponižavajuće i </a:t>
            </a:r>
            <a:r>
              <a:rPr lang="sr-Latn-RS" dirty="0" smtClean="0">
                <a:solidFill>
                  <a:schemeClr val="bg1"/>
                </a:solidFill>
              </a:rPr>
              <a:t>poražavajuće.</a:t>
            </a:r>
          </a:p>
          <a:p>
            <a:pPr marL="45720" indent="0">
              <a:buNone/>
            </a:pPr>
            <a:endParaRPr lang="sr-Latn-RS" dirty="0" smtClean="0">
              <a:solidFill>
                <a:schemeClr val="bg1"/>
              </a:solidFill>
            </a:endParaRPr>
          </a:p>
          <a:p>
            <a:r>
              <a:rPr lang="sr-Latn-RS" dirty="0" smtClean="0">
                <a:solidFill>
                  <a:schemeClr val="bg1"/>
                </a:solidFill>
              </a:rPr>
              <a:t>On </a:t>
            </a:r>
            <a:r>
              <a:rPr lang="sr-Latn-RS" dirty="0">
                <a:solidFill>
                  <a:schemeClr val="bg1"/>
                </a:solidFill>
              </a:rPr>
              <a:t>na lečenje dolazi samo onda kad mu je to jedini izlaz iz </a:t>
            </a:r>
            <a:r>
              <a:rPr lang="sr-Latn-RS" dirty="0" smtClean="0">
                <a:solidFill>
                  <a:schemeClr val="bg1"/>
                </a:solidFill>
              </a:rPr>
              <a:t>trenutne situacije, odnosno pod </a:t>
            </a:r>
            <a:r>
              <a:rPr lang="sr-Latn-RS" dirty="0">
                <a:solidFill>
                  <a:schemeClr val="bg1"/>
                </a:solidFill>
              </a:rPr>
              <a:t>pritiskom. P</a:t>
            </a:r>
            <a:r>
              <a:rPr lang="sr-Latn-RS" dirty="0" smtClean="0">
                <a:solidFill>
                  <a:schemeClr val="bg1"/>
                </a:solidFill>
              </a:rPr>
              <a:t>ritisnut je zahtevom porodice </a:t>
            </a:r>
            <a:r>
              <a:rPr lang="sr-Latn-RS" dirty="0">
                <a:solidFill>
                  <a:schemeClr val="bg1"/>
                </a:solidFill>
              </a:rPr>
              <a:t>(možda ozbiljna pretnja razvodom), sa radnog </a:t>
            </a:r>
            <a:r>
              <a:rPr lang="sr-Latn-RS" dirty="0" smtClean="0">
                <a:solidFill>
                  <a:schemeClr val="bg1"/>
                </a:solidFill>
              </a:rPr>
              <a:t>mesta (opet </a:t>
            </a:r>
            <a:r>
              <a:rPr lang="sr-Latn-RS" dirty="0">
                <a:solidFill>
                  <a:schemeClr val="bg1"/>
                </a:solidFill>
              </a:rPr>
              <a:t>pretnja, otkazom), zahtevom suda ili zastrašujućim </a:t>
            </a:r>
            <a:r>
              <a:rPr lang="sr-Latn-RS" dirty="0" smtClean="0">
                <a:solidFill>
                  <a:schemeClr val="bg1"/>
                </a:solidFill>
              </a:rPr>
              <a:t>zdravstvenim problemom.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6456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52936"/>
            <a:ext cx="7920880" cy="1368152"/>
          </a:xfrm>
        </p:spPr>
        <p:txBody>
          <a:bodyPr>
            <a:normAutofit lnSpcReduction="10000"/>
          </a:bodyPr>
          <a:lstStyle/>
          <a:p>
            <a:r>
              <a:rPr lang="sr-Latn-RS" sz="2800" dirty="0" smtClean="0">
                <a:solidFill>
                  <a:schemeClr val="bg1"/>
                </a:solidFill>
              </a:rPr>
              <a:t> Literatura: Stojaković, Lj. (2002). </a:t>
            </a:r>
            <a:r>
              <a:rPr lang="sr-Latn-RS" sz="2800" i="1" dirty="0" smtClean="0">
                <a:solidFill>
                  <a:schemeClr val="bg1"/>
                </a:solidFill>
              </a:rPr>
              <a:t>Bračni lavirint - Vi, vaš muž i alkohol</a:t>
            </a:r>
            <a:r>
              <a:rPr lang="sr-Latn-RS" sz="2800" dirty="0" smtClean="0">
                <a:solidFill>
                  <a:schemeClr val="bg1"/>
                </a:solidFill>
              </a:rPr>
              <a:t>. Autonomni ženski centar, Beograd.</a:t>
            </a:r>
            <a:endParaRPr lang="sr-Latn-R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0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315200" cy="709972"/>
          </a:xfrm>
        </p:spPr>
        <p:txBody>
          <a:bodyPr/>
          <a:lstStyle/>
          <a:p>
            <a:pPr algn="ctr"/>
            <a:r>
              <a:rPr lang="sr-Latn-RS" dirty="0" smtClean="0"/>
              <a:t>Faze alkoholizma 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064896" cy="4968552"/>
          </a:xfrm>
        </p:spPr>
        <p:txBody>
          <a:bodyPr>
            <a:normAutofit fontScale="85000" lnSpcReduction="20000"/>
          </a:bodyPr>
          <a:lstStyle/>
          <a:p>
            <a:r>
              <a:rPr lang="sr-Latn-RS" dirty="0"/>
              <a:t>Kao i svaka druga </a:t>
            </a:r>
            <a:r>
              <a:rPr lang="sr-Latn-RS" dirty="0" smtClean="0"/>
              <a:t>bolest </a:t>
            </a:r>
            <a:r>
              <a:rPr lang="sr-Latn-RS" dirty="0"/>
              <a:t>i alkoholizam </a:t>
            </a:r>
            <a:r>
              <a:rPr lang="sr-Latn-RS" dirty="0" smtClean="0"/>
              <a:t>ima </a:t>
            </a:r>
            <a:r>
              <a:rPr lang="sr-Latn-RS" dirty="0"/>
              <a:t>svoj </a:t>
            </a:r>
            <a:r>
              <a:rPr lang="sr-Latn-RS" dirty="0" smtClean="0"/>
              <a:t>početak</a:t>
            </a:r>
            <a:r>
              <a:rPr lang="sr-Latn-RS" dirty="0"/>
              <a:t>, tok, razvoj i krajnji </a:t>
            </a:r>
            <a:r>
              <a:rPr lang="sr-Latn-RS" dirty="0" smtClean="0"/>
              <a:t>ishod:</a:t>
            </a:r>
          </a:p>
          <a:p>
            <a:pPr marL="45720" indent="0">
              <a:buNone/>
            </a:pPr>
            <a:r>
              <a:rPr lang="sr-Latn-RS" dirty="0" smtClean="0"/>
              <a:t>1. Početak </a:t>
            </a:r>
            <a:r>
              <a:rPr lang="sr-Latn-RS" dirty="0"/>
              <a:t>je uvek u zoni normalnog ili </a:t>
            </a:r>
            <a:r>
              <a:rPr lang="sr-Latn-RS" dirty="0" smtClean="0"/>
              <a:t>umerenog.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2. Zatim, alkoholičar </a:t>
            </a:r>
            <a:r>
              <a:rPr lang="sr-Latn-RS" dirty="0"/>
              <a:t>prelazi polako na trening fazu, koja je uvod u bolest. On u toj fazi </a:t>
            </a:r>
            <a:r>
              <a:rPr lang="sr-Latn-RS" dirty="0" smtClean="0"/>
              <a:t>počinje </a:t>
            </a:r>
            <a:r>
              <a:rPr lang="sr-Latn-RS" dirty="0"/>
              <a:t>da pije </a:t>
            </a:r>
            <a:r>
              <a:rPr lang="sr-Latn-RS" dirty="0" smtClean="0"/>
              <a:t>češće</a:t>
            </a:r>
            <a:r>
              <a:rPr lang="sr-Latn-RS" dirty="0"/>
              <a:t>, </a:t>
            </a:r>
            <a:r>
              <a:rPr lang="sr-Latn-RS" dirty="0" smtClean="0"/>
              <a:t>odlučuje </a:t>
            </a:r>
            <a:r>
              <a:rPr lang="sr-Latn-RS" dirty="0"/>
              <a:t>se za “jos jednu </a:t>
            </a:r>
            <a:r>
              <a:rPr lang="sr-Latn-RS" dirty="0" smtClean="0"/>
              <a:t>čašicu više”, ali </a:t>
            </a:r>
            <a:r>
              <a:rPr lang="sr-Latn-RS" dirty="0"/>
              <a:t>opijanja uglavnom nema u ovoj fazi. </a:t>
            </a:r>
            <a:r>
              <a:rPr lang="sr-Latn-RS" dirty="0" smtClean="0"/>
              <a:t>Može </a:t>
            </a:r>
            <a:r>
              <a:rPr lang="sr-Latn-RS" dirty="0"/>
              <a:t>da se desi i da ne predje u </a:t>
            </a:r>
            <a:r>
              <a:rPr lang="sr-Latn-RS" dirty="0" smtClean="0"/>
              <a:t>sledeću </a:t>
            </a:r>
            <a:r>
              <a:rPr lang="sr-Latn-RS" dirty="0"/>
              <a:t>fazu, nego da se vrati normalnom pijenju</a:t>
            </a:r>
            <a:r>
              <a:rPr lang="sr-Latn-RS" dirty="0" smtClean="0"/>
              <a:t>, koje </a:t>
            </a:r>
            <a:r>
              <a:rPr lang="sr-Latn-RS" dirty="0"/>
              <a:t>je </a:t>
            </a:r>
            <a:r>
              <a:rPr lang="sr-Latn-RS" dirty="0" smtClean="0"/>
              <a:t>društveno prihvatljivo.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3. Pretoksikomanska faza je ona u kojoj alkoholičar pokušava </a:t>
            </a:r>
            <a:r>
              <a:rPr lang="sr-Latn-RS" dirty="0"/>
              <a:t>da </a:t>
            </a:r>
            <a:r>
              <a:rPr lang="sr-Latn-RS" dirty="0" smtClean="0"/>
              <a:t>razreši </a:t>
            </a:r>
            <a:r>
              <a:rPr lang="sr-Latn-RS" dirty="0"/>
              <a:t>sve </a:t>
            </a:r>
            <a:r>
              <a:rPr lang="sr-Latn-RS" dirty="0" smtClean="0"/>
              <a:t>probleme putem alkohola (najčešće </a:t>
            </a:r>
            <a:r>
              <a:rPr lang="sr-Latn-RS" dirty="0"/>
              <a:t>beg od </a:t>
            </a:r>
            <a:r>
              <a:rPr lang="sr-Latn-RS" dirty="0" smtClean="0"/>
              <a:t>problema) </a:t>
            </a:r>
            <a:r>
              <a:rPr lang="sr-Latn-RS" dirty="0"/>
              <a:t>i polako sve </a:t>
            </a:r>
            <a:r>
              <a:rPr lang="sr-Latn-RS" dirty="0" smtClean="0"/>
              <a:t>više počinje </a:t>
            </a:r>
            <a:r>
              <a:rPr lang="sr-Latn-RS" dirty="0"/>
              <a:t>da se “razboljeva”. </a:t>
            </a:r>
            <a:r>
              <a:rPr lang="sr-Latn-RS" dirty="0" smtClean="0"/>
              <a:t>Često ga </a:t>
            </a:r>
            <a:r>
              <a:rPr lang="sr-Latn-RS" dirty="0"/>
              <a:t>i </a:t>
            </a:r>
            <a:r>
              <a:rPr lang="sr-Latn-RS" dirty="0" smtClean="0"/>
              <a:t>društvo </a:t>
            </a:r>
            <a:r>
              <a:rPr lang="sr-Latn-RS" dirty="0"/>
              <a:t>pritiska da to </a:t>
            </a:r>
            <a:r>
              <a:rPr lang="sr-Latn-RS" dirty="0" smtClean="0"/>
              <a:t>uradi pa alkoholičar podleže pritisku</a:t>
            </a:r>
            <a:r>
              <a:rPr lang="sr-Latn-RS" dirty="0"/>
              <a:t>. Iako se ovde razvija i </a:t>
            </a:r>
            <a:r>
              <a:rPr lang="sr-Latn-RS" dirty="0" smtClean="0"/>
              <a:t>psihička </a:t>
            </a:r>
            <a:r>
              <a:rPr lang="sr-Latn-RS" dirty="0"/>
              <a:t>zavisnost, </a:t>
            </a:r>
            <a:r>
              <a:rPr lang="sr-Latn-RS" dirty="0" smtClean="0"/>
              <a:t>ona još </a:t>
            </a:r>
            <a:r>
              <a:rPr lang="sr-Latn-RS" dirty="0"/>
              <a:t>uvek nije </a:t>
            </a:r>
            <a:r>
              <a:rPr lang="sr-Latn-RS" dirty="0" smtClean="0"/>
              <a:t>upadljiva </a:t>
            </a:r>
            <a:r>
              <a:rPr lang="sr-Latn-RS" dirty="0"/>
              <a:t>i vrlo retko </a:t>
            </a:r>
            <a:r>
              <a:rPr lang="sr-Latn-RS" dirty="0" smtClean="0"/>
              <a:t>alkoholičar završi </a:t>
            </a:r>
            <a:r>
              <a:rPr lang="sr-Latn-RS" dirty="0"/>
              <a:t>na </a:t>
            </a:r>
            <a:r>
              <a:rPr lang="sr-Latn-RS" dirty="0" smtClean="0"/>
              <a:t>lečenju.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4. </a:t>
            </a:r>
            <a:r>
              <a:rPr lang="sr-Latn-RS" dirty="0"/>
              <a:t>T</a:t>
            </a:r>
            <a:r>
              <a:rPr lang="sr-Latn-RS" dirty="0" smtClean="0"/>
              <a:t>oksikomanska faza je možda </a:t>
            </a:r>
            <a:r>
              <a:rPr lang="sr-Latn-RS" dirty="0"/>
              <a:t>i </a:t>
            </a:r>
            <a:r>
              <a:rPr lang="sr-Latn-RS" dirty="0" smtClean="0"/>
              <a:t>najkritičnija </a:t>
            </a:r>
            <a:r>
              <a:rPr lang="sr-Latn-RS" dirty="0"/>
              <a:t>jer je </a:t>
            </a:r>
            <a:r>
              <a:rPr lang="sr-Latn-RS" dirty="0" smtClean="0"/>
              <a:t>alkoholičar </a:t>
            </a:r>
            <a:r>
              <a:rPr lang="sr-Latn-RS" dirty="0"/>
              <a:t>i </a:t>
            </a:r>
            <a:r>
              <a:rPr lang="sr-Latn-RS" dirty="0" smtClean="0"/>
              <a:t>psihički </a:t>
            </a:r>
            <a:r>
              <a:rPr lang="sr-Latn-RS" dirty="0"/>
              <a:t>i </a:t>
            </a:r>
            <a:r>
              <a:rPr lang="sr-Latn-RS" dirty="0" smtClean="0"/>
              <a:t>fizički </a:t>
            </a:r>
            <a:r>
              <a:rPr lang="sr-Latn-RS" dirty="0"/>
              <a:t>vezan za alkohol. Dnevno pijenje se </a:t>
            </a:r>
            <a:r>
              <a:rPr lang="sr-Latn-RS" dirty="0" smtClean="0"/>
              <a:t>povećava</a:t>
            </a:r>
            <a:r>
              <a:rPr lang="sr-Latn-RS" dirty="0"/>
              <a:t>, </a:t>
            </a:r>
            <a:r>
              <a:rPr lang="sr-Latn-RS" dirty="0" smtClean="0"/>
              <a:t>količine </a:t>
            </a:r>
            <a:r>
              <a:rPr lang="sr-Latn-RS" dirty="0"/>
              <a:t>su </a:t>
            </a:r>
            <a:r>
              <a:rPr lang="sr-Latn-RS" dirty="0" smtClean="0"/>
              <a:t>enormne (litar</a:t>
            </a:r>
            <a:r>
              <a:rPr lang="sr-Latn-RS" dirty="0"/>
              <a:t>, litar i po, </a:t>
            </a:r>
            <a:r>
              <a:rPr lang="sr-Latn-RS" dirty="0" smtClean="0"/>
              <a:t>žestokih pića</a:t>
            </a:r>
            <a:r>
              <a:rPr lang="sr-Latn-RS" dirty="0"/>
              <a:t>). </a:t>
            </a:r>
            <a:r>
              <a:rPr lang="sr-Latn-RS" dirty="0" smtClean="0"/>
              <a:t>Alkohol postaje </a:t>
            </a:r>
            <a:r>
              <a:rPr lang="sr-Latn-RS" dirty="0"/>
              <a:t>neophodan za svako “</a:t>
            </a:r>
            <a:r>
              <a:rPr lang="sr-Latn-RS" dirty="0" smtClean="0"/>
              <a:t>funkcionisanje”. Po </a:t>
            </a:r>
            <a:r>
              <a:rPr lang="sr-Latn-RS" dirty="0"/>
              <a:t>prestanku pijenja, javlja se </a:t>
            </a:r>
            <a:r>
              <a:rPr lang="sr-Latn-RS" dirty="0" smtClean="0"/>
              <a:t>apstinencijalna </a:t>
            </a:r>
            <a:r>
              <a:rPr lang="sr-Latn-RS" dirty="0"/>
              <a:t>kriza u vidu </a:t>
            </a:r>
            <a:r>
              <a:rPr lang="sr-Latn-RS" dirty="0" smtClean="0"/>
              <a:t>nervoze, </a:t>
            </a:r>
            <a:r>
              <a:rPr lang="sr-Latn-RS" dirty="0"/>
              <a:t>jer je alkohol </a:t>
            </a:r>
            <a:r>
              <a:rPr lang="sr-Latn-RS" dirty="0" smtClean="0"/>
              <a:t>postao nešto što </a:t>
            </a:r>
            <a:r>
              <a:rPr lang="sr-Latn-RS" dirty="0"/>
              <a:t>je “</a:t>
            </a:r>
            <a:r>
              <a:rPr lang="sr-Latn-RS" dirty="0" smtClean="0"/>
              <a:t>normalno</a:t>
            </a:r>
            <a:r>
              <a:rPr lang="sr-Latn-RS" dirty="0"/>
              <a:t>” u telu.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244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315200" cy="4680521"/>
          </a:xfrm>
        </p:spPr>
        <p:txBody>
          <a:bodyPr>
            <a:normAutofit/>
          </a:bodyPr>
          <a:lstStyle/>
          <a:p>
            <a:r>
              <a:rPr lang="sr-Latn-RS" dirty="0"/>
              <a:t>Č</a:t>
            </a:r>
            <a:r>
              <a:rPr lang="sr-Latn-RS" dirty="0" smtClean="0"/>
              <a:t>esto </a:t>
            </a:r>
            <a:r>
              <a:rPr lang="sr-Latn-RS" dirty="0"/>
              <a:t>se </a:t>
            </a:r>
            <a:r>
              <a:rPr lang="sr-Latn-RS" dirty="0" smtClean="0"/>
              <a:t>dešava </a:t>
            </a:r>
            <a:r>
              <a:rPr lang="sr-Latn-RS" dirty="0"/>
              <a:t>i da </a:t>
            </a:r>
            <a:r>
              <a:rPr lang="sr-Latn-RS" dirty="0" smtClean="0"/>
              <a:t>alkoholičar </a:t>
            </a:r>
            <a:r>
              <a:rPr lang="sr-Latn-RS" dirty="0"/>
              <a:t>izgubi kontrolu nad tim koliko </a:t>
            </a:r>
            <a:r>
              <a:rPr lang="sr-Latn-RS" dirty="0" smtClean="0"/>
              <a:t>pije. </a:t>
            </a:r>
            <a:r>
              <a:rPr lang="sr-Latn-RS" dirty="0"/>
              <a:t>Taj efekat se </a:t>
            </a:r>
            <a:r>
              <a:rPr lang="sr-Latn-RS" dirty="0" smtClean="0"/>
              <a:t>zove </a:t>
            </a:r>
            <a:r>
              <a:rPr lang="sr-Latn-RS" dirty="0"/>
              <a:t>gubitak kontrole ili fenomen prve č</a:t>
            </a:r>
            <a:r>
              <a:rPr lang="sr-Latn-RS" dirty="0" smtClean="0"/>
              <a:t>aše</a:t>
            </a:r>
            <a:r>
              <a:rPr lang="sr-Latn-RS" dirty="0"/>
              <a:t>, jednom izgubljena kontrola se </a:t>
            </a:r>
            <a:r>
              <a:rPr lang="sr-Latn-RS" dirty="0" smtClean="0"/>
              <a:t>više </a:t>
            </a:r>
            <a:r>
              <a:rPr lang="sr-Latn-RS" dirty="0"/>
              <a:t>ne </a:t>
            </a:r>
            <a:r>
              <a:rPr lang="sr-Latn-RS" dirty="0" smtClean="0"/>
              <a:t>vraća.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/>
              <a:t>Takodje se </a:t>
            </a:r>
            <a:r>
              <a:rPr lang="sr-Latn-RS" dirty="0" smtClean="0"/>
              <a:t>dešava </a:t>
            </a:r>
            <a:r>
              <a:rPr lang="sr-Latn-RS" dirty="0"/>
              <a:t>i pojava gubitka </a:t>
            </a:r>
            <a:r>
              <a:rPr lang="sr-Latn-RS" dirty="0" smtClean="0"/>
              <a:t>sećanja </a:t>
            </a:r>
            <a:r>
              <a:rPr lang="sr-Latn-RS" dirty="0"/>
              <a:t>na dogadjanja </a:t>
            </a:r>
            <a:r>
              <a:rPr lang="sr-Latn-RS" dirty="0" smtClean="0"/>
              <a:t>tokom </a:t>
            </a:r>
            <a:r>
              <a:rPr lang="sr-Latn-RS" dirty="0"/>
              <a:t>pijanstva, jer osobu alkohol skroz obuzme, javlja se amnezija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Nakon višegodišnjeg </a:t>
            </a:r>
            <a:r>
              <a:rPr lang="sr-Latn-RS" dirty="0"/>
              <a:t>pijenja,  zbog </a:t>
            </a:r>
            <a:r>
              <a:rPr lang="sr-Latn-RS" dirty="0" smtClean="0"/>
              <a:t>različitih </a:t>
            </a:r>
            <a:r>
              <a:rPr lang="sr-Latn-RS" dirty="0"/>
              <a:t>problema i posledica, dolazi do pada tolerancije, </a:t>
            </a:r>
            <a:r>
              <a:rPr lang="sr-Latn-RS" dirty="0" smtClean="0"/>
              <a:t>pojedinac nije više </a:t>
            </a:r>
            <a:r>
              <a:rPr lang="sr-Latn-RS" dirty="0"/>
              <a:t>sposoban da nosi svoju “dnevnu dozu”. </a:t>
            </a:r>
            <a:r>
              <a:rPr lang="sr-Latn-RS" dirty="0" smtClean="0"/>
              <a:t>Počinje </a:t>
            </a:r>
            <a:r>
              <a:rPr lang="sr-Latn-RS" dirty="0"/>
              <a:t>da pije manje, ali mu je </a:t>
            </a:r>
            <a:r>
              <a:rPr lang="sr-Latn-RS" dirty="0" smtClean="0"/>
              <a:t>i </a:t>
            </a:r>
            <a:r>
              <a:rPr lang="sr-Latn-RS" dirty="0"/>
              <a:t>to dovoljno da se </a:t>
            </a:r>
            <a:r>
              <a:rPr lang="sr-Latn-RS" dirty="0" smtClean="0"/>
              <a:t>napije. </a:t>
            </a:r>
          </a:p>
        </p:txBody>
      </p:sp>
    </p:spTree>
    <p:extLst>
      <p:ext uri="{BB962C8B-B14F-4D97-AF65-F5344CB8AC3E}">
        <p14:creationId xmlns:p14="http://schemas.microsoft.com/office/powerpoint/2010/main" val="263693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15200" cy="78198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Promene i karakter alkoholičara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968552"/>
          </a:xfrm>
        </p:spPr>
        <p:txBody>
          <a:bodyPr>
            <a:normAutofit fontScale="85000" lnSpcReduction="20000"/>
          </a:bodyPr>
          <a:lstStyle/>
          <a:p>
            <a:r>
              <a:rPr lang="sr-Latn-RS" dirty="0"/>
              <a:t>Kako bolest napreduje, tako se </a:t>
            </a:r>
            <a:r>
              <a:rPr lang="sr-Latn-RS" dirty="0" smtClean="0"/>
              <a:t>dešavaju </a:t>
            </a:r>
            <a:r>
              <a:rPr lang="sr-Latn-RS" dirty="0"/>
              <a:t>i mnoge promene koje </a:t>
            </a:r>
            <a:r>
              <a:rPr lang="sr-Latn-RS" dirty="0" smtClean="0"/>
              <a:t>utiču </a:t>
            </a:r>
            <a:r>
              <a:rPr lang="sr-Latn-RS" dirty="0"/>
              <a:t>na </a:t>
            </a:r>
            <a:r>
              <a:rPr lang="sr-Latn-RS" dirty="0" smtClean="0"/>
              <a:t>život alkoholičara. </a:t>
            </a:r>
            <a:r>
              <a:rPr lang="sr-Latn-RS" dirty="0"/>
              <a:t>G</a:t>
            </a:r>
            <a:r>
              <a:rPr lang="sr-Latn-RS" dirty="0" smtClean="0"/>
              <a:t>ubi </a:t>
            </a:r>
            <a:r>
              <a:rPr lang="sr-Latn-RS" dirty="0"/>
              <a:t>sposobnost i kontrolu nad svojim </a:t>
            </a:r>
            <a:r>
              <a:rPr lang="sr-Latn-RS" dirty="0" smtClean="0"/>
              <a:t>postupcima </a:t>
            </a:r>
            <a:r>
              <a:rPr lang="sr-Latn-RS" dirty="0"/>
              <a:t>jer njim upravlja </a:t>
            </a:r>
            <a:r>
              <a:rPr lang="sr-Latn-RS" dirty="0" smtClean="0"/>
              <a:t>zavisnost. Naravno</a:t>
            </a:r>
            <a:r>
              <a:rPr lang="sr-Latn-RS" dirty="0"/>
              <a:t>, </a:t>
            </a:r>
            <a:r>
              <a:rPr lang="sr-Latn-RS" dirty="0" smtClean="0"/>
              <a:t>ona dosta utiče </a:t>
            </a:r>
            <a:r>
              <a:rPr lang="sr-Latn-RS" dirty="0"/>
              <a:t>i na njegovu porodicu, koja itetako pati zbog </a:t>
            </a:r>
            <a:r>
              <a:rPr lang="sr-Latn-RS" dirty="0" smtClean="0"/>
              <a:t>ovakvog ponašanja.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/>
              <a:t>On se </a:t>
            </a:r>
            <a:r>
              <a:rPr lang="sr-Latn-RS" dirty="0" smtClean="0"/>
              <a:t>ponaša  </a:t>
            </a:r>
            <a:r>
              <a:rPr lang="sr-Latn-RS" dirty="0"/>
              <a:t>neodgovorno, ne </a:t>
            </a:r>
            <a:r>
              <a:rPr lang="sr-Latn-RS" dirty="0" smtClean="0"/>
              <a:t>poštuje </a:t>
            </a:r>
            <a:r>
              <a:rPr lang="sr-Latn-RS" dirty="0"/>
              <a:t>dogovore zbog svog </a:t>
            </a:r>
            <a:r>
              <a:rPr lang="sr-Latn-RS" dirty="0" smtClean="0"/>
              <a:t>pijančenja</a:t>
            </a:r>
            <a:r>
              <a:rPr lang="sr-Latn-RS" dirty="0"/>
              <a:t>, ne </a:t>
            </a:r>
            <a:r>
              <a:rPr lang="sr-Latn-RS" dirty="0" smtClean="0"/>
              <a:t>pomaže porodici. Tako </a:t>
            </a:r>
            <a:r>
              <a:rPr lang="sr-Latn-RS" dirty="0"/>
              <a:t>prebacuje </a:t>
            </a:r>
            <a:r>
              <a:rPr lang="sr-Latn-RS" dirty="0" smtClean="0"/>
              <a:t>sve obaveze </a:t>
            </a:r>
            <a:r>
              <a:rPr lang="sr-Latn-RS" dirty="0"/>
              <a:t>ili odgovornosti na </a:t>
            </a:r>
            <a:r>
              <a:rPr lang="sr-Latn-RS" dirty="0" smtClean="0"/>
              <a:t>porodicu (</a:t>
            </a:r>
            <a:r>
              <a:rPr lang="sr-Latn-RS" dirty="0"/>
              <a:t>pogotovo majke, koje u </a:t>
            </a:r>
            <a:r>
              <a:rPr lang="sr-Latn-RS" dirty="0" smtClean="0"/>
              <a:t>većini slučajeva </a:t>
            </a:r>
            <a:r>
              <a:rPr lang="sr-Latn-RS" dirty="0"/>
              <a:t>ne </a:t>
            </a:r>
            <a:r>
              <a:rPr lang="sr-Latn-RS" dirty="0" smtClean="0"/>
              <a:t>žele </a:t>
            </a:r>
            <a:r>
              <a:rPr lang="sr-Latn-RS" dirty="0"/>
              <a:t>da govore drugima </a:t>
            </a:r>
            <a:r>
              <a:rPr lang="sr-Latn-RS" dirty="0" smtClean="0"/>
              <a:t>šta </a:t>
            </a:r>
            <a:r>
              <a:rPr lang="sr-Latn-RS" dirty="0"/>
              <a:t>se u </a:t>
            </a:r>
            <a:r>
              <a:rPr lang="sr-Latn-RS" dirty="0" smtClean="0"/>
              <a:t>kući dešava </a:t>
            </a:r>
            <a:r>
              <a:rPr lang="sr-Latn-RS" dirty="0"/>
              <a:t>i koje </a:t>
            </a:r>
            <a:r>
              <a:rPr lang="sr-Latn-RS" dirty="0" smtClean="0"/>
              <a:t>probleme </a:t>
            </a:r>
            <a:r>
              <a:rPr lang="sr-Latn-RS" dirty="0"/>
              <a:t>pravi </a:t>
            </a:r>
            <a:r>
              <a:rPr lang="sr-Latn-RS" dirty="0" smtClean="0"/>
              <a:t>mužev alkohol).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/>
              <a:t>U </a:t>
            </a:r>
            <a:r>
              <a:rPr lang="sr-Latn-RS" dirty="0" smtClean="0"/>
              <a:t>pokušaju </a:t>
            </a:r>
            <a:r>
              <a:rPr lang="sr-Latn-RS" dirty="0"/>
              <a:t>da </a:t>
            </a:r>
            <a:r>
              <a:rPr lang="sr-Latn-RS" dirty="0" smtClean="0"/>
              <a:t>pokaže </a:t>
            </a:r>
            <a:r>
              <a:rPr lang="sr-Latn-RS" dirty="0"/>
              <a:t>neku vrstu ljubavi, empatije, </a:t>
            </a:r>
            <a:r>
              <a:rPr lang="sr-Latn-RS" dirty="0" smtClean="0"/>
              <a:t>nežnosti</a:t>
            </a:r>
            <a:r>
              <a:rPr lang="sr-Latn-RS" dirty="0"/>
              <a:t>, </a:t>
            </a:r>
            <a:r>
              <a:rPr lang="sr-Latn-RS" dirty="0" smtClean="0"/>
              <a:t>poprilično </a:t>
            </a:r>
            <a:r>
              <a:rPr lang="sr-Latn-RS" dirty="0"/>
              <a:t>je trapav, </a:t>
            </a:r>
            <a:r>
              <a:rPr lang="sr-Latn-RS" dirty="0" smtClean="0"/>
              <a:t>čini </a:t>
            </a:r>
            <a:r>
              <a:rPr lang="sr-Latn-RS" dirty="0"/>
              <a:t>to na </a:t>
            </a:r>
            <a:r>
              <a:rPr lang="sr-Latn-RS" dirty="0" smtClean="0"/>
              <a:t>nezadovoljavajući način </a:t>
            </a:r>
            <a:r>
              <a:rPr lang="sr-Latn-RS" dirty="0"/>
              <a:t>i kratkog je daha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 smtClean="0"/>
              <a:t>Često </a:t>
            </a:r>
            <a:r>
              <a:rPr lang="sr-Latn-RS" dirty="0"/>
              <a:t>se koristi </a:t>
            </a:r>
            <a:r>
              <a:rPr lang="sr-Latn-RS" dirty="0" smtClean="0"/>
              <a:t>lažima </a:t>
            </a:r>
            <a:r>
              <a:rPr lang="sr-Latn-RS" dirty="0"/>
              <a:t>ne bi li </a:t>
            </a:r>
            <a:r>
              <a:rPr lang="sr-Latn-RS" dirty="0" smtClean="0"/>
              <a:t>izašao </a:t>
            </a:r>
            <a:r>
              <a:rPr lang="sr-Latn-RS" dirty="0"/>
              <a:t>iz </a:t>
            </a:r>
            <a:r>
              <a:rPr lang="sr-Latn-RS" dirty="0" smtClean="0"/>
              <a:t>kuće </a:t>
            </a:r>
            <a:r>
              <a:rPr lang="sr-Latn-RS" dirty="0"/>
              <a:t>i </a:t>
            </a:r>
            <a:r>
              <a:rPr lang="sr-Latn-RS" dirty="0" smtClean="0"/>
              <a:t>otišao </a:t>
            </a:r>
            <a:r>
              <a:rPr lang="sr-Latn-RS" dirty="0"/>
              <a:t>da pije. </a:t>
            </a:r>
            <a:r>
              <a:rPr lang="sr-Latn-RS" dirty="0" smtClean="0"/>
              <a:t>Obično </a:t>
            </a:r>
            <a:r>
              <a:rPr lang="sr-Latn-RS" dirty="0"/>
              <a:t>je to neki razgovor za posao, neki </a:t>
            </a:r>
            <a:r>
              <a:rPr lang="sr-Latn-RS" dirty="0" smtClean="0"/>
              <a:t>važan </a:t>
            </a:r>
            <a:r>
              <a:rPr lang="sr-Latn-RS" dirty="0"/>
              <a:t>sastanak, dogovor </a:t>
            </a:r>
            <a:r>
              <a:rPr lang="sr-Latn-RS" dirty="0" smtClean="0"/>
              <a:t>i slično. Dešava se da pozajmljuje novac </a:t>
            </a:r>
            <a:r>
              <a:rPr lang="sr-Latn-RS" dirty="0"/>
              <a:t>i da se </a:t>
            </a:r>
            <a:r>
              <a:rPr lang="sr-Latn-RS" dirty="0" smtClean="0"/>
              <a:t>zadužuje, a porodica </a:t>
            </a:r>
            <a:r>
              <a:rPr lang="sr-Latn-RS" dirty="0"/>
              <a:t>mora da se nosi sa tim. </a:t>
            </a:r>
            <a:endParaRPr lang="sr-Latn-RS" dirty="0" smtClean="0"/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/>
              <a:t>Takodje, </a:t>
            </a:r>
            <a:r>
              <a:rPr lang="sr-Latn-RS" dirty="0" smtClean="0"/>
              <a:t>često </a:t>
            </a:r>
            <a:r>
              <a:rPr lang="sr-Latn-RS" dirty="0"/>
              <a:t>se </a:t>
            </a:r>
            <a:r>
              <a:rPr lang="sr-Latn-RS" dirty="0" smtClean="0"/>
              <a:t>dešava </a:t>
            </a:r>
            <a:r>
              <a:rPr lang="sr-Latn-RS" dirty="0"/>
              <a:t>i </a:t>
            </a:r>
            <a:r>
              <a:rPr lang="sr-Latn-RS" dirty="0" smtClean="0"/>
              <a:t>sebičnost. Alkoholičar misli </a:t>
            </a:r>
            <a:r>
              <a:rPr lang="sr-Latn-RS" dirty="0"/>
              <a:t>samo na sebe i na svoje </a:t>
            </a:r>
            <a:r>
              <a:rPr lang="sr-Latn-RS" dirty="0" smtClean="0"/>
              <a:t>potrebe, gleda </a:t>
            </a:r>
            <a:r>
              <a:rPr lang="sr-Latn-RS" dirty="0"/>
              <a:t>na to da </a:t>
            </a:r>
            <a:r>
              <a:rPr lang="sr-Latn-RS" dirty="0" smtClean="0"/>
              <a:t>mu </a:t>
            </a:r>
            <a:r>
              <a:rPr lang="sr-Latn-RS" dirty="0"/>
              <a:t>uslovi za spavanje </a:t>
            </a:r>
            <a:r>
              <a:rPr lang="sr-Latn-RS" dirty="0" smtClean="0"/>
              <a:t>i trežnjenje </a:t>
            </a:r>
            <a:r>
              <a:rPr lang="sr-Latn-RS" dirty="0"/>
              <a:t>budu </a:t>
            </a:r>
            <a:r>
              <a:rPr lang="sr-Latn-RS" dirty="0" smtClean="0"/>
              <a:t>odgovarajući, uvek </a:t>
            </a:r>
            <a:r>
              <a:rPr lang="sr-Latn-RS" dirty="0"/>
              <a:t>odvoji deo novca samo za sebe i </a:t>
            </a:r>
            <a:r>
              <a:rPr lang="sr-Latn-RS" dirty="0" smtClean="0"/>
              <a:t>pijančenje.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290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052736"/>
            <a:ext cx="7531224" cy="5328592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/>
              <a:t>U</a:t>
            </a:r>
            <a:r>
              <a:rPr lang="sr-Latn-RS" dirty="0" smtClean="0"/>
              <a:t>koliko </a:t>
            </a:r>
            <a:r>
              <a:rPr lang="sr-Latn-RS" dirty="0"/>
              <a:t>se ne </a:t>
            </a:r>
            <a:r>
              <a:rPr lang="sr-Latn-RS" dirty="0" smtClean="0"/>
              <a:t>ništa ne promeni na bolje, nastaju </a:t>
            </a:r>
            <a:r>
              <a:rPr lang="sr-Latn-RS" dirty="0"/>
              <a:t>svadje i nemiri</a:t>
            </a:r>
            <a:r>
              <a:rPr lang="sr-Latn-RS" dirty="0" smtClean="0"/>
              <a:t>, takodje se dešava </a:t>
            </a:r>
            <a:r>
              <a:rPr lang="sr-Latn-RS" dirty="0"/>
              <a:t>da </a:t>
            </a:r>
            <a:r>
              <a:rPr lang="sr-Latn-RS" dirty="0" smtClean="0"/>
              <a:t>žena </a:t>
            </a:r>
            <a:r>
              <a:rPr lang="sr-Latn-RS" dirty="0"/>
              <a:t>i porodice </a:t>
            </a:r>
            <a:r>
              <a:rPr lang="sr-Latn-RS" dirty="0" smtClean="0"/>
              <a:t>ćute </a:t>
            </a:r>
            <a:r>
              <a:rPr lang="sr-Latn-RS" dirty="0"/>
              <a:t>o tome, radi mira u </a:t>
            </a:r>
            <a:r>
              <a:rPr lang="sr-Latn-RS" dirty="0" smtClean="0"/>
              <a:t>kući</a:t>
            </a:r>
            <a:r>
              <a:rPr lang="sr-Latn-RS" dirty="0"/>
              <a:t>. Č</a:t>
            </a:r>
            <a:r>
              <a:rPr lang="sr-Latn-RS" dirty="0" smtClean="0"/>
              <a:t>esto </a:t>
            </a:r>
            <a:r>
              <a:rPr lang="sr-Latn-RS" dirty="0"/>
              <a:t>se svadje </a:t>
            </a:r>
            <a:r>
              <a:rPr lang="sr-Latn-RS" dirty="0" smtClean="0"/>
              <a:t>dešaju </a:t>
            </a:r>
            <a:r>
              <a:rPr lang="sr-Latn-RS" dirty="0"/>
              <a:t>kad su i deca prisutna, </a:t>
            </a:r>
            <a:r>
              <a:rPr lang="sr-Latn-RS" dirty="0" smtClean="0"/>
              <a:t>što može </a:t>
            </a:r>
            <a:r>
              <a:rPr lang="sr-Latn-RS" dirty="0"/>
              <a:t>uticati na njihovu socijalizaciju i </a:t>
            </a:r>
            <a:r>
              <a:rPr lang="sr-Latn-RS" dirty="0" smtClean="0"/>
              <a:t>ponašanje, kao i na stvaranje potencijalnog novog alkoholičara </a:t>
            </a:r>
            <a:r>
              <a:rPr lang="sr-Latn-RS" dirty="0"/>
              <a:t>i devijatne </a:t>
            </a:r>
            <a:r>
              <a:rPr lang="sr-Latn-RS" dirty="0" smtClean="0"/>
              <a:t>osobe (porodica </a:t>
            </a:r>
            <a:r>
              <a:rPr lang="sr-Latn-RS" dirty="0"/>
              <a:t>postaje dezorganizovana i devijatna, reklo bi se, ako koristimo </a:t>
            </a:r>
            <a:r>
              <a:rPr lang="sr-Latn-RS" dirty="0" smtClean="0"/>
              <a:t>Čikasku školu </a:t>
            </a:r>
            <a:r>
              <a:rPr lang="sr-Latn-RS" dirty="0"/>
              <a:t>i funkionalizam kao </a:t>
            </a:r>
            <a:r>
              <a:rPr lang="sr-Latn-RS" dirty="0" smtClean="0"/>
              <a:t>aspekt).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 smtClean="0"/>
              <a:t>Porodica </a:t>
            </a:r>
            <a:r>
              <a:rPr lang="sr-Latn-RS" dirty="0"/>
              <a:t>se polako zatvara u tzv. poseban svet, </a:t>
            </a:r>
            <a:r>
              <a:rPr lang="sr-Latn-RS" dirty="0" smtClean="0"/>
              <a:t>jer se </a:t>
            </a:r>
            <a:r>
              <a:rPr lang="sr-Latn-RS" dirty="0"/>
              <a:t>vremenom </a:t>
            </a:r>
            <a:r>
              <a:rPr lang="sr-Latn-RS" dirty="0" smtClean="0"/>
              <a:t>otudjila </a:t>
            </a:r>
            <a:r>
              <a:rPr lang="sr-Latn-RS" dirty="0"/>
              <a:t>od </a:t>
            </a:r>
            <a:r>
              <a:rPr lang="sr-Latn-RS" dirty="0" smtClean="0"/>
              <a:t>drugih, a odnosi </a:t>
            </a:r>
            <a:r>
              <a:rPr lang="sr-Latn-RS" dirty="0"/>
              <a:t>i veze su </a:t>
            </a:r>
            <a:r>
              <a:rPr lang="sr-Latn-RS" dirty="0" smtClean="0"/>
              <a:t>hladni (</a:t>
            </a:r>
            <a:r>
              <a:rPr lang="sr-Latn-RS" dirty="0"/>
              <a:t>pogotovo na selu, gde je sredina manja i svi se znaju, ova vrsta stigme je veoma </a:t>
            </a:r>
            <a:r>
              <a:rPr lang="sr-Latn-RS" dirty="0" smtClean="0"/>
              <a:t>česta).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Alkoholičar ima problema </a:t>
            </a:r>
            <a:r>
              <a:rPr lang="sr-Latn-RS" dirty="0"/>
              <a:t>i sa </a:t>
            </a:r>
            <a:r>
              <a:rPr lang="sr-Latn-RS" dirty="0" smtClean="0"/>
              <a:t>samodisciplinom. Koliko </a:t>
            </a:r>
            <a:r>
              <a:rPr lang="sr-Latn-RS" dirty="0"/>
              <a:t>je </a:t>
            </a:r>
            <a:r>
              <a:rPr lang="sr-Latn-RS" dirty="0" smtClean="0"/>
              <a:t>često </a:t>
            </a:r>
            <a:r>
              <a:rPr lang="sr-Latn-RS" dirty="0"/>
              <a:t>odustao od </a:t>
            </a:r>
            <a:r>
              <a:rPr lang="sr-Latn-RS" dirty="0" smtClean="0"/>
              <a:t>nečega što </a:t>
            </a:r>
            <a:r>
              <a:rPr lang="sr-Latn-RS" dirty="0"/>
              <a:t>je </a:t>
            </a:r>
            <a:r>
              <a:rPr lang="sr-Latn-RS" dirty="0" smtClean="0"/>
              <a:t>obećao </a:t>
            </a:r>
            <a:r>
              <a:rPr lang="sr-Latn-RS" dirty="0"/>
              <a:t>i </a:t>
            </a:r>
            <a:r>
              <a:rPr lang="sr-Latn-RS" dirty="0" smtClean="0"/>
              <a:t>slično, </a:t>
            </a:r>
            <a:r>
              <a:rPr lang="sr-Latn-RS" dirty="0"/>
              <a:t>nedisciplinovano </a:t>
            </a:r>
            <a:r>
              <a:rPr lang="sr-Latn-RS" dirty="0" smtClean="0"/>
              <a:t>ponašanje</a:t>
            </a:r>
            <a:r>
              <a:rPr lang="sr-Latn-RS" dirty="0"/>
              <a:t>, </a:t>
            </a:r>
            <a:r>
              <a:rPr lang="sr-Latn-RS" dirty="0" smtClean="0"/>
              <a:t>neodgovornost, jednostavno kao </a:t>
            </a:r>
            <a:r>
              <a:rPr lang="sr-Latn-RS" dirty="0"/>
              <a:t>da ga nema u </a:t>
            </a:r>
            <a:r>
              <a:rPr lang="sr-Latn-RS" dirty="0" smtClean="0"/>
              <a:t>porodici.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/>
              <a:t>Odgovornost se opet prebacuje na porodicu, pogotovo majku, jer se od njega više ništa ne očekuje</a:t>
            </a:r>
            <a:r>
              <a:rPr lang="sr-Latn-RS" dirty="0" smtClean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6246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7546032" cy="5760640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Za </a:t>
            </a:r>
            <a:r>
              <a:rPr lang="sr-Latn-RS" dirty="0"/>
              <a:t>spoljni svet </a:t>
            </a:r>
            <a:r>
              <a:rPr lang="sr-Latn-RS" dirty="0" smtClean="0"/>
              <a:t>ima </a:t>
            </a:r>
            <a:r>
              <a:rPr lang="sr-Latn-RS" dirty="0"/>
              <a:t>izgovore koje iz rukava </a:t>
            </a:r>
            <a:r>
              <a:rPr lang="sr-Latn-RS" dirty="0" smtClean="0"/>
              <a:t>vadi, kao </a:t>
            </a:r>
            <a:r>
              <a:rPr lang="sr-Latn-RS" dirty="0"/>
              <a:t>na primer da je </a:t>
            </a:r>
            <a:r>
              <a:rPr lang="sr-Latn-RS" dirty="0" smtClean="0"/>
              <a:t>bolestan pa se javi šefu </a:t>
            </a:r>
            <a:r>
              <a:rPr lang="sr-Latn-RS" dirty="0"/>
              <a:t>da </a:t>
            </a:r>
            <a:r>
              <a:rPr lang="sr-Latn-RS" dirty="0" smtClean="0"/>
              <a:t>neće doći na posao (često je žena ta koja javlja šefu).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 smtClean="0"/>
              <a:t>Manjak </a:t>
            </a:r>
            <a:r>
              <a:rPr lang="sr-Latn-RS" dirty="0"/>
              <a:t>zainteresovanosti je takodje osobina. </a:t>
            </a:r>
            <a:r>
              <a:rPr lang="sr-Latn-RS" dirty="0" smtClean="0"/>
              <a:t>Nešto što </a:t>
            </a:r>
            <a:r>
              <a:rPr lang="sr-Latn-RS" dirty="0"/>
              <a:t>je nekad </a:t>
            </a:r>
            <a:r>
              <a:rPr lang="sr-Latn-RS" dirty="0" smtClean="0"/>
              <a:t>radio, </a:t>
            </a:r>
            <a:r>
              <a:rPr lang="sr-Latn-RS" dirty="0"/>
              <a:t>kao na primer </a:t>
            </a:r>
            <a:r>
              <a:rPr lang="sr-Latn-RS" dirty="0" smtClean="0"/>
              <a:t>čitanje </a:t>
            </a:r>
            <a:r>
              <a:rPr lang="sr-Latn-RS" dirty="0"/>
              <a:t>ili gledanje utakmice, sada mu je kao nezanimljivo, dosadno </a:t>
            </a:r>
            <a:r>
              <a:rPr lang="sr-Latn-RS" dirty="0" smtClean="0"/>
              <a:t>itd.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Zbog </a:t>
            </a:r>
            <a:r>
              <a:rPr lang="sr-Latn-RS" dirty="0"/>
              <a:t>njega porodica odustaje i od prijatelja i od putovanja. Nekad se </a:t>
            </a:r>
            <a:r>
              <a:rPr lang="sr-Latn-RS" dirty="0" smtClean="0"/>
              <a:t>čini</a:t>
            </a:r>
            <a:r>
              <a:rPr lang="sr-Latn-RS" dirty="0"/>
              <a:t>, kao </a:t>
            </a:r>
            <a:r>
              <a:rPr lang="sr-Latn-RS" dirty="0" smtClean="0"/>
              <a:t>što </a:t>
            </a:r>
            <a:r>
              <a:rPr lang="sr-Latn-RS" dirty="0"/>
              <a:t>autorka </a:t>
            </a:r>
            <a:r>
              <a:rPr lang="sr-Latn-RS" dirty="0" smtClean="0"/>
              <a:t>kaže</a:t>
            </a:r>
            <a:r>
              <a:rPr lang="sr-Latn-RS" dirty="0"/>
              <a:t>, da ima u </a:t>
            </a:r>
            <a:r>
              <a:rPr lang="sr-Latn-RS" dirty="0" smtClean="0"/>
              <a:t>kući stvar, </a:t>
            </a:r>
            <a:r>
              <a:rPr lang="sr-Latn-RS" dirty="0"/>
              <a:t>a ne </a:t>
            </a:r>
            <a:r>
              <a:rPr lang="sr-Latn-RS" dirty="0" smtClean="0"/>
              <a:t>čoveka. Prosto </a:t>
            </a:r>
            <a:r>
              <a:rPr lang="sr-Latn-RS" dirty="0"/>
              <a:t>bi se reklo, kako </a:t>
            </a:r>
            <a:r>
              <a:rPr lang="sr-Latn-RS" dirty="0" smtClean="0"/>
              <a:t>kaže naš </a:t>
            </a:r>
            <a:r>
              <a:rPr lang="sr-Latn-RS" dirty="0"/>
              <a:t>narod “drvo javorovo” za ovakve </a:t>
            </a:r>
            <a:r>
              <a:rPr lang="sr-Latn-RS" dirty="0" smtClean="0"/>
              <a:t>ljude.</a:t>
            </a:r>
          </a:p>
          <a:p>
            <a:pPr marL="45720" indent="0">
              <a:buNone/>
            </a:pPr>
            <a:endParaRPr lang="sr-Latn-RS" dirty="0"/>
          </a:p>
          <a:p>
            <a:r>
              <a:rPr lang="sr-Latn-RS" dirty="0" smtClean="0"/>
              <a:t>Svaki </a:t>
            </a:r>
            <a:r>
              <a:rPr lang="sr-Latn-RS" dirty="0"/>
              <a:t>razgovor traje kratko i nije </a:t>
            </a:r>
            <a:r>
              <a:rPr lang="sr-Latn-RS" dirty="0" smtClean="0"/>
              <a:t>dinamičan</a:t>
            </a:r>
            <a:r>
              <a:rPr lang="sr-Latn-RS" dirty="0"/>
              <a:t>, </a:t>
            </a:r>
            <a:r>
              <a:rPr lang="sr-Latn-RS" dirty="0" smtClean="0"/>
              <a:t>već </a:t>
            </a:r>
            <a:r>
              <a:rPr lang="sr-Latn-RS" dirty="0"/>
              <a:t>nekako </a:t>
            </a:r>
            <a:r>
              <a:rPr lang="sr-Latn-RS" dirty="0" smtClean="0"/>
              <a:t>statičan </a:t>
            </a:r>
            <a:r>
              <a:rPr lang="sr-Latn-RS" dirty="0"/>
              <a:t>i krajnje </a:t>
            </a:r>
            <a:r>
              <a:rPr lang="sr-Latn-RS" dirty="0" smtClean="0"/>
              <a:t>nezanimljiv. 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Pošto je ovde uključena </a:t>
            </a:r>
            <a:r>
              <a:rPr lang="sr-Latn-RS" dirty="0"/>
              <a:t>i porodica </a:t>
            </a:r>
            <a:r>
              <a:rPr lang="sr-Latn-RS" dirty="0" smtClean="0"/>
              <a:t>kao “žrtva </a:t>
            </a:r>
            <a:r>
              <a:rPr lang="sr-Latn-RS" dirty="0"/>
              <a:t>alkoholizma”, </a:t>
            </a:r>
            <a:r>
              <a:rPr lang="sr-Latn-RS" dirty="0" smtClean="0"/>
              <a:t>onda svi </a:t>
            </a:r>
            <a:r>
              <a:rPr lang="sr-Latn-RS" dirty="0"/>
              <a:t>zajedno idu na </a:t>
            </a:r>
            <a:r>
              <a:rPr lang="sr-Latn-RS" dirty="0" smtClean="0"/>
              <a:t>lečenje </a:t>
            </a:r>
            <a:r>
              <a:rPr lang="sr-Latn-RS" dirty="0"/>
              <a:t>i na razgovor sa </a:t>
            </a:r>
            <a:r>
              <a:rPr lang="sr-Latn-RS" dirty="0" smtClean="0"/>
              <a:t>strukom.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0242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618040" cy="1154097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Tipovi ženskog ponašanja u alkoholizmu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1"/>
            <a:ext cx="8208912" cy="446449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sr-Latn-RS" dirty="0" smtClean="0"/>
              <a:t>1. Žena-majka, neguje </a:t>
            </a:r>
            <a:r>
              <a:rPr lang="sr-Latn-RS" dirty="0"/>
              <a:t>svog </a:t>
            </a:r>
            <a:r>
              <a:rPr lang="sr-Latn-RS" dirty="0" smtClean="0"/>
              <a:t>muža </a:t>
            </a:r>
            <a:r>
              <a:rPr lang="sr-Latn-RS" dirty="0"/>
              <a:t>kad dodje pijan, </a:t>
            </a:r>
            <a:r>
              <a:rPr lang="sr-Latn-RS" dirty="0" smtClean="0"/>
              <a:t>presvači </a:t>
            </a:r>
            <a:r>
              <a:rPr lang="sr-Latn-RS" dirty="0"/>
              <a:t>ga, </a:t>
            </a:r>
            <a:r>
              <a:rPr lang="sr-Latn-RS" dirty="0" smtClean="0"/>
              <a:t>oblači</a:t>
            </a:r>
            <a:r>
              <a:rPr lang="sr-Latn-RS" dirty="0"/>
              <a:t>, pokriva i </a:t>
            </a:r>
            <a:r>
              <a:rPr lang="sr-Latn-RS" dirty="0" smtClean="0"/>
              <a:t>brine kao </a:t>
            </a:r>
            <a:r>
              <a:rPr lang="sr-Latn-RS" dirty="0"/>
              <a:t>da je dete. Nekad ga i pogleda sa prekorom, bude </a:t>
            </a:r>
            <a:r>
              <a:rPr lang="sr-Latn-RS" dirty="0" smtClean="0"/>
              <a:t>ljuta, ali </a:t>
            </a:r>
            <a:r>
              <a:rPr lang="sr-Latn-RS" dirty="0"/>
              <a:t>to traje kratko </a:t>
            </a:r>
            <a:r>
              <a:rPr lang="sr-Latn-RS" dirty="0" smtClean="0"/>
              <a:t>jer </a:t>
            </a:r>
            <a:r>
              <a:rPr lang="sr-Latn-RS" dirty="0"/>
              <a:t>je on uvek obrlati nekim izgovorima i </a:t>
            </a:r>
            <a:r>
              <a:rPr lang="sr-Latn-RS" dirty="0" smtClean="0"/>
              <a:t>obrazloženjima.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/>
              <a:t>2. </a:t>
            </a:r>
            <a:r>
              <a:rPr lang="sr-Latn-RS" dirty="0" smtClean="0"/>
              <a:t>Žena-dete, često se ponaša </a:t>
            </a:r>
            <a:r>
              <a:rPr lang="sr-Latn-RS" dirty="0"/>
              <a:t>kao dete, ona je </a:t>
            </a:r>
            <a:r>
              <a:rPr lang="sr-Latn-RS" dirty="0" smtClean="0"/>
              <a:t>tiha, ne </a:t>
            </a:r>
            <a:r>
              <a:rPr lang="sr-Latn-RS" dirty="0"/>
              <a:t>prekoreva, samo radi svoje u </a:t>
            </a:r>
            <a:r>
              <a:rPr lang="sr-Latn-RS" dirty="0" smtClean="0"/>
              <a:t>tišini</a:t>
            </a:r>
            <a:r>
              <a:rPr lang="sr-Latn-RS" dirty="0"/>
              <a:t>, ne izaziva svadje </a:t>
            </a:r>
            <a:r>
              <a:rPr lang="sr-Latn-RS" dirty="0" smtClean="0"/>
              <a:t>itd</a:t>
            </a:r>
            <a:r>
              <a:rPr lang="sr-Latn-RS" dirty="0"/>
              <a:t>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3. Onesvešćena žena,  žena koja kao </a:t>
            </a:r>
            <a:r>
              <a:rPr lang="sr-Latn-RS" dirty="0"/>
              <a:t>da </a:t>
            </a:r>
            <a:r>
              <a:rPr lang="sr-Latn-RS" dirty="0" smtClean="0"/>
              <a:t>uopšte ne </a:t>
            </a:r>
            <a:r>
              <a:rPr lang="sr-Latn-RS" dirty="0"/>
              <a:t>prepoznaje alkohol, </a:t>
            </a:r>
            <a:r>
              <a:rPr lang="sr-Latn-RS" dirty="0" smtClean="0"/>
              <a:t>ležerna je </a:t>
            </a:r>
            <a:r>
              <a:rPr lang="sr-Latn-RS" dirty="0"/>
              <a:t>kao da je naviknuta na sve sto se </a:t>
            </a:r>
            <a:r>
              <a:rPr lang="sr-Latn-RS" dirty="0" smtClean="0"/>
              <a:t>dešava</a:t>
            </a:r>
            <a:r>
              <a:rPr lang="sr-Latn-RS" dirty="0"/>
              <a:t>. Komunikacija je jednosmerna i </a:t>
            </a:r>
            <a:r>
              <a:rPr lang="sr-Latn-RS" dirty="0" smtClean="0"/>
              <a:t>obično </a:t>
            </a:r>
            <a:r>
              <a:rPr lang="sr-Latn-RS" dirty="0"/>
              <a:t>su to porodice kod kojih na </a:t>
            </a:r>
            <a:r>
              <a:rPr lang="sr-Latn-RS" dirty="0" smtClean="0"/>
              <a:t>muža </a:t>
            </a:r>
            <a:r>
              <a:rPr lang="sr-Latn-RS" dirty="0"/>
              <a:t>pozitivno deluje alkohol ili nije preterani zavisnik, </a:t>
            </a:r>
            <a:r>
              <a:rPr lang="sr-Latn-RS" dirty="0" smtClean="0"/>
              <a:t>poslušan </a:t>
            </a:r>
            <a:r>
              <a:rPr lang="sr-Latn-RS" dirty="0"/>
              <a:t>je i miran. Njoj </a:t>
            </a:r>
            <a:r>
              <a:rPr lang="sr-Latn-RS" dirty="0" smtClean="0"/>
              <a:t>reći </a:t>
            </a:r>
            <a:r>
              <a:rPr lang="sr-Latn-RS" dirty="0"/>
              <a:t>da joj je </a:t>
            </a:r>
            <a:r>
              <a:rPr lang="sr-Latn-RS" dirty="0" smtClean="0"/>
              <a:t>muž </a:t>
            </a:r>
            <a:r>
              <a:rPr lang="sr-Latn-RS" dirty="0"/>
              <a:t>pijan </a:t>
            </a:r>
            <a:r>
              <a:rPr lang="sr-Latn-RS" dirty="0" smtClean="0"/>
              <a:t>ili težak alkoholičar će </a:t>
            </a:r>
            <a:r>
              <a:rPr lang="sr-Latn-RS" dirty="0"/>
              <a:t>shvatit kao vrstu niskog udarca </a:t>
            </a:r>
            <a:r>
              <a:rPr lang="sr-Latn-RS" dirty="0" smtClean="0"/>
              <a:t>ili uvredu</a:t>
            </a:r>
            <a:r>
              <a:rPr lang="sr-Latn-RS" dirty="0"/>
              <a:t>, jer je u stanju da ga </a:t>
            </a:r>
            <a:r>
              <a:rPr lang="sr-Latn-RS" dirty="0" smtClean="0"/>
              <a:t>brani. 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4. </a:t>
            </a:r>
            <a:r>
              <a:rPr lang="sr-Latn-RS" dirty="0"/>
              <a:t>Ž</a:t>
            </a:r>
            <a:r>
              <a:rPr lang="sr-Latn-RS" dirty="0" smtClean="0"/>
              <a:t>ena </a:t>
            </a:r>
            <a:r>
              <a:rPr lang="sr-Latn-RS" dirty="0"/>
              <a:t>kao vrsta </a:t>
            </a:r>
            <a:r>
              <a:rPr lang="sr-Latn-RS" dirty="0" smtClean="0"/>
              <a:t>paćeničkog samožrtvovanja, radi </a:t>
            </a:r>
            <a:r>
              <a:rPr lang="sr-Latn-RS" dirty="0"/>
              <a:t>i ceo teret nosi na </a:t>
            </a:r>
            <a:r>
              <a:rPr lang="sr-Latn-RS" dirty="0" smtClean="0"/>
              <a:t>plećima, </a:t>
            </a:r>
            <a:r>
              <a:rPr lang="sr-Latn-RS" dirty="0"/>
              <a:t>bori se za svoje </a:t>
            </a:r>
            <a:r>
              <a:rPr lang="sr-Latn-RS" dirty="0" smtClean="0"/>
              <a:t>bližnje</a:t>
            </a:r>
            <a:r>
              <a:rPr lang="sr-Latn-RS" dirty="0"/>
              <a:t>, ali i </a:t>
            </a:r>
            <a:r>
              <a:rPr lang="sr-Latn-RS" dirty="0" smtClean="0"/>
              <a:t>dopušta </a:t>
            </a:r>
            <a:r>
              <a:rPr lang="sr-Latn-RS" dirty="0"/>
              <a:t>da okolina vidi Golgotu kroz koju </a:t>
            </a:r>
            <a:r>
              <a:rPr lang="sr-Latn-RS" dirty="0" smtClean="0"/>
              <a:t>prolazi. Dešava se i da </a:t>
            </a:r>
            <a:r>
              <a:rPr lang="sr-Latn-RS" dirty="0"/>
              <a:t>pravi i paktove sa decom iza </a:t>
            </a:r>
            <a:r>
              <a:rPr lang="sr-Latn-RS" dirty="0" smtClean="0"/>
              <a:t>muževih ledja.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5. </a:t>
            </a:r>
            <a:r>
              <a:rPr lang="sr-Latn-RS" dirty="0"/>
              <a:t>Ž</a:t>
            </a:r>
            <a:r>
              <a:rPr lang="sr-Latn-RS" dirty="0" smtClean="0"/>
              <a:t>ena </a:t>
            </a:r>
            <a:r>
              <a:rPr lang="sr-Latn-RS" dirty="0"/>
              <a:t>kontrolor je </a:t>
            </a:r>
            <a:r>
              <a:rPr lang="sr-Latn-RS" dirty="0" smtClean="0"/>
              <a:t>žena </a:t>
            </a:r>
            <a:r>
              <a:rPr lang="sr-Latn-RS" dirty="0"/>
              <a:t>koja uvek prati stanje svog </a:t>
            </a:r>
            <a:r>
              <a:rPr lang="sr-Latn-RS" dirty="0" smtClean="0"/>
              <a:t>muža (kad </a:t>
            </a:r>
            <a:r>
              <a:rPr lang="sr-Latn-RS" dirty="0"/>
              <a:t>dolazi </a:t>
            </a:r>
            <a:r>
              <a:rPr lang="sr-Latn-RS" dirty="0" smtClean="0"/>
              <a:t>kući</a:t>
            </a:r>
            <a:r>
              <a:rPr lang="sr-Latn-RS" dirty="0"/>
              <a:t>, koliko je popio, </a:t>
            </a:r>
            <a:r>
              <a:rPr lang="sr-Latn-RS" dirty="0" smtClean="0"/>
              <a:t>miriše </a:t>
            </a:r>
            <a:r>
              <a:rPr lang="sr-Latn-RS" dirty="0"/>
              <a:t>mu dah, </a:t>
            </a:r>
            <a:r>
              <a:rPr lang="sr-Latn-RS" dirty="0" smtClean="0"/>
              <a:t>pretražuje džepove i slično).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2803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0000"/>
            <a:lum/>
          </a:blip>
          <a:srcRect/>
          <a:stretch>
            <a:fillRect l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15200" cy="781980"/>
          </a:xfrm>
        </p:spPr>
        <p:txBody>
          <a:bodyPr/>
          <a:lstStyle/>
          <a:p>
            <a:pPr algn="ctr"/>
            <a:r>
              <a:rPr lang="sr-Latn-RS" dirty="0" smtClean="0">
                <a:solidFill>
                  <a:schemeClr val="bg1"/>
                </a:solidFill>
              </a:rPr>
              <a:t>Deca i alkoholizam očeva</a:t>
            </a:r>
            <a:endParaRPr lang="sr-Latn-R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920880" cy="4752528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>
                <a:solidFill>
                  <a:schemeClr val="bg1"/>
                </a:solidFill>
              </a:rPr>
              <a:t>Deca su takodje </a:t>
            </a:r>
            <a:r>
              <a:rPr lang="sr-Latn-RS" dirty="0" smtClean="0">
                <a:solidFill>
                  <a:schemeClr val="bg1"/>
                </a:solidFill>
              </a:rPr>
              <a:t>uključena </a:t>
            </a:r>
            <a:r>
              <a:rPr lang="sr-Latn-RS" dirty="0">
                <a:solidFill>
                  <a:schemeClr val="bg1"/>
                </a:solidFill>
              </a:rPr>
              <a:t>u ovu </a:t>
            </a:r>
            <a:r>
              <a:rPr lang="sr-Latn-RS" dirty="0" smtClean="0">
                <a:solidFill>
                  <a:schemeClr val="bg1"/>
                </a:solidFill>
              </a:rPr>
              <a:t>priču</a:t>
            </a:r>
            <a:r>
              <a:rPr lang="sr-Latn-RS" dirty="0">
                <a:solidFill>
                  <a:schemeClr val="bg1"/>
                </a:solidFill>
              </a:rPr>
              <a:t>, zbog toga </a:t>
            </a:r>
            <a:r>
              <a:rPr lang="sr-Latn-RS" dirty="0" smtClean="0">
                <a:solidFill>
                  <a:schemeClr val="bg1"/>
                </a:solidFill>
              </a:rPr>
              <a:t>što </a:t>
            </a:r>
            <a:r>
              <a:rPr lang="sr-Latn-RS" dirty="0">
                <a:solidFill>
                  <a:schemeClr val="bg1"/>
                </a:solidFill>
              </a:rPr>
              <a:t>su svedoci svih </a:t>
            </a:r>
            <a:r>
              <a:rPr lang="sr-Latn-RS" dirty="0" smtClean="0">
                <a:solidFill>
                  <a:schemeClr val="bg1"/>
                </a:solidFill>
              </a:rPr>
              <a:t>dešavanja </a:t>
            </a:r>
            <a:r>
              <a:rPr lang="sr-Latn-RS" dirty="0">
                <a:solidFill>
                  <a:schemeClr val="bg1"/>
                </a:solidFill>
              </a:rPr>
              <a:t>i neretko </a:t>
            </a:r>
            <a:r>
              <a:rPr lang="sr-Latn-RS" dirty="0" smtClean="0">
                <a:solidFill>
                  <a:schemeClr val="bg1"/>
                </a:solidFill>
              </a:rPr>
              <a:t>sklapaju i </a:t>
            </a:r>
            <a:r>
              <a:rPr lang="sr-Latn-RS" dirty="0">
                <a:solidFill>
                  <a:schemeClr val="bg1"/>
                </a:solidFill>
              </a:rPr>
              <a:t>paktove sa </a:t>
            </a:r>
            <a:r>
              <a:rPr lang="sr-Latn-RS" dirty="0" smtClean="0">
                <a:solidFill>
                  <a:schemeClr val="bg1"/>
                </a:solidFill>
              </a:rPr>
              <a:t>majkom.</a:t>
            </a:r>
          </a:p>
          <a:p>
            <a:pPr marL="45720" indent="0">
              <a:buNone/>
            </a:pPr>
            <a:endParaRPr lang="sr-Latn-RS" dirty="0">
              <a:solidFill>
                <a:schemeClr val="bg1"/>
              </a:solidFill>
            </a:endParaRPr>
          </a:p>
          <a:p>
            <a:r>
              <a:rPr lang="sr-Latn-RS" dirty="0" smtClean="0">
                <a:solidFill>
                  <a:schemeClr val="bg1"/>
                </a:solidFill>
              </a:rPr>
              <a:t>Dešava </a:t>
            </a:r>
            <a:r>
              <a:rPr lang="sr-Latn-RS" dirty="0">
                <a:solidFill>
                  <a:schemeClr val="bg1"/>
                </a:solidFill>
              </a:rPr>
              <a:t>se da budu jako hladni prema ocu kada ovaj </a:t>
            </a:r>
            <a:r>
              <a:rPr lang="sr-Latn-RS" dirty="0" smtClean="0">
                <a:solidFill>
                  <a:schemeClr val="bg1"/>
                </a:solidFill>
              </a:rPr>
              <a:t>pokušava </a:t>
            </a:r>
            <a:r>
              <a:rPr lang="sr-Latn-RS" dirty="0">
                <a:solidFill>
                  <a:schemeClr val="bg1"/>
                </a:solidFill>
              </a:rPr>
              <a:t>da prenese ljubav i </a:t>
            </a:r>
            <a:r>
              <a:rPr lang="sr-Latn-RS" dirty="0" smtClean="0">
                <a:solidFill>
                  <a:schemeClr val="bg1"/>
                </a:solidFill>
              </a:rPr>
              <a:t>očinska osećanja</a:t>
            </a:r>
            <a:r>
              <a:rPr lang="sr-Latn-RS" dirty="0">
                <a:solidFill>
                  <a:schemeClr val="bg1"/>
                </a:solidFill>
              </a:rPr>
              <a:t>, ali ga jednostavno </a:t>
            </a:r>
            <a:r>
              <a:rPr lang="sr-Latn-RS" dirty="0" smtClean="0">
                <a:solidFill>
                  <a:schemeClr val="bg1"/>
                </a:solidFill>
              </a:rPr>
              <a:t>gledaju kao </a:t>
            </a:r>
            <a:r>
              <a:rPr lang="sr-Latn-RS" dirty="0">
                <a:solidFill>
                  <a:schemeClr val="bg1"/>
                </a:solidFill>
              </a:rPr>
              <a:t>stranca i </a:t>
            </a:r>
            <a:r>
              <a:rPr lang="sr-Latn-RS" dirty="0" smtClean="0">
                <a:solidFill>
                  <a:schemeClr val="bg1"/>
                </a:solidFill>
              </a:rPr>
              <a:t>nezainteresovano.</a:t>
            </a:r>
          </a:p>
          <a:p>
            <a:pPr marL="45720" indent="0">
              <a:buNone/>
            </a:pPr>
            <a:endParaRPr lang="sr-Latn-RS" dirty="0">
              <a:solidFill>
                <a:schemeClr val="bg1"/>
              </a:solidFill>
            </a:endParaRPr>
          </a:p>
          <a:p>
            <a:r>
              <a:rPr lang="sr-Latn-RS" dirty="0">
                <a:solidFill>
                  <a:schemeClr val="bg1"/>
                </a:solidFill>
              </a:rPr>
              <a:t>Zbog svih </a:t>
            </a:r>
            <a:r>
              <a:rPr lang="sr-Latn-RS" dirty="0" smtClean="0">
                <a:solidFill>
                  <a:schemeClr val="bg1"/>
                </a:solidFill>
              </a:rPr>
              <a:t>problema deca su diskriminisana, u smislu toga da imaju normalno </a:t>
            </a:r>
            <a:r>
              <a:rPr lang="sr-Latn-RS" dirty="0">
                <a:solidFill>
                  <a:schemeClr val="bg1"/>
                </a:solidFill>
              </a:rPr>
              <a:t>detinjstvo u normalnoj porodici. </a:t>
            </a:r>
            <a:endParaRPr lang="sr-Latn-RS" dirty="0" smtClean="0">
              <a:solidFill>
                <a:schemeClr val="bg1"/>
              </a:solidFill>
            </a:endParaRPr>
          </a:p>
          <a:p>
            <a:pPr marL="45720" indent="0">
              <a:buNone/>
            </a:pPr>
            <a:endParaRPr lang="sr-Latn-RS" dirty="0" smtClean="0">
              <a:solidFill>
                <a:schemeClr val="bg1"/>
              </a:solidFill>
            </a:endParaRPr>
          </a:p>
          <a:p>
            <a:r>
              <a:rPr lang="sr-Latn-RS" dirty="0" smtClean="0">
                <a:solidFill>
                  <a:schemeClr val="bg1"/>
                </a:solidFill>
              </a:rPr>
              <a:t>Dešava </a:t>
            </a:r>
            <a:r>
              <a:rPr lang="sr-Latn-RS" dirty="0">
                <a:solidFill>
                  <a:schemeClr val="bg1"/>
                </a:solidFill>
              </a:rPr>
              <a:t>se da deca budu izignorisana i da se </a:t>
            </a:r>
            <a:r>
              <a:rPr lang="sr-Latn-RS" dirty="0" smtClean="0">
                <a:solidFill>
                  <a:schemeClr val="bg1"/>
                </a:solidFill>
              </a:rPr>
              <a:t>osećaju </a:t>
            </a:r>
            <a:r>
              <a:rPr lang="sr-Latn-RS" dirty="0">
                <a:solidFill>
                  <a:schemeClr val="bg1"/>
                </a:solidFill>
              </a:rPr>
              <a:t>kao da ih majka i ostatak porodice ne </a:t>
            </a:r>
            <a:r>
              <a:rPr lang="sr-Latn-RS" dirty="0" smtClean="0">
                <a:solidFill>
                  <a:schemeClr val="bg1"/>
                </a:solidFill>
              </a:rPr>
              <a:t>razume. Kažnjavana </a:t>
            </a:r>
            <a:r>
              <a:rPr lang="sr-Latn-RS" dirty="0">
                <a:solidFill>
                  <a:schemeClr val="bg1"/>
                </a:solidFill>
              </a:rPr>
              <a:t>su batinama nekad zbog </a:t>
            </a:r>
            <a:r>
              <a:rPr lang="sr-Latn-RS" dirty="0" smtClean="0">
                <a:solidFill>
                  <a:schemeClr val="bg1"/>
                </a:solidFill>
              </a:rPr>
              <a:t>laži </a:t>
            </a:r>
            <a:r>
              <a:rPr lang="sr-Latn-RS" dirty="0">
                <a:solidFill>
                  <a:schemeClr val="bg1"/>
                </a:solidFill>
              </a:rPr>
              <a:t>i agresivnosti koje su pokupili u porodici, a zapravo su to najmanje </a:t>
            </a:r>
            <a:r>
              <a:rPr lang="sr-Latn-RS" dirty="0" smtClean="0">
                <a:solidFill>
                  <a:schemeClr val="bg1"/>
                </a:solidFill>
              </a:rPr>
              <a:t>zaslužili</a:t>
            </a:r>
            <a:r>
              <a:rPr lang="sr-Latn-RS" dirty="0">
                <a:solidFill>
                  <a:schemeClr val="bg1"/>
                </a:solidFill>
              </a:rPr>
              <a:t>, jer su </a:t>
            </a:r>
            <a:r>
              <a:rPr lang="sr-Latn-RS" dirty="0" smtClean="0">
                <a:solidFill>
                  <a:schemeClr val="bg1"/>
                </a:solidFill>
              </a:rPr>
              <a:t>laži </a:t>
            </a:r>
            <a:r>
              <a:rPr lang="sr-Latn-RS" dirty="0">
                <a:solidFill>
                  <a:schemeClr val="bg1"/>
                </a:solidFill>
              </a:rPr>
              <a:t>i prevrtanja </a:t>
            </a:r>
            <a:r>
              <a:rPr lang="sr-Latn-RS" dirty="0" smtClean="0">
                <a:solidFill>
                  <a:schemeClr val="bg1"/>
                </a:solidFill>
              </a:rPr>
              <a:t>počeli </a:t>
            </a:r>
            <a:r>
              <a:rPr lang="sr-Latn-RS" dirty="0">
                <a:solidFill>
                  <a:schemeClr val="bg1"/>
                </a:solidFill>
              </a:rPr>
              <a:t>od oca i </a:t>
            </a:r>
            <a:r>
              <a:rPr lang="sr-Latn-RS" dirty="0" smtClean="0">
                <a:solidFill>
                  <a:schemeClr val="bg1"/>
                </a:solidFill>
              </a:rPr>
              <a:t>majke. </a:t>
            </a:r>
          </a:p>
          <a:p>
            <a:pPr marL="45720" indent="0">
              <a:buNone/>
            </a:pPr>
            <a:endParaRPr lang="sr-Latn-RS" dirty="0" smtClean="0">
              <a:solidFill>
                <a:schemeClr val="bg1"/>
              </a:solidFill>
            </a:endParaRPr>
          </a:p>
          <a:p>
            <a:r>
              <a:rPr lang="sr-Latn-RS" dirty="0" smtClean="0">
                <a:solidFill>
                  <a:schemeClr val="bg1"/>
                </a:solidFill>
              </a:rPr>
              <a:t>Kao što </a:t>
            </a:r>
            <a:r>
              <a:rPr lang="sr-Latn-RS" dirty="0">
                <a:solidFill>
                  <a:schemeClr val="bg1"/>
                </a:solidFill>
              </a:rPr>
              <a:t>je rekao jedan </a:t>
            </a:r>
            <a:r>
              <a:rPr lang="sr-Latn-RS" dirty="0" smtClean="0">
                <a:solidFill>
                  <a:schemeClr val="bg1"/>
                </a:solidFill>
              </a:rPr>
              <a:t>dečji </a:t>
            </a:r>
            <a:r>
              <a:rPr lang="sr-Latn-RS" dirty="0">
                <a:solidFill>
                  <a:schemeClr val="bg1"/>
                </a:solidFill>
              </a:rPr>
              <a:t>psiholog, deci je potrebna ljubav i da ih roditelji vole, a </a:t>
            </a:r>
            <a:r>
              <a:rPr lang="sr-Latn-RS" dirty="0" smtClean="0">
                <a:solidFill>
                  <a:schemeClr val="bg1"/>
                </a:solidFill>
              </a:rPr>
              <a:t>toga </a:t>
            </a:r>
            <a:r>
              <a:rPr lang="sr-Latn-RS" dirty="0">
                <a:solidFill>
                  <a:schemeClr val="bg1"/>
                </a:solidFill>
              </a:rPr>
              <a:t>u ovim porodicama i </a:t>
            </a:r>
            <a:r>
              <a:rPr lang="sr-Latn-RS" dirty="0" smtClean="0">
                <a:solidFill>
                  <a:schemeClr val="bg1"/>
                </a:solidFill>
              </a:rPr>
              <a:t>slučajevima </a:t>
            </a:r>
            <a:r>
              <a:rPr lang="sr-Latn-RS" dirty="0">
                <a:solidFill>
                  <a:schemeClr val="bg1"/>
                </a:solidFill>
              </a:rPr>
              <a:t>jedva da ima, </a:t>
            </a:r>
            <a:r>
              <a:rPr lang="sr-Latn-RS" dirty="0" smtClean="0">
                <a:solidFill>
                  <a:schemeClr val="bg1"/>
                </a:solidFill>
              </a:rPr>
              <a:t>ili </a:t>
            </a:r>
            <a:r>
              <a:rPr lang="sr-Latn-RS" dirty="0">
                <a:solidFill>
                  <a:schemeClr val="bg1"/>
                </a:solidFill>
              </a:rPr>
              <a:t>ih nema </a:t>
            </a:r>
            <a:r>
              <a:rPr lang="sr-Latn-RS" dirty="0" smtClean="0">
                <a:solidFill>
                  <a:schemeClr val="bg1"/>
                </a:solidFill>
              </a:rPr>
              <a:t>uopšte.</a:t>
            </a:r>
            <a:endParaRPr lang="sr-Latn-RS" dirty="0">
              <a:solidFill>
                <a:schemeClr val="bg1"/>
              </a:solidFill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3812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315200" cy="2304256"/>
          </a:xfrm>
        </p:spPr>
        <p:txBody>
          <a:bodyPr/>
          <a:lstStyle/>
          <a:p>
            <a:pPr marL="45720" indent="0" algn="ctr">
              <a:buNone/>
            </a:pPr>
            <a:r>
              <a:rPr lang="vi-VN" sz="2400" dirty="0">
                <a:solidFill>
                  <a:schemeClr val="bg1"/>
                </a:solidFill>
              </a:rPr>
              <a:t>„U Vama je ključ rešenja. Neophodno je da prvo razmislite i shvatite zašto ste pijenje tolerisali, dozvoljavali i tako u njemu učestvovali. Možda je baš sada trenutak da sebi i njemu pomognete, oslobodite se alkoholizma i nastavite život zajedno, ali bez alkohola između </a:t>
            </a:r>
            <a:r>
              <a:rPr lang="vi-VN" sz="2400" dirty="0" smtClean="0">
                <a:solidFill>
                  <a:schemeClr val="bg1"/>
                </a:solidFill>
              </a:rPr>
              <a:t>Vas</a:t>
            </a:r>
            <a:r>
              <a:rPr lang="sr-Latn-RS" sz="2400" dirty="0" smtClean="0">
                <a:solidFill>
                  <a:schemeClr val="bg1"/>
                </a:solidFill>
              </a:rPr>
              <a:t>!</a:t>
            </a:r>
            <a:r>
              <a:rPr lang="vi-VN" sz="2400" dirty="0" smtClean="0">
                <a:solidFill>
                  <a:schemeClr val="bg1"/>
                </a:solidFill>
              </a:rPr>
              <a:t>“</a:t>
            </a:r>
            <a:endParaRPr lang="vi-VN" sz="2400" dirty="0">
              <a:solidFill>
                <a:schemeClr val="bg1"/>
              </a:solidFill>
            </a:endParaRPr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341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315200" cy="709972"/>
          </a:xfrm>
        </p:spPr>
        <p:txBody>
          <a:bodyPr/>
          <a:lstStyle/>
          <a:p>
            <a:pPr algn="ctr"/>
            <a:r>
              <a:rPr lang="sr-Latn-RS" dirty="0" smtClean="0"/>
              <a:t>Pitanja za diskusiju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208912" cy="4680561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1. Da li mislite da je dovoljno raširena svest kod žena o ovom problemu i načinima njegovog prevazilaženja? I ako nije, na koji način je podići?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2. Zbog čega je toliko teško priznanje postojanja problema ili zavisnosti za pojedinca? U ovom slučaju muškarca.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3. Da </a:t>
            </a:r>
            <a:r>
              <a:rPr lang="sr-Latn-RS" dirty="0"/>
              <a:t>li smatrate da se uvek treba voditi time da je </a:t>
            </a:r>
            <a:r>
              <a:rPr lang="sr-Latn-RS" dirty="0" smtClean="0"/>
              <a:t>lečenje </a:t>
            </a:r>
            <a:r>
              <a:rPr lang="sr-Latn-RS" dirty="0"/>
              <a:t>lek </a:t>
            </a:r>
            <a:r>
              <a:rPr lang="sr-Latn-RS" dirty="0" smtClean="0"/>
              <a:t>za </a:t>
            </a:r>
            <a:r>
              <a:rPr lang="sr-Latn-RS" dirty="0"/>
              <a:t>sve? Koja bi </a:t>
            </a:r>
            <a:r>
              <a:rPr lang="sr-Latn-RS" dirty="0" smtClean="0"/>
              <a:t>bila alternativna rešenja </a:t>
            </a:r>
            <a:r>
              <a:rPr lang="sr-Latn-RS" dirty="0"/>
              <a:t>za borbu protiv ove </a:t>
            </a:r>
            <a:r>
              <a:rPr lang="sr-Latn-RS" dirty="0" smtClean="0"/>
              <a:t>bolesti?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4. Da </a:t>
            </a:r>
            <a:r>
              <a:rPr lang="sr-Latn-RS" dirty="0"/>
              <a:t>li decu treba lagati u ovakvim situacijama ili je bolje </a:t>
            </a:r>
            <a:r>
              <a:rPr lang="sr-Latn-RS" dirty="0" smtClean="0"/>
              <a:t>da </a:t>
            </a:r>
            <a:r>
              <a:rPr lang="sr-Latn-RS" dirty="0"/>
              <a:t>ih odmah bacite u vatru i </a:t>
            </a:r>
            <a:r>
              <a:rPr lang="sr-Latn-RS" dirty="0" smtClean="0"/>
              <a:t>suočite </a:t>
            </a:r>
            <a:r>
              <a:rPr lang="sr-Latn-RS" dirty="0"/>
              <a:t>sa situacijom</a:t>
            </a:r>
            <a:r>
              <a:rPr lang="sr-Latn-RS" dirty="0" smtClean="0"/>
              <a:t>?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5. Koji </a:t>
            </a:r>
            <a:r>
              <a:rPr lang="sr-Latn-RS" dirty="0"/>
              <a:t>vam je tip </a:t>
            </a:r>
            <a:r>
              <a:rPr lang="sr-Latn-RS" dirty="0" smtClean="0"/>
              <a:t>ponašanja majke </a:t>
            </a:r>
            <a:r>
              <a:rPr lang="sr-Latn-RS" dirty="0"/>
              <a:t>najbolje </a:t>
            </a:r>
            <a:r>
              <a:rPr lang="sr-Latn-RS" dirty="0" smtClean="0"/>
              <a:t>rešenje</a:t>
            </a:r>
            <a:r>
              <a:rPr lang="sr-Latn-RS" dirty="0"/>
              <a:t>, a koji </a:t>
            </a:r>
            <a:r>
              <a:rPr lang="sr-Latn-RS" dirty="0" smtClean="0"/>
              <a:t>najgore?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140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315200" cy="722049"/>
          </a:xfrm>
        </p:spPr>
        <p:txBody>
          <a:bodyPr/>
          <a:lstStyle/>
          <a:p>
            <a:pPr algn="ctr"/>
            <a:r>
              <a:rPr lang="sr-Latn-RS" dirty="0" smtClean="0"/>
              <a:t>Uvod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618040" cy="4680560"/>
          </a:xfrm>
        </p:spPr>
        <p:txBody>
          <a:bodyPr>
            <a:normAutofit/>
          </a:bodyPr>
          <a:lstStyle/>
          <a:p>
            <a:r>
              <a:rPr lang="sr-Latn-RS" dirty="0" smtClean="0"/>
              <a:t>Dugogodišnje </a:t>
            </a:r>
            <a:r>
              <a:rPr lang="sr-Latn-RS" dirty="0"/>
              <a:t>praktično </a:t>
            </a:r>
            <a:r>
              <a:rPr lang="sr-Latn-RS" dirty="0" smtClean="0"/>
              <a:t>bavljenje alkoholizmom omogućilo je Dr </a:t>
            </a:r>
            <a:r>
              <a:rPr lang="sr-Latn-RS" dirty="0"/>
              <a:t>Ljubici Stojković, specijalisti </a:t>
            </a:r>
            <a:r>
              <a:rPr lang="sr-Latn-RS" dirty="0" smtClean="0"/>
              <a:t>neuropsihijatrije </a:t>
            </a:r>
            <a:r>
              <a:rPr lang="sr-Latn-RS" dirty="0"/>
              <a:t>iz Instituta za </a:t>
            </a:r>
            <a:r>
              <a:rPr lang="sr-Latn-RS" dirty="0" smtClean="0"/>
              <a:t>mentalno zdravlje </a:t>
            </a:r>
            <a:r>
              <a:rPr lang="sr-Latn-RS" dirty="0"/>
              <a:t>u Beogradu, da upozna </a:t>
            </a:r>
            <a:r>
              <a:rPr lang="sr-Latn-RS" dirty="0" smtClean="0"/>
              <a:t>ličnosti, tj. žene koje su u okviru svojih domova doživljavale </a:t>
            </a:r>
            <a:r>
              <a:rPr lang="sr-Latn-RS" dirty="0"/>
              <a:t>najmučnije i najružnije </a:t>
            </a:r>
            <a:r>
              <a:rPr lang="sr-Latn-RS" dirty="0" smtClean="0"/>
              <a:t>epizode.</a:t>
            </a:r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/>
              <a:t>K</a:t>
            </a:r>
            <a:r>
              <a:rPr lang="sr-Latn-RS" dirty="0" smtClean="0"/>
              <a:t>arakteristično </a:t>
            </a:r>
            <a:r>
              <a:rPr lang="sr-Latn-RS" dirty="0"/>
              <a:t>za ovu </a:t>
            </a:r>
            <a:r>
              <a:rPr lang="sr-Latn-RS" dirty="0" smtClean="0"/>
              <a:t>knjigu je </a:t>
            </a:r>
            <a:r>
              <a:rPr lang="sr-Latn-RS" dirty="0"/>
              <a:t>stil kojim je </a:t>
            </a:r>
            <a:r>
              <a:rPr lang="sr-Latn-RS" dirty="0" smtClean="0"/>
              <a:t>pisana. Ona p</a:t>
            </a:r>
            <a:r>
              <a:rPr lang="vi-VN" dirty="0" smtClean="0"/>
              <a:t>redstavlja </a:t>
            </a:r>
            <a:r>
              <a:rPr lang="vi-VN" dirty="0"/>
              <a:t>seriju pitanja i </a:t>
            </a:r>
            <a:r>
              <a:rPr lang="vi-VN" b="1" dirty="0"/>
              <a:t>mogućih</a:t>
            </a:r>
            <a:r>
              <a:rPr lang="vi-VN" dirty="0"/>
              <a:t> odgovora, koji su ponuđeni suprugama kao priručnik za proveru njihove spremnosti </a:t>
            </a:r>
            <a:r>
              <a:rPr lang="vi-VN" dirty="0" smtClean="0"/>
              <a:t>da</a:t>
            </a:r>
            <a:r>
              <a:rPr lang="sr-Latn-RS" dirty="0" smtClean="0"/>
              <a:t> </a:t>
            </a:r>
            <a:r>
              <a:rPr lang="vi-VN" dirty="0" smtClean="0"/>
              <a:t>otvoreno </a:t>
            </a:r>
            <a:r>
              <a:rPr lang="vi-VN" dirty="0"/>
              <a:t>porazgovaraju sa sobom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/>
              <a:t>K</a:t>
            </a:r>
            <a:r>
              <a:rPr lang="vi-VN" dirty="0" smtClean="0"/>
              <a:t>njiga </a:t>
            </a:r>
            <a:r>
              <a:rPr lang="vi-VN" dirty="0"/>
              <a:t>ima prosvetiteljsku i razbuđivačku ulogu, </a:t>
            </a:r>
            <a:r>
              <a:rPr lang="sr-Latn-RS" dirty="0" smtClean="0"/>
              <a:t>a </a:t>
            </a:r>
            <a:r>
              <a:rPr lang="vi-VN" dirty="0" smtClean="0"/>
              <a:t>namenjena</a:t>
            </a:r>
            <a:r>
              <a:rPr lang="sr-Latn-RS" dirty="0" smtClean="0"/>
              <a:t> </a:t>
            </a:r>
            <a:r>
              <a:rPr lang="vi-VN" dirty="0" smtClean="0"/>
              <a:t>je </a:t>
            </a:r>
            <a:r>
              <a:rPr lang="sr-Latn-RS" dirty="0" smtClean="0"/>
              <a:t>prvenstveno </a:t>
            </a:r>
            <a:r>
              <a:rPr lang="vi-VN" dirty="0" smtClean="0"/>
              <a:t>ženama</a:t>
            </a:r>
            <a:r>
              <a:rPr lang="sr-Latn-RS" dirty="0" smtClean="0"/>
              <a:t> alkoholičara.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0933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315200" cy="722049"/>
          </a:xfrm>
        </p:spPr>
        <p:txBody>
          <a:bodyPr/>
          <a:lstStyle/>
          <a:p>
            <a:pPr algn="ctr"/>
            <a:r>
              <a:rPr lang="sr-Latn-RS" dirty="0" smtClean="0"/>
              <a:t>Da li je vaš muž alkoholičar?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0808"/>
            <a:ext cx="7315200" cy="4824536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 smtClean="0">
                <a:latin typeface="FranklinGotItcTEE-Book"/>
              </a:rPr>
              <a:t>Kako ste se prilagodili?</a:t>
            </a:r>
          </a:p>
          <a:p>
            <a:pPr marL="45720" indent="0">
              <a:buNone/>
            </a:pPr>
            <a:endParaRPr lang="sr-Latn-RS" dirty="0" smtClean="0">
              <a:latin typeface="FranklinGotItcTEE-Book"/>
            </a:endParaRPr>
          </a:p>
          <a:p>
            <a:r>
              <a:rPr lang="sr-Latn-RS" dirty="0" smtClean="0">
                <a:latin typeface="FranklinGotItcTEE-Book"/>
              </a:rPr>
              <a:t>Početak</a:t>
            </a:r>
          </a:p>
          <a:p>
            <a:pPr marL="45720" indent="0">
              <a:buNone/>
            </a:pPr>
            <a:r>
              <a:rPr lang="sr-Latn-RS" dirty="0" smtClean="0"/>
              <a:t>Autorka kroz priču opisuje jedan moguć način života, put kojim žena alkoholičara prolazi i evo kako to otprilike izgleda. Sve vreme se njoj obraća: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 smtClean="0"/>
              <a:t>Pre </a:t>
            </a:r>
            <a:r>
              <a:rPr lang="sr-Latn-RS" dirty="0"/>
              <a:t>ulaska u brak, imali ste vezu, kraću ili dužu, a Vaš </a:t>
            </a:r>
            <a:r>
              <a:rPr lang="sr-Latn-RS" dirty="0" smtClean="0"/>
              <a:t>budući suprug tada </a:t>
            </a:r>
            <a:r>
              <a:rPr lang="sr-Latn-RS" dirty="0"/>
              <a:t>nije pio ili je pio malo i </a:t>
            </a:r>
            <a:r>
              <a:rPr lang="sr-Latn-RS" dirty="0" smtClean="0"/>
              <a:t>retko.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Prvih godina braka, sve je bilo uglavnom, lepo, slagali ste </a:t>
            </a:r>
            <a:r>
              <a:rPr lang="sr-Latn-RS" dirty="0" smtClean="0"/>
              <a:t>se i pravili planove.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 smtClean="0"/>
              <a:t>Vreme </a:t>
            </a:r>
            <a:r>
              <a:rPr lang="sr-Latn-RS" dirty="0"/>
              <a:t>je teklo. </a:t>
            </a:r>
            <a:r>
              <a:rPr lang="sr-Latn-RS" dirty="0" smtClean="0"/>
              <a:t>Sad ste </a:t>
            </a:r>
            <a:r>
              <a:rPr lang="sr-Latn-RS" dirty="0"/>
              <a:t>već u pravom braku </a:t>
            </a:r>
            <a:r>
              <a:rPr lang="sr-Latn-RS" dirty="0" smtClean="0"/>
              <a:t>i moguće </a:t>
            </a:r>
            <a:r>
              <a:rPr lang="sr-Latn-RS" dirty="0"/>
              <a:t>da je u vaš život ušlo i dete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fi-FI" dirty="0"/>
              <a:t>Alkohola u kući uvek ima. </a:t>
            </a:r>
            <a:endParaRPr lang="sr-Latn-RS" dirty="0" smtClean="0"/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4969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7315200" cy="5688672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vi-VN" dirty="0">
                <a:latin typeface="FranklinGotItcTEE-Book"/>
              </a:rPr>
              <a:t>Međutim, povremeno Vaš suprug ispolji manjak strpljenja, ili nekako već primetite da mu nije baš dovoljno važno i zanimljivo to što imate da mu kažete. Možda se dogodi i da pokaže mrzovolju prema nekim Vašim dugogodišnjim </a:t>
            </a:r>
            <a:r>
              <a:rPr lang="vi-VN" dirty="0" smtClean="0">
                <a:latin typeface="FranklinGotItcTEE-Book"/>
              </a:rPr>
              <a:t>prijateljicama</a:t>
            </a:r>
            <a:r>
              <a:rPr lang="sr-Latn-RS" dirty="0" smtClean="0">
                <a:latin typeface="FranklinGotItcTEE-Book"/>
              </a:rPr>
              <a:t>.</a:t>
            </a:r>
            <a:endParaRPr lang="vi-VN" dirty="0">
              <a:latin typeface="FranklinGotItcTEE-Book"/>
            </a:endParaRPr>
          </a:p>
          <a:p>
            <a:pPr marL="45720" indent="0">
              <a:buNone/>
            </a:pPr>
            <a:endParaRPr lang="sr-Latn-RS" dirty="0" smtClean="0">
              <a:latin typeface="FranklinGotItcTEE-Book"/>
            </a:endParaRPr>
          </a:p>
          <a:p>
            <a:pPr marL="45720" indent="0">
              <a:buNone/>
            </a:pPr>
            <a:r>
              <a:rPr lang="sr-Latn-RS" dirty="0">
                <a:latin typeface="FranklinGotItcTEE-Book"/>
              </a:rPr>
              <a:t>V</a:t>
            </a:r>
            <a:r>
              <a:rPr lang="it-IT" dirty="0" smtClean="0">
                <a:latin typeface="FranklinGotItcTEE-Book"/>
              </a:rPr>
              <a:t>remenom</a:t>
            </a:r>
            <a:r>
              <a:rPr lang="sr-Latn-RS" dirty="0" smtClean="0">
                <a:latin typeface="FranklinGotItcTEE-Book"/>
              </a:rPr>
              <a:t> </a:t>
            </a:r>
            <a:r>
              <a:rPr lang="it-IT" dirty="0" smtClean="0">
                <a:latin typeface="FranklinGotItcTEE-Book"/>
              </a:rPr>
              <a:t>svojim prijateljima</a:t>
            </a:r>
            <a:r>
              <a:rPr lang="vi-VN" dirty="0" smtClean="0">
                <a:latin typeface="FranklinGotItcTEE-Book"/>
              </a:rPr>
              <a:t> </a:t>
            </a:r>
            <a:r>
              <a:rPr lang="vi-VN" dirty="0">
                <a:latin typeface="FranklinGotItcTEE-Book"/>
              </a:rPr>
              <a:t>“</a:t>
            </a:r>
            <a:r>
              <a:rPr lang="vi-VN" dirty="0" smtClean="0">
                <a:latin typeface="FranklinGotItcTEE-Book"/>
              </a:rPr>
              <a:t>zaborav</a:t>
            </a:r>
            <a:r>
              <a:rPr lang="sr-Latn-RS" dirty="0" smtClean="0">
                <a:latin typeface="FranklinGotItcTEE-Book"/>
              </a:rPr>
              <a:t>ljate</a:t>
            </a:r>
            <a:r>
              <a:rPr lang="vi-VN" dirty="0" smtClean="0">
                <a:latin typeface="FranklinGotItcTEE-Book"/>
              </a:rPr>
              <a:t>” da</a:t>
            </a:r>
            <a:r>
              <a:rPr lang="sr-Latn-RS" dirty="0" smtClean="0">
                <a:latin typeface="FranklinGotItcTEE-Book"/>
              </a:rPr>
              <a:t> </a:t>
            </a:r>
            <a:r>
              <a:rPr lang="vi-VN" dirty="0" smtClean="0">
                <a:latin typeface="FranklinGotItcTEE-Book"/>
              </a:rPr>
              <a:t>se </a:t>
            </a:r>
            <a:r>
              <a:rPr lang="vi-VN" dirty="0">
                <a:latin typeface="FranklinGotItcTEE-Book"/>
              </a:rPr>
              <a:t>javite, ređe ih pozivate </a:t>
            </a:r>
            <a:r>
              <a:rPr lang="vi-VN" dirty="0" smtClean="0">
                <a:latin typeface="FranklinGotItcTEE-Book"/>
              </a:rPr>
              <a:t>u</a:t>
            </a:r>
            <a:r>
              <a:rPr lang="sr-Latn-RS" dirty="0" smtClean="0">
                <a:latin typeface="FranklinGotItcTEE-Book"/>
              </a:rPr>
              <a:t> </a:t>
            </a:r>
            <a:r>
              <a:rPr lang="vi-VN" dirty="0" smtClean="0">
                <a:latin typeface="FranklinGotItcTEE-Book"/>
              </a:rPr>
              <a:t>kuću</a:t>
            </a:r>
            <a:r>
              <a:rPr lang="vi-VN" dirty="0">
                <a:latin typeface="FranklinGotItcTEE-Book"/>
              </a:rPr>
              <a:t>, a ukoliko se i dalje sa njima viđate, to je najčešće kada on </a:t>
            </a:r>
            <a:r>
              <a:rPr lang="vi-VN" dirty="0" smtClean="0">
                <a:latin typeface="FranklinGotItcTEE-Book"/>
              </a:rPr>
              <a:t>nije</a:t>
            </a:r>
            <a:r>
              <a:rPr lang="sr-Latn-RS" dirty="0" smtClean="0">
                <a:latin typeface="FranklinGotItcTEE-Book"/>
              </a:rPr>
              <a:t> prisutan</a:t>
            </a:r>
            <a:r>
              <a:rPr lang="sr-Latn-RS" dirty="0">
                <a:latin typeface="FranklinGotItcTEE-Book"/>
              </a:rPr>
              <a:t>. Istovremeno, njegovi prijatelji su češće u Vašem životu, a </a:t>
            </a:r>
            <a:r>
              <a:rPr lang="sr-Latn-RS" dirty="0" smtClean="0">
                <a:latin typeface="FranklinGotItcTEE-Book"/>
              </a:rPr>
              <a:t>on </a:t>
            </a:r>
            <a:r>
              <a:rPr lang="pl-PL" dirty="0" smtClean="0">
                <a:latin typeface="FranklinGotItcTEE-Book"/>
              </a:rPr>
              <a:t>sa </a:t>
            </a:r>
            <a:r>
              <a:rPr lang="pl-PL" dirty="0">
                <a:latin typeface="FranklinGotItcTEE-Book"/>
              </a:rPr>
              <a:t>njima u kući voli da “popije po jednu”. </a:t>
            </a:r>
            <a:endParaRPr lang="pl-PL" dirty="0" smtClean="0">
              <a:latin typeface="FranklinGotItcTEE-Book"/>
            </a:endParaRPr>
          </a:p>
          <a:p>
            <a:pPr marL="45720" indent="0">
              <a:buNone/>
            </a:pPr>
            <a:endParaRPr lang="sr-Latn-RS" dirty="0" smtClean="0">
              <a:latin typeface="FranklinGotItcTEE-Book"/>
            </a:endParaRPr>
          </a:p>
          <a:p>
            <a:r>
              <a:rPr lang="sr-Latn-RS" dirty="0" smtClean="0">
                <a:latin typeface="FranklinGotItcTEE-Book"/>
              </a:rPr>
              <a:t>Još uvek negde na početku</a:t>
            </a:r>
          </a:p>
          <a:p>
            <a:pPr marL="45720" indent="0">
              <a:buNone/>
            </a:pPr>
            <a:r>
              <a:rPr lang="vi-VN" dirty="0"/>
              <a:t>Retko, ali, desi se </a:t>
            </a:r>
            <a:r>
              <a:rPr lang="vi-VN" dirty="0" smtClean="0"/>
              <a:t>d</a:t>
            </a:r>
            <a:r>
              <a:rPr lang="sr-Latn-RS" dirty="0" smtClean="0"/>
              <a:t>a</a:t>
            </a:r>
            <a:r>
              <a:rPr lang="vi-VN" dirty="0" smtClean="0"/>
              <a:t> </a:t>
            </a:r>
            <a:r>
              <a:rPr lang="vi-VN" dirty="0"/>
              <a:t>on “popije malo više”. </a:t>
            </a:r>
            <a:r>
              <a:rPr lang="sr-Latn-RS" dirty="0" smtClean="0"/>
              <a:t>Postaje</a:t>
            </a:r>
            <a:r>
              <a:rPr lang="vi-VN" dirty="0" smtClean="0"/>
              <a:t> </a:t>
            </a:r>
            <a:r>
              <a:rPr lang="vi-VN" dirty="0"/>
              <a:t>drugačiji, iznenađuje Vas </a:t>
            </a:r>
            <a:r>
              <a:rPr lang="vi-VN" dirty="0" smtClean="0"/>
              <a:t>svojim</a:t>
            </a:r>
            <a:r>
              <a:rPr lang="sr-Latn-RS" dirty="0" smtClean="0"/>
              <a:t> </a:t>
            </a:r>
            <a:r>
              <a:rPr lang="vi-VN" dirty="0" smtClean="0"/>
              <a:t>ponašanjem</a:t>
            </a:r>
            <a:r>
              <a:rPr lang="sr-Latn-RS" dirty="0" smtClean="0"/>
              <a:t>: </a:t>
            </a:r>
            <a:r>
              <a:rPr lang="vi-VN" dirty="0" smtClean="0"/>
              <a:t>preterano </a:t>
            </a:r>
            <a:r>
              <a:rPr lang="vi-VN" dirty="0"/>
              <a:t>razdragan, možda </a:t>
            </a:r>
            <a:r>
              <a:rPr lang="vi-VN" dirty="0" smtClean="0"/>
              <a:t>dosađuje</a:t>
            </a:r>
            <a:r>
              <a:rPr lang="sr-Latn-RS" dirty="0" smtClean="0"/>
              <a:t> </a:t>
            </a:r>
            <a:r>
              <a:rPr lang="vi-VN" dirty="0" smtClean="0"/>
              <a:t>beskrajnim </a:t>
            </a:r>
            <a:r>
              <a:rPr lang="vi-VN" dirty="0"/>
              <a:t>ponavljanjem jedne iste teme, ili je </a:t>
            </a:r>
            <a:r>
              <a:rPr lang="vi-VN" dirty="0" smtClean="0"/>
              <a:t>svadljiv </a:t>
            </a:r>
            <a:r>
              <a:rPr lang="vi-VN" dirty="0"/>
              <a:t>i </a:t>
            </a:r>
            <a:r>
              <a:rPr lang="vi-VN" dirty="0" smtClean="0"/>
              <a:t>agresivan</a:t>
            </a:r>
            <a:r>
              <a:rPr lang="sr-Latn-RS" dirty="0" smtClean="0"/>
              <a:t>. </a:t>
            </a:r>
          </a:p>
          <a:p>
            <a:pPr marL="45720" indent="0">
              <a:buNone/>
            </a:pPr>
            <a:r>
              <a:rPr lang="vi-VN" dirty="0" smtClean="0"/>
              <a:t>Sutradan</a:t>
            </a:r>
            <a:r>
              <a:rPr lang="sr-Latn-RS" dirty="0" smtClean="0"/>
              <a:t> </a:t>
            </a:r>
            <a:r>
              <a:rPr lang="vi-VN" dirty="0" smtClean="0"/>
              <a:t>sinoćnom događaju</a:t>
            </a:r>
            <a:r>
              <a:rPr lang="sr-Latn-RS" dirty="0" smtClean="0"/>
              <a:t> </a:t>
            </a:r>
            <a:r>
              <a:rPr lang="vi-VN" dirty="0" smtClean="0"/>
              <a:t>odjednom </a:t>
            </a:r>
            <a:r>
              <a:rPr lang="vi-VN" dirty="0"/>
              <a:t>izbledi značaj.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3784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80727"/>
            <a:ext cx="7315200" cy="5328633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sr-Latn-RS" dirty="0"/>
              <a:t>Moguće je i da ste odlučniji </a:t>
            </a:r>
            <a:r>
              <a:rPr lang="sr-Latn-RS" dirty="0" smtClean="0"/>
              <a:t>nego neke </a:t>
            </a:r>
            <a:r>
              <a:rPr lang="sr-Latn-RS" dirty="0"/>
              <a:t>druge žene, pa ste </a:t>
            </a:r>
            <a:r>
              <a:rPr lang="sr-Latn-RS" dirty="0" smtClean="0"/>
              <a:t>ipak seli </a:t>
            </a:r>
            <a:r>
              <a:rPr lang="sr-Latn-RS" dirty="0"/>
              <a:t>i ozbiljno sa njim razgovarali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Zavisno od njegovog temperamenta i naravi, reakcije </a:t>
            </a:r>
            <a:r>
              <a:rPr lang="sr-Latn-RS" dirty="0" smtClean="0"/>
              <a:t>su različite:</a:t>
            </a:r>
          </a:p>
          <a:p>
            <a:pPr marL="45720" indent="0">
              <a:buNone/>
            </a:pPr>
            <a:r>
              <a:rPr lang="sr-Latn-RS" dirty="0" smtClean="0"/>
              <a:t>Možda </a:t>
            </a:r>
            <a:r>
              <a:rPr lang="sr-Latn-RS" dirty="0"/>
              <a:t>vas je mirno </a:t>
            </a:r>
            <a:r>
              <a:rPr lang="sr-Latn-RS" dirty="0" smtClean="0"/>
              <a:t>saslušao </a:t>
            </a:r>
            <a:r>
              <a:rPr lang="sr-Latn-RS" dirty="0"/>
              <a:t>do kraja, ne </a:t>
            </a:r>
            <a:r>
              <a:rPr lang="sr-Latn-RS" dirty="0" smtClean="0"/>
              <a:t>upadajući Vam </a:t>
            </a:r>
            <a:r>
              <a:rPr lang="sr-Latn-RS" dirty="0"/>
              <a:t>u </a:t>
            </a:r>
            <a:r>
              <a:rPr lang="sr-Latn-RS" dirty="0" smtClean="0"/>
              <a:t>reč </a:t>
            </a:r>
            <a:r>
              <a:rPr lang="sr-Latn-RS" dirty="0"/>
              <a:t>i vrlo spremno obećao da mu se to više </a:t>
            </a:r>
            <a:r>
              <a:rPr lang="sr-Latn-RS" dirty="0" smtClean="0"/>
              <a:t>neće ponoviti.</a:t>
            </a:r>
          </a:p>
          <a:p>
            <a:pPr marL="45720" indent="0">
              <a:buNone/>
            </a:pPr>
            <a:r>
              <a:rPr lang="sr-Latn-RS" dirty="0" smtClean="0"/>
              <a:t> </a:t>
            </a:r>
          </a:p>
          <a:p>
            <a:pPr marL="45720" indent="0">
              <a:buNone/>
            </a:pPr>
            <a:r>
              <a:rPr lang="sr-Latn-RS" dirty="0" smtClean="0"/>
              <a:t>Možda </a:t>
            </a:r>
            <a:r>
              <a:rPr lang="sr-Latn-RS" dirty="0"/>
              <a:t>je krenuo da tera šegu sa Vama i celom pričom, ne </a:t>
            </a:r>
            <a:r>
              <a:rPr lang="sr-Latn-RS" dirty="0" smtClean="0"/>
              <a:t>pridajući ni </a:t>
            </a:r>
            <a:r>
              <a:rPr lang="sr-Latn-RS" dirty="0"/>
              <a:t>izbliza takav značaj svom jučerašnjem “izletu”, usput </a:t>
            </a:r>
            <a:r>
              <a:rPr lang="sr-Latn-RS" dirty="0" smtClean="0"/>
              <a:t>pretpostavljajući da </a:t>
            </a:r>
            <a:r>
              <a:rPr lang="sr-Latn-RS" dirty="0"/>
              <a:t>se sa Vama nešto čudno </a:t>
            </a:r>
            <a:r>
              <a:rPr lang="sr-Latn-RS" dirty="0" smtClean="0"/>
              <a:t>dešava i predložio da se </a:t>
            </a:r>
            <a:r>
              <a:rPr lang="sr-Latn-RS" dirty="0"/>
              <a:t>malo </a:t>
            </a:r>
            <a:r>
              <a:rPr lang="sr-Latn-RS" dirty="0" smtClean="0"/>
              <a:t>preispitate.</a:t>
            </a:r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sr-Latn-RS" dirty="0"/>
              <a:t>Postoji </a:t>
            </a:r>
            <a:r>
              <a:rPr lang="sr-Latn-RS" dirty="0" smtClean="0"/>
              <a:t>mogućnost i da </a:t>
            </a:r>
            <a:r>
              <a:rPr lang="sr-Latn-RS" dirty="0"/>
              <a:t>se naljutio, tvrdeći da </a:t>
            </a:r>
            <a:r>
              <a:rPr lang="sr-Latn-RS" dirty="0" smtClean="0"/>
              <a:t>preterujete, te je prekinuo </a:t>
            </a:r>
            <a:r>
              <a:rPr lang="sr-Latn-RS" dirty="0"/>
              <a:t>razgovor bilo tako što je skrenuo priču na </a:t>
            </a:r>
            <a:r>
              <a:rPr lang="sr-Latn-RS" dirty="0" smtClean="0"/>
              <a:t>nešto drugo</a:t>
            </a:r>
            <a:r>
              <a:rPr lang="sr-Latn-RS" dirty="0"/>
              <a:t>, bilo da je izašao iz </a:t>
            </a:r>
            <a:r>
              <a:rPr lang="sr-Latn-RS" dirty="0" smtClean="0"/>
              <a:t>kuće.</a:t>
            </a:r>
          </a:p>
          <a:p>
            <a:pPr marL="4572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5168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315200" cy="781980"/>
          </a:xfrm>
        </p:spPr>
        <p:txBody>
          <a:bodyPr/>
          <a:lstStyle/>
          <a:p>
            <a:pPr algn="ctr"/>
            <a:r>
              <a:rPr lang="sr-Latn-RS" dirty="0" smtClean="0"/>
              <a:t>Šta sve ovo zapravo znači?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632848" cy="4896544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vi-VN" sz="2400" b="1" dirty="0" smtClean="0"/>
              <a:t>Sve </a:t>
            </a:r>
            <a:r>
              <a:rPr lang="vi-VN" sz="2400" b="1" dirty="0"/>
              <a:t>opisano, ako Vam se dešavalo na jedan ili drugi način, </a:t>
            </a:r>
            <a:r>
              <a:rPr lang="vi-VN" sz="2400" b="1" dirty="0" smtClean="0"/>
              <a:t>upućuje</a:t>
            </a:r>
            <a:r>
              <a:rPr lang="sr-Latn-RS" sz="2400" b="1" dirty="0" smtClean="0"/>
              <a:t> </a:t>
            </a:r>
            <a:r>
              <a:rPr lang="vi-VN" sz="2400" b="1" dirty="0" smtClean="0"/>
              <a:t>na </a:t>
            </a:r>
            <a:r>
              <a:rPr lang="vi-VN" sz="2400" b="1" dirty="0"/>
              <a:t>to da se upravo nalazite u periodu prolaženja kroz bračnu </a:t>
            </a:r>
            <a:r>
              <a:rPr lang="vi-VN" sz="2400" b="1" dirty="0" smtClean="0"/>
              <a:t>teritoriju</a:t>
            </a:r>
            <a:r>
              <a:rPr lang="sr-Latn-RS" sz="2400" b="1" dirty="0" smtClean="0"/>
              <a:t> </a:t>
            </a:r>
            <a:r>
              <a:rPr lang="vi-VN" sz="2400" b="1" dirty="0" smtClean="0"/>
              <a:t>na </a:t>
            </a:r>
            <a:r>
              <a:rPr lang="vi-VN" sz="2400" b="1" dirty="0"/>
              <a:t>čijem ulazu bi trebalo da stoji ogromna tabla na kojoj piše</a:t>
            </a:r>
            <a:r>
              <a:rPr lang="vi-VN" sz="2400" b="1" dirty="0" smtClean="0"/>
              <a:t>:“</a:t>
            </a:r>
            <a:r>
              <a:rPr lang="vi-VN" sz="2400" b="1" dirty="0"/>
              <a:t>Opasnost! Prilagođavanje</a:t>
            </a:r>
            <a:r>
              <a:rPr lang="vi-VN" sz="2400" b="1" dirty="0" smtClean="0"/>
              <a:t>!”</a:t>
            </a:r>
            <a:endParaRPr lang="sr-Latn-RS" sz="2400" b="1" dirty="0" smtClean="0"/>
          </a:p>
          <a:p>
            <a:pPr marL="45720" indent="0">
              <a:buNone/>
            </a:pPr>
            <a:endParaRPr lang="sr-Latn-RS" dirty="0" smtClean="0"/>
          </a:p>
          <a:p>
            <a:r>
              <a:rPr lang="sr-Latn-RS" dirty="0" smtClean="0"/>
              <a:t>Na istom putu, ali dalje</a:t>
            </a:r>
          </a:p>
          <a:p>
            <a:pPr marL="45720" indent="0">
              <a:buNone/>
            </a:pPr>
            <a:r>
              <a:rPr lang="sr-Latn-RS" dirty="0"/>
              <a:t>N</a:t>
            </a:r>
            <a:r>
              <a:rPr lang="vi-VN" dirty="0" smtClean="0"/>
              <a:t>ovi </a:t>
            </a:r>
            <a:r>
              <a:rPr lang="vi-VN" dirty="0"/>
              <a:t>dani donose i nove promene. </a:t>
            </a:r>
            <a:r>
              <a:rPr lang="vi-VN" dirty="0" smtClean="0"/>
              <a:t>Razmislite </a:t>
            </a:r>
            <a:r>
              <a:rPr lang="vi-VN" dirty="0"/>
              <a:t>– koliko ste u međuvremenu kućnih obaveza </a:t>
            </a:r>
            <a:r>
              <a:rPr lang="vi-VN" dirty="0" smtClean="0"/>
              <a:t>preuzeli</a:t>
            </a:r>
            <a:r>
              <a:rPr lang="sr-Latn-RS" dirty="0" smtClean="0"/>
              <a:t> </a:t>
            </a:r>
            <a:r>
              <a:rPr lang="vi-VN" dirty="0" smtClean="0"/>
              <a:t>na </a:t>
            </a:r>
            <a:r>
              <a:rPr lang="vi-VN" dirty="0"/>
              <a:t>sebe, te su one sada samo Vaše</a:t>
            </a:r>
            <a:r>
              <a:rPr lang="vi-VN" dirty="0" smtClean="0"/>
              <a:t>?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Koliko već vaše raspoloženje zavisi od njegovog, a koliko </a:t>
            </a:r>
            <a:r>
              <a:rPr lang="sr-Latn-RS" dirty="0" smtClean="0"/>
              <a:t>njegovo zavisi </a:t>
            </a:r>
            <a:r>
              <a:rPr lang="sr-Latn-RS" dirty="0"/>
              <a:t>od toga da li je ili nije pio</a:t>
            </a:r>
            <a:r>
              <a:rPr lang="sr-Latn-RS" dirty="0" smtClean="0"/>
              <a:t>?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O svojim problemima retko sa mužem </a:t>
            </a:r>
            <a:r>
              <a:rPr lang="sr-Latn-RS" dirty="0" smtClean="0"/>
              <a:t>pričate.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sr-Latn-RS" dirty="0"/>
              <a:t>Jeste li već počeli sa decom da stvarate posebne dogovore i da očekujete njihovo puno razumevanje Vaših </a:t>
            </a:r>
            <a:r>
              <a:rPr lang="sr-Latn-RS" dirty="0" smtClean="0"/>
              <a:t>teškoća, te </a:t>
            </a:r>
            <a:r>
              <a:rPr lang="sr-Latn-RS" dirty="0"/>
              <a:t>i da smatrate normalnim njihovo povremeno uključivanje u Vaše odnose sa mužem?</a:t>
            </a:r>
          </a:p>
          <a:p>
            <a:pPr marL="4572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686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4703"/>
            <a:ext cx="7315200" cy="554465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sr-Latn-RS" dirty="0"/>
          </a:p>
          <a:p>
            <a:r>
              <a:rPr lang="sr-Latn-RS" dirty="0" smtClean="0"/>
              <a:t>Kako se snalazite u „mokrim“ trenucima?</a:t>
            </a:r>
          </a:p>
          <a:p>
            <a:pPr marL="45720" indent="0">
              <a:buNone/>
            </a:pPr>
            <a:r>
              <a:rPr lang="vi-VN" dirty="0" smtClean="0"/>
              <a:t>Naravno</a:t>
            </a:r>
            <a:r>
              <a:rPr lang="vi-VN" dirty="0"/>
              <a:t>, i Vi imate pravo na svoj loš </a:t>
            </a:r>
            <a:r>
              <a:rPr lang="vi-VN" dirty="0" smtClean="0"/>
              <a:t>dan</a:t>
            </a:r>
            <a:r>
              <a:rPr lang="sr-Latn-RS" dirty="0" smtClean="0"/>
              <a:t>. Ako je i Vaš muž </a:t>
            </a:r>
            <a:r>
              <a:rPr lang="vi-VN" dirty="0" smtClean="0"/>
              <a:t>sklon svađ</a:t>
            </a:r>
            <a:r>
              <a:rPr lang="sr-Latn-RS" dirty="0" smtClean="0"/>
              <a:t>i</a:t>
            </a:r>
            <a:r>
              <a:rPr lang="vi-VN" dirty="0" smtClean="0"/>
              <a:t>, </a:t>
            </a:r>
            <a:r>
              <a:rPr lang="vi-VN" dirty="0"/>
              <a:t>sukob </a:t>
            </a:r>
            <a:r>
              <a:rPr lang="vi-VN" dirty="0" smtClean="0"/>
              <a:t>je</a:t>
            </a:r>
            <a:r>
              <a:rPr lang="sr-Latn-RS" dirty="0" smtClean="0"/>
              <a:t> </a:t>
            </a:r>
            <a:r>
              <a:rPr lang="vi-VN" dirty="0" smtClean="0"/>
              <a:t>neizbežan.</a:t>
            </a:r>
            <a:endParaRPr lang="sr-Latn-RS" dirty="0" smtClean="0"/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Obostrana volja za svađu dovodi do pravih </a:t>
            </a:r>
            <a:r>
              <a:rPr lang="vi-VN" dirty="0" smtClean="0"/>
              <a:t>bura</a:t>
            </a:r>
            <a:r>
              <a:rPr lang="sr-Latn-RS" dirty="0" smtClean="0"/>
              <a:t>. </a:t>
            </a:r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vi-VN" dirty="0" smtClean="0"/>
              <a:t>Na </a:t>
            </a:r>
            <a:r>
              <a:rPr lang="vi-VN" dirty="0"/>
              <a:t>žalost, sukob može da </a:t>
            </a:r>
            <a:r>
              <a:rPr lang="vi-VN" dirty="0" smtClean="0"/>
              <a:t>se</a:t>
            </a:r>
            <a:r>
              <a:rPr lang="sr-Latn-RS" dirty="0" smtClean="0"/>
              <a:t> </a:t>
            </a:r>
            <a:r>
              <a:rPr lang="vi-VN" dirty="0" smtClean="0"/>
              <a:t>završi </a:t>
            </a:r>
            <a:r>
              <a:rPr lang="sr-Latn-RS" dirty="0" smtClean="0"/>
              <a:t>i </a:t>
            </a:r>
            <a:r>
              <a:rPr lang="vi-VN" dirty="0" smtClean="0"/>
              <a:t>šamarima</a:t>
            </a:r>
            <a:r>
              <a:rPr lang="vi-VN" dirty="0"/>
              <a:t>, udarcima, </a:t>
            </a:r>
            <a:r>
              <a:rPr lang="vi-VN" dirty="0" smtClean="0"/>
              <a:t>razbijanjem</a:t>
            </a:r>
            <a:r>
              <a:rPr lang="sr-Latn-RS" dirty="0" smtClean="0"/>
              <a:t> </a:t>
            </a:r>
            <a:r>
              <a:rPr lang="vi-VN" dirty="0" smtClean="0"/>
              <a:t>stvari </a:t>
            </a:r>
            <a:r>
              <a:rPr lang="vi-VN" dirty="0"/>
              <a:t>po kući. </a:t>
            </a:r>
            <a:endParaRPr lang="sr-Latn-RS" dirty="0" smtClean="0"/>
          </a:p>
          <a:p>
            <a:pPr marL="45720" indent="0">
              <a:buNone/>
            </a:pPr>
            <a:endParaRPr lang="sr-Latn-RS" dirty="0"/>
          </a:p>
          <a:p>
            <a:pPr marL="45720" indent="0">
              <a:buNone/>
            </a:pPr>
            <a:r>
              <a:rPr lang="vi-VN" dirty="0" smtClean="0"/>
              <a:t>U </a:t>
            </a:r>
            <a:r>
              <a:rPr lang="vi-VN" dirty="0"/>
              <a:t>tom slučaju Vi sami ili sa </a:t>
            </a:r>
            <a:r>
              <a:rPr lang="vi-VN" dirty="0" smtClean="0"/>
              <a:t>decom</a:t>
            </a:r>
            <a:r>
              <a:rPr lang="sr-Latn-RS" dirty="0" smtClean="0"/>
              <a:t> </a:t>
            </a:r>
            <a:r>
              <a:rPr lang="vi-VN" dirty="0" smtClean="0"/>
              <a:t>bežite </a:t>
            </a:r>
            <a:r>
              <a:rPr lang="vi-VN" dirty="0"/>
              <a:t>iz stana, a vraćate se tek kad ste sigurni da je on zaspao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Ponekad, interveniše i </a:t>
            </a:r>
            <a:r>
              <a:rPr lang="sr-Latn-RS" dirty="0" smtClean="0"/>
              <a:t>policija</a:t>
            </a:r>
            <a:r>
              <a:rPr lang="vi-VN" dirty="0" smtClean="0"/>
              <a:t>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8289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20689"/>
            <a:ext cx="7315200" cy="5688672"/>
          </a:xfrm>
        </p:spPr>
        <p:txBody>
          <a:bodyPr>
            <a:normAutofit/>
          </a:bodyPr>
          <a:lstStyle/>
          <a:p>
            <a:r>
              <a:rPr lang="sr-Latn-RS" dirty="0" smtClean="0"/>
              <a:t>A kako posle njih?</a:t>
            </a:r>
          </a:p>
          <a:p>
            <a:pPr marL="45720" indent="0">
              <a:buNone/>
            </a:pPr>
            <a:r>
              <a:rPr lang="vi-VN" dirty="0"/>
              <a:t>Na primer, mogući tok događaja je taj da </a:t>
            </a:r>
            <a:r>
              <a:rPr lang="sr-Latn-RS" dirty="0" smtClean="0"/>
              <a:t>se </a:t>
            </a:r>
            <a:r>
              <a:rPr lang="vi-VN" dirty="0" smtClean="0"/>
              <a:t>Vaš muž</a:t>
            </a:r>
            <a:r>
              <a:rPr lang="sr-Latn-RS" dirty="0" smtClean="0"/>
              <a:t> </a:t>
            </a:r>
            <a:r>
              <a:rPr lang="vi-VN" dirty="0" smtClean="0"/>
              <a:t>kaj</a:t>
            </a:r>
            <a:r>
              <a:rPr lang="sr-Latn-RS" dirty="0" smtClean="0"/>
              <a:t>e</a:t>
            </a:r>
            <a:r>
              <a:rPr lang="vi-VN" dirty="0" smtClean="0"/>
              <a:t>,</a:t>
            </a:r>
            <a:r>
              <a:rPr lang="sr-Latn-RS" dirty="0"/>
              <a:t> </a:t>
            </a:r>
            <a:r>
              <a:rPr lang="vi-VN" dirty="0" smtClean="0"/>
              <a:t>da </a:t>
            </a:r>
            <a:r>
              <a:rPr lang="vi-VN" dirty="0"/>
              <a:t>mu je “sve jasno i da se tako nešto </a:t>
            </a:r>
            <a:r>
              <a:rPr lang="vi-VN" dirty="0" smtClean="0"/>
              <a:t>nikada</a:t>
            </a:r>
            <a:r>
              <a:rPr lang="sr-Latn-RS" dirty="0" smtClean="0"/>
              <a:t> </a:t>
            </a:r>
            <a:r>
              <a:rPr lang="vi-VN" dirty="0" smtClean="0"/>
              <a:t>neće </a:t>
            </a:r>
            <a:r>
              <a:rPr lang="vi-VN" dirty="0"/>
              <a:t>ponoviti</a:t>
            </a:r>
            <a:r>
              <a:rPr lang="vi-VN" dirty="0" smtClean="0"/>
              <a:t>”.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pt-BR" dirty="0"/>
              <a:t>Drugi mogući način da se ovakva situacija </a:t>
            </a:r>
            <a:r>
              <a:rPr lang="pt-BR" dirty="0" smtClean="0"/>
              <a:t>razreš</a:t>
            </a:r>
            <a:r>
              <a:rPr lang="sr-Latn-RS" dirty="0" smtClean="0"/>
              <a:t>i</a:t>
            </a:r>
            <a:r>
              <a:rPr lang="pt-BR" dirty="0" smtClean="0"/>
              <a:t> </a:t>
            </a:r>
            <a:r>
              <a:rPr lang="pt-BR" dirty="0"/>
              <a:t>je da se </a:t>
            </a:r>
            <a:r>
              <a:rPr lang="pt-BR" dirty="0" smtClean="0"/>
              <a:t>među</a:t>
            </a:r>
            <a:r>
              <a:rPr lang="sr-Latn-RS" dirty="0" smtClean="0"/>
              <a:t> </a:t>
            </a:r>
            <a:r>
              <a:rPr lang="pt-BR" dirty="0" smtClean="0"/>
              <a:t>vas </a:t>
            </a:r>
            <a:r>
              <a:rPr lang="pt-BR" dirty="0"/>
              <a:t>dvoje useli ćutanje</a:t>
            </a:r>
            <a:r>
              <a:rPr lang="pt-BR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sr-Latn-RS" dirty="0" smtClean="0"/>
          </a:p>
          <a:p>
            <a:pPr marL="45720" indent="0">
              <a:buNone/>
            </a:pPr>
            <a:r>
              <a:rPr lang="vi-VN" dirty="0"/>
              <a:t>Može da se dogodi da mu ipak sutradan, otrežnjenom, </a:t>
            </a:r>
            <a:r>
              <a:rPr lang="vi-VN" dirty="0" smtClean="0"/>
              <a:t>izgovorite</a:t>
            </a:r>
            <a:r>
              <a:rPr lang="sr-Latn-RS" dirty="0" smtClean="0"/>
              <a:t> </a:t>
            </a:r>
            <a:r>
              <a:rPr lang="vi-VN" dirty="0" smtClean="0"/>
              <a:t>sve </a:t>
            </a:r>
            <a:r>
              <a:rPr lang="vi-VN" dirty="0"/>
              <a:t>što ste i </a:t>
            </a:r>
            <a:r>
              <a:rPr lang="vi-VN" dirty="0" smtClean="0"/>
              <a:t>nameravali</a:t>
            </a:r>
            <a:r>
              <a:rPr lang="sr-Latn-RS" dirty="0" smtClean="0"/>
              <a:t>.</a:t>
            </a:r>
            <a:r>
              <a:rPr lang="sr-Latn-RS" dirty="0"/>
              <a:t> </a:t>
            </a:r>
            <a:r>
              <a:rPr lang="sr-Latn-RS" dirty="0" smtClean="0"/>
              <a:t>Ili </a:t>
            </a:r>
            <a:r>
              <a:rPr lang="vi-VN" dirty="0" smtClean="0"/>
              <a:t>ako </a:t>
            </a:r>
            <a:r>
              <a:rPr lang="vi-VN" dirty="0"/>
              <a:t>ste dovoljno ogorčeni, pretite da ćete </a:t>
            </a:r>
            <a:r>
              <a:rPr lang="vi-VN" dirty="0" smtClean="0"/>
              <a:t>ga</a:t>
            </a:r>
            <a:r>
              <a:rPr lang="sr-Latn-RS" dirty="0" smtClean="0"/>
              <a:t> </a:t>
            </a:r>
            <a:r>
              <a:rPr lang="vi-VN" dirty="0" smtClean="0"/>
              <a:t>napustiti</a:t>
            </a:r>
            <a:r>
              <a:rPr lang="vi-VN" dirty="0"/>
              <a:t>, odvesti i </a:t>
            </a:r>
            <a:r>
              <a:rPr lang="vi-VN" dirty="0" smtClean="0"/>
              <a:t>decu</a:t>
            </a:r>
            <a:r>
              <a:rPr lang="sr-Latn-RS" dirty="0" smtClean="0"/>
              <a:t>.</a:t>
            </a:r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 smtClean="0"/>
              <a:t>Vi </a:t>
            </a:r>
            <a:r>
              <a:rPr lang="vi-VN" dirty="0"/>
              <a:t>uglavnom znate kakva će biti njegova </a:t>
            </a:r>
            <a:r>
              <a:rPr lang="vi-VN" dirty="0" smtClean="0"/>
              <a:t>reakcija</a:t>
            </a:r>
            <a:r>
              <a:rPr lang="sr-Latn-RS" dirty="0" smtClean="0"/>
              <a:t> </a:t>
            </a:r>
            <a:r>
              <a:rPr lang="vi-VN" dirty="0" smtClean="0"/>
              <a:t>na </a:t>
            </a:r>
            <a:r>
              <a:rPr lang="vi-VN" dirty="0"/>
              <a:t>sve rečeno, </a:t>
            </a:r>
            <a:r>
              <a:rPr lang="vi-VN" dirty="0" smtClean="0"/>
              <a:t>a </a:t>
            </a:r>
            <a:r>
              <a:rPr lang="vi-VN" dirty="0"/>
              <a:t>on zna da je Vi znate, </a:t>
            </a:r>
            <a:r>
              <a:rPr lang="vi-VN" dirty="0" smtClean="0"/>
              <a:t>a</a:t>
            </a:r>
            <a:r>
              <a:rPr lang="sr-Latn-RS" dirty="0" smtClean="0"/>
              <a:t> </a:t>
            </a:r>
            <a:r>
              <a:rPr lang="vi-VN" dirty="0" smtClean="0"/>
              <a:t>takođe </a:t>
            </a:r>
            <a:r>
              <a:rPr lang="vi-VN" dirty="0"/>
              <a:t>i kako ćete se dalje ponašati, i tako, u krug</a:t>
            </a:r>
            <a:r>
              <a:rPr lang="vi-VN" dirty="0" smtClean="0"/>
              <a:t>.</a:t>
            </a:r>
            <a:endParaRPr lang="sr-Latn-RS" dirty="0" smtClean="0"/>
          </a:p>
          <a:p>
            <a:pPr marL="45720" indent="0">
              <a:buNone/>
            </a:pPr>
            <a:endParaRPr lang="vi-VN" dirty="0"/>
          </a:p>
          <a:p>
            <a:pPr marL="45720" indent="0">
              <a:buNone/>
            </a:pPr>
            <a:r>
              <a:rPr lang="vi-VN" dirty="0"/>
              <a:t>Kad bolje razmislite, ne liči li Vam ovo na </a:t>
            </a:r>
            <a:r>
              <a:rPr lang="vi-VN" b="1" dirty="0"/>
              <a:t>igru</a:t>
            </a:r>
            <a:r>
              <a:rPr lang="vi-VN" dirty="0"/>
              <a:t>?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020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946</TotalTime>
  <Words>3718</Words>
  <Application>Microsoft Office PowerPoint</Application>
  <PresentationFormat>On-screen Show (4:3)</PresentationFormat>
  <Paragraphs>234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Perspective</vt:lpstr>
      <vt:lpstr>Bolesti zavisnosti Alkoholizam</vt:lpstr>
      <vt:lpstr>PowerPoint Presentation</vt:lpstr>
      <vt:lpstr>Uvod</vt:lpstr>
      <vt:lpstr>Da li je vaš muž alkoholičar?</vt:lpstr>
      <vt:lpstr>PowerPoint Presentation</vt:lpstr>
      <vt:lpstr>PowerPoint Presentation</vt:lpstr>
      <vt:lpstr>Šta sve ovo zapravo znači?</vt:lpstr>
      <vt:lpstr>PowerPoint Presentation</vt:lpstr>
      <vt:lpstr>PowerPoint Presentation</vt:lpstr>
      <vt:lpstr>Pokušavate nešto da učinite</vt:lpstr>
      <vt:lpstr>Problem je definitivno prisutan</vt:lpstr>
      <vt:lpstr>PowerPoint Presentation</vt:lpstr>
      <vt:lpstr>Šta je ostalo od vašeg emocionalnog života?</vt:lpstr>
      <vt:lpstr>PowerPoint Presentation</vt:lpstr>
      <vt:lpstr>PowerPoint Presentation</vt:lpstr>
      <vt:lpstr>Da li ste se odlučili?</vt:lpstr>
      <vt:lpstr>Šta je to alkoholizam?</vt:lpstr>
      <vt:lpstr>PowerPoint Presentation</vt:lpstr>
      <vt:lpstr>PowerPoint Presentation</vt:lpstr>
      <vt:lpstr>Faze alkoholizma </vt:lpstr>
      <vt:lpstr>PowerPoint Presentation</vt:lpstr>
      <vt:lpstr>Promene i karakter alkoholičara</vt:lpstr>
      <vt:lpstr>PowerPoint Presentation</vt:lpstr>
      <vt:lpstr>PowerPoint Presentation</vt:lpstr>
      <vt:lpstr>Tipovi ženskog ponašanja u alkoholizmu</vt:lpstr>
      <vt:lpstr>Deca i alkoholizam očeva</vt:lpstr>
      <vt:lpstr>PowerPoint Presentation</vt:lpstr>
      <vt:lpstr>Pitanja za diskusiju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Bolesti zavisnosti - Alkoholizam</dc:title>
  <dc:creator>User</dc:creator>
  <cp:lastModifiedBy>User</cp:lastModifiedBy>
  <cp:revision>58</cp:revision>
  <dcterms:created xsi:type="dcterms:W3CDTF">2020-05-01T15:52:31Z</dcterms:created>
  <dcterms:modified xsi:type="dcterms:W3CDTF">2020-05-03T16:10:33Z</dcterms:modified>
</cp:coreProperties>
</file>